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225" y="174752"/>
            <a:ext cx="8175548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112" y="1394586"/>
            <a:ext cx="8151774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hyperlink" Target="http://www.goldcopd.com/" TargetMode="External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ldcopd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21" Type="http://schemas.openxmlformats.org/officeDocument/2006/relationships/image" Target="../media/image115.png"/><Relationship Id="rId34" Type="http://schemas.openxmlformats.org/officeDocument/2006/relationships/image" Target="../media/image128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37" Type="http://schemas.openxmlformats.org/officeDocument/2006/relationships/image" Target="../media/image131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36" Type="http://schemas.openxmlformats.org/officeDocument/2006/relationships/image" Target="../media/image130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12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Relationship Id="rId8" Type="http://schemas.openxmlformats.org/officeDocument/2006/relationships/image" Target="../media/image102.png"/><Relationship Id="rId3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6.png"/><Relationship Id="rId3" Type="http://schemas.openxmlformats.org/officeDocument/2006/relationships/image" Target="../media/image163.png"/><Relationship Id="rId21" Type="http://schemas.openxmlformats.org/officeDocument/2006/relationships/image" Target="../media/image181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29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31" Type="http://schemas.openxmlformats.org/officeDocument/2006/relationships/image" Target="../media/image191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7.png"/><Relationship Id="rId30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ldcopd.com/" TargetMode="Externa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www.goldcopd.org/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ldcopd.org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88329" y="2628795"/>
            <a:ext cx="8121650" cy="1703705"/>
            <a:chOff x="588329" y="2628795"/>
            <a:chExt cx="8121650" cy="1703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329" y="2628795"/>
              <a:ext cx="8121256" cy="6122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" y="3102863"/>
              <a:ext cx="7820406" cy="122910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6244" y="2621102"/>
            <a:ext cx="8144509" cy="13423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25780" marR="5080" indent="-513715">
              <a:lnSpc>
                <a:spcPts val="5080"/>
              </a:lnSpc>
              <a:spcBef>
                <a:spcPts val="405"/>
              </a:spcBef>
            </a:pPr>
            <a:r>
              <a:rPr sz="4400" dirty="0">
                <a:solidFill>
                  <a:srgbClr val="FF0000"/>
                </a:solidFill>
                <a:latin typeface="Tahoma"/>
                <a:cs typeface="Tahoma"/>
              </a:rPr>
              <a:t>HƯỚNG</a:t>
            </a:r>
            <a:r>
              <a:rPr sz="44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0000"/>
                </a:solidFill>
                <a:latin typeface="Tahoma"/>
                <a:cs typeface="Tahoma"/>
              </a:rPr>
              <a:t>DẪN</a:t>
            </a:r>
            <a:r>
              <a:rPr sz="4400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0000"/>
                </a:solidFill>
                <a:latin typeface="Tahoma"/>
                <a:cs typeface="Tahoma"/>
              </a:rPr>
              <a:t>CHẨN</a:t>
            </a:r>
            <a:r>
              <a:rPr sz="44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0000"/>
                </a:solidFill>
                <a:latin typeface="Tahoma"/>
                <a:cs typeface="Tahoma"/>
              </a:rPr>
              <a:t>ĐOÁN</a:t>
            </a:r>
            <a:r>
              <a:rPr sz="4400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0000"/>
                </a:solidFill>
                <a:latin typeface="Tahoma"/>
                <a:cs typeface="Tahoma"/>
              </a:rPr>
              <a:t>VÀ </a:t>
            </a:r>
            <a:r>
              <a:rPr sz="4400" spc="-12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0000"/>
                </a:solidFill>
                <a:latin typeface="Tahoma"/>
                <a:cs typeface="Tahoma"/>
              </a:rPr>
              <a:t>ĐIỀU</a:t>
            </a:r>
            <a:r>
              <a:rPr sz="44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Tahoma"/>
                <a:cs typeface="Tahoma"/>
              </a:rPr>
              <a:t>TRỊ</a:t>
            </a:r>
            <a:r>
              <a:rPr sz="44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0000"/>
                </a:solidFill>
                <a:latin typeface="Tahoma"/>
                <a:cs typeface="Tahoma"/>
              </a:rPr>
              <a:t>ĐỢT</a:t>
            </a:r>
            <a:r>
              <a:rPr sz="44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Tahoma"/>
                <a:cs typeface="Tahoma"/>
              </a:rPr>
              <a:t>CẤP</a:t>
            </a:r>
            <a:r>
              <a:rPr sz="44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Tahoma"/>
                <a:cs typeface="Tahoma"/>
              </a:rPr>
              <a:t>COPD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213360"/>
            <a:ext cx="8218931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880" y="392937"/>
            <a:ext cx="7508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NGUYÊN</a:t>
            </a:r>
            <a:r>
              <a:rPr sz="4000" dirty="0"/>
              <a:t> </a:t>
            </a:r>
            <a:r>
              <a:rPr sz="4000" spc="-15" dirty="0"/>
              <a:t>NHÂN</a:t>
            </a:r>
            <a:r>
              <a:rPr sz="4000" spc="5" dirty="0"/>
              <a:t> </a:t>
            </a:r>
            <a:r>
              <a:rPr sz="4000" spc="-5" dirty="0"/>
              <a:t>GÂY</a:t>
            </a:r>
            <a:r>
              <a:rPr sz="4000" spc="-10" dirty="0"/>
              <a:t> ĐỢT</a:t>
            </a:r>
            <a:r>
              <a:rPr sz="4000" spc="-15" dirty="0"/>
              <a:t> </a:t>
            </a:r>
            <a:r>
              <a:rPr sz="4000" spc="-10" dirty="0"/>
              <a:t>CẤP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263395"/>
            <a:ext cx="7601711" cy="52059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272472"/>
            <a:ext cx="7200265" cy="494601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trùng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(70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80%):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virus,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trùng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(20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3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30%)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919"/>
              </a:spcBef>
              <a:buClr>
                <a:srgbClr val="FFFF00"/>
              </a:buClr>
              <a:buSzPct val="68750"/>
              <a:buChar char="•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Do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dùng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thuốc: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thần,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chẹn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beta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giao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cảm...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SzPct val="68750"/>
              <a:buChar char="•"/>
              <a:tabLst>
                <a:tab pos="815340" algn="l"/>
                <a:tab pos="815975" algn="l"/>
              </a:tabLst>
            </a:pPr>
            <a:r>
              <a:rPr sz="2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oxy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đúng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cách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SzPct val="68750"/>
              <a:buChar char="•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Tắc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mạch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phổi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SzPct val="68750"/>
              <a:buChar char="•"/>
              <a:tabLst>
                <a:tab pos="815340" algn="l"/>
                <a:tab pos="815975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Ô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môi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trường: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khói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lá,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lào....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SzPct val="68750"/>
              <a:buChar char="•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Mệt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do: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kali,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phospho,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corticoids...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SzPct val="68750"/>
              <a:buChar char="•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kèm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theo: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suy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tim,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tiểu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đường....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SzPct val="68750"/>
              <a:buChar char="•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Chấn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thương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ngực,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phẫu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thuật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ngực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bụng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SzPct val="68750"/>
              <a:buChar char="•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1/3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rõ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nguyên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1216151"/>
            <a:ext cx="4427220" cy="47137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025" y="1294612"/>
            <a:ext cx="4119245" cy="446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8750" indent="-342900">
              <a:lnSpc>
                <a:spcPct val="110000"/>
              </a:lnSpc>
              <a:spcBef>
                <a:spcPts val="100"/>
              </a:spcBef>
              <a:buClr>
                <a:srgbClr val="FFFF00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Với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~50%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trường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hợp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do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</a:t>
            </a:r>
            <a:endParaRPr sz="2000">
              <a:latin typeface="Microsoft Sans Serif"/>
              <a:cs typeface="Microsoft Sans Serif"/>
            </a:endParaRPr>
          </a:p>
          <a:p>
            <a:pPr marL="457834">
              <a:lnSpc>
                <a:spcPct val="100000"/>
              </a:lnSpc>
              <a:spcBef>
                <a:spcPts val="68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--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nhóm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VK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thường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gặp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là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600">
              <a:latin typeface="Microsoft Sans Serif"/>
              <a:cs typeface="Microsoft Sans Serif"/>
            </a:endParaRPr>
          </a:p>
          <a:p>
            <a:pPr marL="1158875" lvl="1" indent="-229235">
              <a:lnSpc>
                <a:spcPct val="100000"/>
              </a:lnSpc>
              <a:spcBef>
                <a:spcPts val="555"/>
              </a:spcBef>
              <a:buClr>
                <a:srgbClr val="FFFF00"/>
              </a:buClr>
              <a:buSzPct val="60714"/>
              <a:buFont typeface="Microsoft Sans Serif"/>
              <a:buChar char="•"/>
              <a:tabLst>
                <a:tab pos="1158875" algn="l"/>
                <a:tab pos="1159510" algn="l"/>
              </a:tabLst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Haemophilus</a:t>
            </a:r>
            <a:r>
              <a:rPr sz="14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influenzae</a:t>
            </a:r>
            <a:endParaRPr sz="1400">
              <a:latin typeface="Arial"/>
              <a:cs typeface="Arial"/>
            </a:endParaRPr>
          </a:p>
          <a:p>
            <a:pPr marL="1158875" lvl="1" indent="-229235">
              <a:lnSpc>
                <a:spcPct val="100000"/>
              </a:lnSpc>
              <a:spcBef>
                <a:spcPts val="505"/>
              </a:spcBef>
              <a:buClr>
                <a:srgbClr val="FFFF00"/>
              </a:buClr>
              <a:buSzPct val="60714"/>
              <a:buFont typeface="Microsoft Sans Serif"/>
              <a:buChar char="•"/>
              <a:tabLst>
                <a:tab pos="1158875" algn="l"/>
                <a:tab pos="1159510" algn="l"/>
              </a:tabLst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Moraxella</a:t>
            </a:r>
            <a:r>
              <a:rPr sz="14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catarrhalis</a:t>
            </a:r>
            <a:endParaRPr sz="1400">
              <a:latin typeface="Arial"/>
              <a:cs typeface="Arial"/>
            </a:endParaRPr>
          </a:p>
          <a:p>
            <a:pPr marL="1158875" lvl="1" indent="-229235">
              <a:lnSpc>
                <a:spcPct val="100000"/>
              </a:lnSpc>
              <a:spcBef>
                <a:spcPts val="505"/>
              </a:spcBef>
              <a:buClr>
                <a:srgbClr val="FFFF00"/>
              </a:buClr>
              <a:buSzPct val="60714"/>
              <a:buFont typeface="Microsoft Sans Serif"/>
              <a:buChar char="•"/>
              <a:tabLst>
                <a:tab pos="1158875" algn="l"/>
                <a:tab pos="1159510" algn="l"/>
              </a:tabLst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Staphylococcus</a:t>
            </a:r>
            <a:r>
              <a:rPr sz="14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aureus</a:t>
            </a:r>
            <a:endParaRPr sz="1400">
              <a:latin typeface="Arial"/>
              <a:cs typeface="Arial"/>
            </a:endParaRPr>
          </a:p>
          <a:p>
            <a:pPr marL="1158875" lvl="1" indent="-229235">
              <a:lnSpc>
                <a:spcPct val="100000"/>
              </a:lnSpc>
              <a:spcBef>
                <a:spcPts val="505"/>
              </a:spcBef>
              <a:buClr>
                <a:srgbClr val="FFFF00"/>
              </a:buClr>
              <a:buSzPct val="60714"/>
              <a:buFont typeface="Microsoft Sans Serif"/>
              <a:buChar char="•"/>
              <a:tabLst>
                <a:tab pos="1158875" algn="l"/>
                <a:tab pos="1159510" algn="l"/>
              </a:tabLst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Streptococcus</a:t>
            </a:r>
            <a:r>
              <a:rPr sz="14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pneumoniae</a:t>
            </a:r>
            <a:endParaRPr sz="1400">
              <a:latin typeface="Arial"/>
              <a:cs typeface="Arial"/>
            </a:endParaRPr>
          </a:p>
          <a:p>
            <a:pPr marL="815975" indent="-346710">
              <a:lnSpc>
                <a:spcPct val="100000"/>
              </a:lnSpc>
              <a:spcBef>
                <a:spcPts val="540"/>
              </a:spcBef>
              <a:buClr>
                <a:srgbClr val="FFFF00"/>
              </a:buClr>
              <a:buSzPct val="68750"/>
              <a:buChar char="–"/>
              <a:tabLst>
                <a:tab pos="815975" algn="l"/>
                <a:tab pos="816610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Một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số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chủng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VK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hay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gặp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(trong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endParaRPr sz="1600">
              <a:latin typeface="Microsoft Sans Serif"/>
              <a:cs typeface="Microsoft Sans Serif"/>
            </a:endParaRPr>
          </a:p>
          <a:p>
            <a:pPr marL="815975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ca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nhiều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cấp)</a:t>
            </a:r>
            <a:endParaRPr sz="1600">
              <a:latin typeface="Microsoft Sans Serif"/>
              <a:cs typeface="Microsoft Sans Serif"/>
            </a:endParaRPr>
          </a:p>
          <a:p>
            <a:pPr marL="1158875" lvl="1" indent="-229235">
              <a:lnSpc>
                <a:spcPct val="100000"/>
              </a:lnSpc>
              <a:spcBef>
                <a:spcPts val="540"/>
              </a:spcBef>
              <a:buClr>
                <a:srgbClr val="FFFF00"/>
              </a:buClr>
              <a:buSzPct val="60714"/>
              <a:buFont typeface="Microsoft Sans Serif"/>
              <a:buChar char="•"/>
              <a:tabLst>
                <a:tab pos="1158875" algn="l"/>
                <a:tab pos="1159510" algn="l"/>
              </a:tabLst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Pseudomonas</a:t>
            </a:r>
            <a:r>
              <a:rPr sz="14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aeruginosa</a:t>
            </a:r>
            <a:endParaRPr sz="1400">
              <a:latin typeface="Arial"/>
              <a:cs typeface="Arial"/>
            </a:endParaRPr>
          </a:p>
          <a:p>
            <a:pPr marL="1158875" lvl="1" indent="-229235">
              <a:lnSpc>
                <a:spcPct val="100000"/>
              </a:lnSpc>
              <a:spcBef>
                <a:spcPts val="500"/>
              </a:spcBef>
              <a:buClr>
                <a:srgbClr val="FFFF00"/>
              </a:buClr>
              <a:buSzPct val="60714"/>
              <a:buChar char="•"/>
              <a:tabLst>
                <a:tab pos="1158875" algn="l"/>
                <a:tab pos="115951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Gram-negative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baccili</a:t>
            </a:r>
            <a:endParaRPr sz="1400">
              <a:latin typeface="Microsoft Sans Serif"/>
              <a:cs typeface="Microsoft Sans Serif"/>
            </a:endParaRPr>
          </a:p>
          <a:p>
            <a:pPr marL="815975" indent="-346710">
              <a:lnSpc>
                <a:spcPct val="100000"/>
              </a:lnSpc>
              <a:spcBef>
                <a:spcPts val="545"/>
              </a:spcBef>
              <a:buClr>
                <a:srgbClr val="FFFF00"/>
              </a:buClr>
              <a:buSzPct val="68750"/>
              <a:buChar char="–"/>
              <a:tabLst>
                <a:tab pos="815975" algn="l"/>
                <a:tab pos="816610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Một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số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chủng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ít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gặp</a:t>
            </a:r>
            <a:endParaRPr sz="1600">
              <a:latin typeface="Microsoft Sans Serif"/>
              <a:cs typeface="Microsoft Sans Serif"/>
            </a:endParaRPr>
          </a:p>
          <a:p>
            <a:pPr marL="1158875" lvl="1" indent="-229235">
              <a:lnSpc>
                <a:spcPct val="100000"/>
              </a:lnSpc>
              <a:spcBef>
                <a:spcPts val="535"/>
              </a:spcBef>
              <a:buClr>
                <a:srgbClr val="FFFF00"/>
              </a:buClr>
              <a:buSzPct val="60714"/>
              <a:buFont typeface="Microsoft Sans Serif"/>
              <a:buChar char="•"/>
              <a:tabLst>
                <a:tab pos="1158875" algn="l"/>
                <a:tab pos="1159510" algn="l"/>
              </a:tabLst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Chlamydia</a:t>
            </a:r>
            <a:r>
              <a:rPr sz="14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pneumoniae</a:t>
            </a:r>
            <a:endParaRPr sz="1400">
              <a:latin typeface="Arial"/>
              <a:cs typeface="Arial"/>
            </a:endParaRPr>
          </a:p>
          <a:p>
            <a:pPr marL="1158875" lvl="1" indent="-229235">
              <a:lnSpc>
                <a:spcPct val="100000"/>
              </a:lnSpc>
              <a:spcBef>
                <a:spcPts val="509"/>
              </a:spcBef>
              <a:buClr>
                <a:srgbClr val="FFFF00"/>
              </a:buClr>
              <a:buSzPct val="60714"/>
              <a:buFont typeface="Microsoft Sans Serif"/>
              <a:buChar char="•"/>
              <a:tabLst>
                <a:tab pos="1158875" algn="l"/>
                <a:tab pos="1159510" algn="l"/>
              </a:tabLst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Mycoplasma</a:t>
            </a:r>
            <a:r>
              <a:rPr sz="14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pneumoniae</a:t>
            </a:r>
            <a:endParaRPr sz="1400">
              <a:latin typeface="Arial"/>
              <a:cs typeface="Arial"/>
            </a:endParaRPr>
          </a:p>
          <a:p>
            <a:pPr marL="1158875" lvl="1" indent="-229235">
              <a:lnSpc>
                <a:spcPct val="100000"/>
              </a:lnSpc>
              <a:spcBef>
                <a:spcPts val="500"/>
              </a:spcBef>
              <a:buClr>
                <a:srgbClr val="FFFF00"/>
              </a:buClr>
              <a:buSzPct val="60714"/>
              <a:buChar char="•"/>
              <a:tabLst>
                <a:tab pos="1158875" algn="l"/>
                <a:tab pos="1159510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Enterobacteriaceae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6428" y="1322578"/>
            <a:ext cx="3720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rút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chiếm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khoảng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30%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nguyên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3628" y="1870519"/>
            <a:ext cx="2966085" cy="3209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35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Rhinovirus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Influenza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Parainfluenza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Respiratory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syncytial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virus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(RSV)</a:t>
            </a:r>
            <a:endParaRPr sz="1800">
              <a:latin typeface="Microsoft Sans Serif"/>
              <a:cs typeface="Microsoft Sans Serif"/>
            </a:endParaRPr>
          </a:p>
          <a:p>
            <a:pPr marL="299085" marR="160020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Human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metapneumomia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virus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Picornaviruses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Coronavirus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Adenovirus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042" y="6206134"/>
            <a:ext cx="772033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Sethi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CHEST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2000;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117: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380S–385S;</a:t>
            </a:r>
            <a:r>
              <a:rPr sz="10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Miravitlles</a:t>
            </a:r>
            <a:r>
              <a:rPr sz="1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Arch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Bronchopneumol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2004;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40: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315–325;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Papi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Am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Respir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Crit </a:t>
            </a:r>
            <a:r>
              <a:rPr sz="10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Care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Med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2006;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173: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1114–1121;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Sykes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Proc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Am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Thorac Soc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2007;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4: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642–646;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Rohde G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Thorax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2003;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58: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37–42;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Martinez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FJ.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Proc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Am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Thorac Soc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2007;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4: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647–658;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Sapey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Stockley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RA.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Thorax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2006;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61: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250–258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3463" y="62471"/>
            <a:ext cx="8827135" cy="1136015"/>
            <a:chOff x="283463" y="62471"/>
            <a:chExt cx="8827135" cy="11360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463" y="62471"/>
              <a:ext cx="8827008" cy="1135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" y="114300"/>
              <a:ext cx="8701278" cy="10096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6653" y="234441"/>
            <a:ext cx="800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CÁC</a:t>
            </a:r>
            <a:r>
              <a:rPr spc="-25" dirty="0"/>
              <a:t> </a:t>
            </a:r>
            <a:r>
              <a:rPr dirty="0"/>
              <a:t>TÁC</a:t>
            </a:r>
            <a:r>
              <a:rPr spc="-15" dirty="0"/>
              <a:t> </a:t>
            </a:r>
            <a:r>
              <a:rPr spc="-5" dirty="0"/>
              <a:t>NHÂN</a:t>
            </a:r>
            <a:r>
              <a:rPr spc="-15" dirty="0"/>
              <a:t> </a:t>
            </a:r>
            <a:r>
              <a:rPr spc="-10" dirty="0"/>
              <a:t>GÂY </a:t>
            </a:r>
            <a:r>
              <a:rPr spc="-5" dirty="0"/>
              <a:t>NHIỄM</a:t>
            </a:r>
            <a:r>
              <a:rPr spc="-15" dirty="0"/>
              <a:t> </a:t>
            </a:r>
            <a:r>
              <a:rPr dirty="0"/>
              <a:t>TRÙNG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5579" y="292620"/>
            <a:ext cx="3564890" cy="1132840"/>
            <a:chOff x="2735579" y="292620"/>
            <a:chExt cx="3564890" cy="1132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5579" y="317004"/>
              <a:ext cx="3564636" cy="9936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1695" y="292620"/>
              <a:ext cx="3319272" cy="11323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20161" y="381762"/>
              <a:ext cx="3400425" cy="829310"/>
            </a:xfrm>
            <a:custGeom>
              <a:avLst/>
              <a:gdLst/>
              <a:ahLst/>
              <a:cxnLst/>
              <a:rect l="l" t="t" r="r" b="b"/>
              <a:pathLst>
                <a:path w="3400425" h="829310">
                  <a:moveTo>
                    <a:pt x="3261867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79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5"/>
                  </a:lnTo>
                  <a:lnTo>
                    <a:pt x="3261867" y="829055"/>
                  </a:lnTo>
                  <a:lnTo>
                    <a:pt x="3305547" y="822013"/>
                  </a:lnTo>
                  <a:lnTo>
                    <a:pt x="3343479" y="802400"/>
                  </a:lnTo>
                  <a:lnTo>
                    <a:pt x="3373388" y="772491"/>
                  </a:lnTo>
                  <a:lnTo>
                    <a:pt x="3393001" y="734559"/>
                  </a:lnTo>
                  <a:lnTo>
                    <a:pt x="3400043" y="690879"/>
                  </a:lnTo>
                  <a:lnTo>
                    <a:pt x="3400043" y="138175"/>
                  </a:lnTo>
                  <a:lnTo>
                    <a:pt x="3393001" y="94496"/>
                  </a:lnTo>
                  <a:lnTo>
                    <a:pt x="3373388" y="56564"/>
                  </a:lnTo>
                  <a:lnTo>
                    <a:pt x="3343479" y="26655"/>
                  </a:lnTo>
                  <a:lnTo>
                    <a:pt x="3305547" y="7042"/>
                  </a:lnTo>
                  <a:lnTo>
                    <a:pt x="326186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0161" y="381762"/>
              <a:ext cx="3400425" cy="829310"/>
            </a:xfrm>
            <a:custGeom>
              <a:avLst/>
              <a:gdLst/>
              <a:ahLst/>
              <a:cxnLst/>
              <a:rect l="l" t="t" r="r" b="b"/>
              <a:pathLst>
                <a:path w="3400425" h="829310">
                  <a:moveTo>
                    <a:pt x="0" y="138175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3261867" y="0"/>
                  </a:lnTo>
                  <a:lnTo>
                    <a:pt x="3305547" y="7042"/>
                  </a:lnTo>
                  <a:lnTo>
                    <a:pt x="3343479" y="26655"/>
                  </a:lnTo>
                  <a:lnTo>
                    <a:pt x="3373388" y="56564"/>
                  </a:lnTo>
                  <a:lnTo>
                    <a:pt x="3393001" y="94496"/>
                  </a:lnTo>
                  <a:lnTo>
                    <a:pt x="3400043" y="138175"/>
                  </a:lnTo>
                  <a:lnTo>
                    <a:pt x="3400043" y="690879"/>
                  </a:lnTo>
                  <a:lnTo>
                    <a:pt x="3393001" y="734559"/>
                  </a:lnTo>
                  <a:lnTo>
                    <a:pt x="3373388" y="772491"/>
                  </a:lnTo>
                  <a:lnTo>
                    <a:pt x="3343479" y="802400"/>
                  </a:lnTo>
                  <a:lnTo>
                    <a:pt x="3305547" y="822013"/>
                  </a:lnTo>
                  <a:lnTo>
                    <a:pt x="3261867" y="829055"/>
                  </a:lnTo>
                  <a:lnTo>
                    <a:pt x="138175" y="829055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79"/>
                  </a:lnTo>
                  <a:lnTo>
                    <a:pt x="0" y="1381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38042" y="409447"/>
            <a:ext cx="27705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VI </a:t>
            </a:r>
            <a:r>
              <a:rPr sz="2400" spc="-10" dirty="0">
                <a:solidFill>
                  <a:srgbClr val="000000"/>
                </a:solidFill>
              </a:rPr>
              <a:t>KHUẨN </a:t>
            </a:r>
            <a:r>
              <a:rPr sz="2400" spc="-5" dirty="0">
                <a:solidFill>
                  <a:srgbClr val="000000"/>
                </a:solidFill>
              </a:rPr>
              <a:t>THEO </a:t>
            </a:r>
            <a:r>
              <a:rPr sz="2400" dirty="0">
                <a:solidFill>
                  <a:srgbClr val="000000"/>
                </a:solidFill>
              </a:rPr>
              <a:t> MỨC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ĐỘ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ĐỢT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CẤP</a:t>
            </a:r>
            <a:endParaRPr sz="24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604" y="1708404"/>
            <a:ext cx="2827782" cy="18615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9422" y="1779473"/>
            <a:ext cx="23329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Nhóm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74930" marR="74295" indent="6985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COPD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nhẹ: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Không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có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kèm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theo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Không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cần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nhập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viện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6204" y="1708404"/>
            <a:ext cx="2827782" cy="193776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91661" y="1779473"/>
            <a:ext cx="236156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Nhóm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marL="62865" marR="58419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COPD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trung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bình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nặng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Cần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nhập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viện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có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nguy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cơ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nhiễm</a:t>
            </a:r>
            <a:endParaRPr sz="180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</a:pPr>
            <a:r>
              <a:rPr sz="1800" b="1" i="1" spc="-22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rug</a:t>
            </a:r>
            <a:r>
              <a:rPr sz="1800" b="1" i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9528" y="1682495"/>
            <a:ext cx="2827781" cy="193624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415785" y="1752980"/>
            <a:ext cx="22574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Nhóm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COPD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trung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bình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nặng</a:t>
            </a:r>
            <a:endParaRPr sz="18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Cần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nhập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viện</a:t>
            </a:r>
            <a:endParaRPr sz="1800">
              <a:latin typeface="Arial"/>
              <a:cs typeface="Arial"/>
            </a:endParaRPr>
          </a:p>
          <a:p>
            <a:pPr marL="6731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có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nguy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cơ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nhiễm</a:t>
            </a:r>
            <a:endParaRPr sz="1800">
              <a:latin typeface="Arial"/>
              <a:cs typeface="Arial"/>
            </a:endParaRPr>
          </a:p>
          <a:p>
            <a:pPr marL="395605">
              <a:lnSpc>
                <a:spcPct val="100000"/>
              </a:lnSpc>
            </a:pPr>
            <a:r>
              <a:rPr sz="1800" b="1" i="1" spc="-22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rug</a:t>
            </a:r>
            <a:r>
              <a:rPr sz="1800" b="1" i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5723" y="4053840"/>
            <a:ext cx="2858262" cy="218313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79775" y="4119753"/>
            <a:ext cx="223774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H.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influenzae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600" b="1" i="1" spc="-5" dirty="0">
                <a:latin typeface="Arial"/>
                <a:cs typeface="Arial"/>
              </a:rPr>
              <a:t>S.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pneumoniae</a:t>
            </a:r>
            <a:endParaRPr sz="1600">
              <a:latin typeface="Arial"/>
              <a:cs typeface="Arial"/>
            </a:endParaRPr>
          </a:p>
          <a:p>
            <a:pPr marL="12700" marR="605155">
              <a:lnSpc>
                <a:spcPct val="90100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M.</a:t>
            </a:r>
            <a:r>
              <a:rPr sz="1600" b="1" i="1" spc="4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catarrhalis 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(M.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pneumoniae) </a:t>
            </a:r>
            <a:r>
              <a:rPr sz="1600" b="1" i="1" spc="-4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(C. pneumoniae</a:t>
            </a:r>
            <a:r>
              <a:rPr sz="1600" b="1" spc="-5" dirty="0">
                <a:latin typeface="Arial"/>
                <a:cs typeface="Arial"/>
              </a:rPr>
              <a:t>)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Viruses</a:t>
            </a:r>
            <a:endParaRPr sz="1600">
              <a:latin typeface="Arial"/>
              <a:cs typeface="Arial"/>
            </a:endParaRPr>
          </a:p>
          <a:p>
            <a:pPr marL="355600" marR="5080" indent="49403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Cộng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với 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Entero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spc="-5" dirty="0">
                <a:latin typeface="Arial"/>
                <a:cs typeface="Arial"/>
              </a:rPr>
              <a:t>acteriaceae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9047" y="4053840"/>
            <a:ext cx="2858261" cy="231724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253734" y="4119753"/>
            <a:ext cx="1955164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i="1" spc="-5" dirty="0">
                <a:latin typeface="Arial"/>
                <a:cs typeface="Arial"/>
              </a:rPr>
              <a:t>H.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influenzae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600" b="1" i="1" spc="-5" dirty="0">
                <a:latin typeface="Arial"/>
                <a:cs typeface="Arial"/>
              </a:rPr>
              <a:t>S.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pneumoniae</a:t>
            </a:r>
            <a:endParaRPr sz="1600">
              <a:latin typeface="Arial"/>
              <a:cs typeface="Arial"/>
            </a:endParaRPr>
          </a:p>
          <a:p>
            <a:pPr marL="12700" marR="322580">
              <a:lnSpc>
                <a:spcPct val="90100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M.</a:t>
            </a:r>
            <a:r>
              <a:rPr sz="1600" b="1" i="1" spc="4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catarrhalis 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(M.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pneumoniae) </a:t>
            </a:r>
            <a:r>
              <a:rPr sz="1600" b="1" i="1" spc="-4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(C. pneumoniae</a:t>
            </a:r>
            <a:r>
              <a:rPr sz="1600" b="1" spc="-5" dirty="0">
                <a:latin typeface="Arial"/>
                <a:cs typeface="Arial"/>
              </a:rPr>
              <a:t>)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Viruses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600" b="1" spc="-5" dirty="0">
                <a:latin typeface="Arial"/>
                <a:cs typeface="Arial"/>
              </a:rPr>
              <a:t>Enterobacteriaceae</a:t>
            </a:r>
            <a:endParaRPr sz="1600">
              <a:latin typeface="Arial"/>
              <a:cs typeface="Arial"/>
            </a:endParaRPr>
          </a:p>
          <a:p>
            <a:pPr marL="84963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Cộng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với</a:t>
            </a:r>
            <a:endParaRPr sz="1600">
              <a:latin typeface="Arial"/>
              <a:cs typeface="Arial"/>
            </a:endParaRPr>
          </a:p>
          <a:p>
            <a:pPr marL="638810">
              <a:lnSpc>
                <a:spcPct val="100000"/>
              </a:lnSpc>
            </a:pPr>
            <a:r>
              <a:rPr sz="1600" b="1" i="1" spc="-204" dirty="0">
                <a:latin typeface="Arial"/>
                <a:cs typeface="Arial"/>
              </a:rPr>
              <a:t>P</a:t>
            </a:r>
            <a:r>
              <a:rPr sz="1600" b="1" i="1" spc="-5" dirty="0">
                <a:latin typeface="Arial"/>
                <a:cs typeface="Arial"/>
              </a:rPr>
              <a:t>. aerugin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5" dirty="0">
                <a:latin typeface="Arial"/>
                <a:cs typeface="Arial"/>
              </a:rPr>
              <a:t>sa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6304" y="1203705"/>
            <a:ext cx="7361555" cy="5033645"/>
            <a:chOff x="146304" y="1203705"/>
            <a:chExt cx="7361555" cy="5033645"/>
          </a:xfrm>
        </p:grpSpPr>
        <p:sp>
          <p:nvSpPr>
            <p:cNvPr id="19" name="object 19"/>
            <p:cNvSpPr/>
            <p:nvPr/>
          </p:nvSpPr>
          <p:spPr>
            <a:xfrm>
              <a:off x="1562100" y="1203705"/>
              <a:ext cx="5946140" cy="452120"/>
            </a:xfrm>
            <a:custGeom>
              <a:avLst/>
              <a:gdLst/>
              <a:ahLst/>
              <a:cxnLst/>
              <a:rect l="l" t="t" r="r" b="b"/>
              <a:pathLst>
                <a:path w="5946140" h="452119">
                  <a:moveTo>
                    <a:pt x="5945759" y="412750"/>
                  </a:moveTo>
                  <a:lnTo>
                    <a:pt x="5867654" y="351790"/>
                  </a:lnTo>
                  <a:lnTo>
                    <a:pt x="5864987" y="349631"/>
                  </a:lnTo>
                  <a:lnTo>
                    <a:pt x="5860923" y="350012"/>
                  </a:lnTo>
                  <a:lnTo>
                    <a:pt x="5856605" y="355600"/>
                  </a:lnTo>
                  <a:lnTo>
                    <a:pt x="5857113" y="359537"/>
                  </a:lnTo>
                  <a:lnTo>
                    <a:pt x="5910897" y="401599"/>
                  </a:lnTo>
                  <a:lnTo>
                    <a:pt x="2958973" y="0"/>
                  </a:lnTo>
                  <a:lnTo>
                    <a:pt x="2958071" y="6362"/>
                  </a:lnTo>
                  <a:lnTo>
                    <a:pt x="2957499" y="6375"/>
                  </a:lnTo>
                  <a:lnTo>
                    <a:pt x="2956687" y="0"/>
                  </a:lnTo>
                  <a:lnTo>
                    <a:pt x="34874" y="401548"/>
                  </a:lnTo>
                  <a:lnTo>
                    <a:pt x="24980" y="409321"/>
                  </a:lnTo>
                  <a:lnTo>
                    <a:pt x="30302" y="405130"/>
                  </a:lnTo>
                  <a:lnTo>
                    <a:pt x="34874" y="401548"/>
                  </a:lnTo>
                  <a:lnTo>
                    <a:pt x="85839" y="361569"/>
                  </a:lnTo>
                  <a:lnTo>
                    <a:pt x="80772" y="349504"/>
                  </a:lnTo>
                  <a:lnTo>
                    <a:pt x="77965" y="351663"/>
                  </a:lnTo>
                  <a:lnTo>
                    <a:pt x="0" y="412750"/>
                  </a:lnTo>
                  <a:lnTo>
                    <a:pt x="91567" y="450596"/>
                  </a:lnTo>
                  <a:lnTo>
                    <a:pt x="94869" y="451866"/>
                  </a:lnTo>
                  <a:lnTo>
                    <a:pt x="98539" y="450342"/>
                  </a:lnTo>
                  <a:lnTo>
                    <a:pt x="99822" y="447167"/>
                  </a:lnTo>
                  <a:lnTo>
                    <a:pt x="101219" y="443865"/>
                  </a:lnTo>
                  <a:lnTo>
                    <a:pt x="99695" y="440182"/>
                  </a:lnTo>
                  <a:lnTo>
                    <a:pt x="96393" y="438785"/>
                  </a:lnTo>
                  <a:lnTo>
                    <a:pt x="44386" y="417322"/>
                  </a:lnTo>
                  <a:lnTo>
                    <a:pt x="36601" y="414108"/>
                  </a:lnTo>
                  <a:lnTo>
                    <a:pt x="13208" y="417322"/>
                  </a:lnTo>
                  <a:lnTo>
                    <a:pt x="22440" y="416052"/>
                  </a:lnTo>
                  <a:lnTo>
                    <a:pt x="36601" y="414108"/>
                  </a:lnTo>
                  <a:lnTo>
                    <a:pt x="2951975" y="13589"/>
                  </a:lnTo>
                  <a:lnTo>
                    <a:pt x="2964751" y="376961"/>
                  </a:lnTo>
                  <a:lnTo>
                    <a:pt x="2930055" y="322072"/>
                  </a:lnTo>
                  <a:lnTo>
                    <a:pt x="2928366" y="319278"/>
                  </a:lnTo>
                  <a:lnTo>
                    <a:pt x="2924429" y="318389"/>
                  </a:lnTo>
                  <a:lnTo>
                    <a:pt x="2921381" y="320167"/>
                  </a:lnTo>
                  <a:lnTo>
                    <a:pt x="2918460" y="322072"/>
                  </a:lnTo>
                  <a:lnTo>
                    <a:pt x="2917571" y="326009"/>
                  </a:lnTo>
                  <a:lnTo>
                    <a:pt x="2919476" y="328930"/>
                  </a:lnTo>
                  <a:lnTo>
                    <a:pt x="2972308" y="412750"/>
                  </a:lnTo>
                  <a:lnTo>
                    <a:pt x="2978937" y="400431"/>
                  </a:lnTo>
                  <a:lnTo>
                    <a:pt x="3019298" y="325501"/>
                  </a:lnTo>
                  <a:lnTo>
                    <a:pt x="3020949" y="322326"/>
                  </a:lnTo>
                  <a:lnTo>
                    <a:pt x="3019806" y="318516"/>
                  </a:lnTo>
                  <a:lnTo>
                    <a:pt x="3016631" y="316865"/>
                  </a:lnTo>
                  <a:lnTo>
                    <a:pt x="3013583" y="315214"/>
                  </a:lnTo>
                  <a:lnTo>
                    <a:pt x="3009773" y="316357"/>
                  </a:lnTo>
                  <a:lnTo>
                    <a:pt x="2977451" y="376466"/>
                  </a:lnTo>
                  <a:lnTo>
                    <a:pt x="2964700" y="13741"/>
                  </a:lnTo>
                  <a:lnTo>
                    <a:pt x="5909119" y="414159"/>
                  </a:lnTo>
                  <a:lnTo>
                    <a:pt x="5849366" y="438912"/>
                  </a:lnTo>
                  <a:lnTo>
                    <a:pt x="5846191" y="440309"/>
                  </a:lnTo>
                  <a:lnTo>
                    <a:pt x="5844540" y="443992"/>
                  </a:lnTo>
                  <a:lnTo>
                    <a:pt x="5845937" y="447294"/>
                  </a:lnTo>
                  <a:lnTo>
                    <a:pt x="5847334" y="450469"/>
                  </a:lnTo>
                  <a:lnTo>
                    <a:pt x="5851017" y="451993"/>
                  </a:lnTo>
                  <a:lnTo>
                    <a:pt x="5854192" y="450723"/>
                  </a:lnTo>
                  <a:lnTo>
                    <a:pt x="5934722" y="417322"/>
                  </a:lnTo>
                  <a:lnTo>
                    <a:pt x="5945759" y="412750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304" y="4093463"/>
              <a:ext cx="2873502" cy="214350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12165" y="6503619"/>
            <a:ext cx="3079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Hurst</a:t>
            </a:r>
            <a:r>
              <a:rPr sz="1000" spc="1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JR</a:t>
            </a:r>
            <a:r>
              <a:rPr sz="1000" spc="1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et</a:t>
            </a:r>
            <a:r>
              <a:rPr sz="1000" spc="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al.</a:t>
            </a:r>
            <a:r>
              <a:rPr sz="1000" spc="1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New</a:t>
            </a:r>
            <a:r>
              <a:rPr sz="1000" spc="3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Engl</a:t>
            </a:r>
            <a:r>
              <a:rPr sz="1000" spc="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J</a:t>
            </a:r>
            <a:r>
              <a:rPr sz="1000" spc="1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Med</a:t>
            </a:r>
            <a:r>
              <a:rPr sz="1000" spc="1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2010;</a:t>
            </a:r>
            <a:r>
              <a:rPr sz="100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363:</a:t>
            </a:r>
            <a:r>
              <a:rPr sz="1000" spc="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FFFF00"/>
                </a:solidFill>
                <a:latin typeface="Microsoft Sans Serif"/>
                <a:cs typeface="Microsoft Sans Serif"/>
              </a:rPr>
              <a:t>1128–1138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350" y="4362069"/>
            <a:ext cx="184277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H.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influenzae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b="1" i="1" dirty="0">
                <a:latin typeface="Arial"/>
                <a:cs typeface="Arial"/>
              </a:rPr>
              <a:t>S.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pneumoniae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05"/>
              </a:spcBef>
            </a:pPr>
            <a:r>
              <a:rPr sz="1800" b="1" i="1" dirty="0">
                <a:latin typeface="Arial"/>
                <a:cs typeface="Arial"/>
              </a:rPr>
              <a:t>M.</a:t>
            </a:r>
            <a:r>
              <a:rPr sz="1800" b="1" i="1" spc="50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catarrhalis </a:t>
            </a:r>
            <a:r>
              <a:rPr sz="1800" b="1" i="1" dirty="0">
                <a:latin typeface="Arial"/>
                <a:cs typeface="Arial"/>
              </a:rPr>
              <a:t> (M.</a:t>
            </a:r>
            <a:r>
              <a:rPr sz="1800" b="1" i="1" spc="-10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pneumoniae) </a:t>
            </a:r>
            <a:r>
              <a:rPr sz="1800" b="1" i="1" spc="-484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(C. </a:t>
            </a:r>
            <a:r>
              <a:rPr sz="1800" b="1" i="1" dirty="0">
                <a:latin typeface="Arial"/>
                <a:cs typeface="Arial"/>
              </a:rPr>
              <a:t>pneumoniae</a:t>
            </a:r>
            <a:r>
              <a:rPr sz="1800" b="1" dirty="0">
                <a:latin typeface="Arial"/>
                <a:cs typeface="Arial"/>
              </a:rPr>
              <a:t>)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Viruses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11808" y="3569208"/>
            <a:ext cx="6274435" cy="483234"/>
            <a:chOff x="1511808" y="3569208"/>
            <a:chExt cx="6274435" cy="483234"/>
          </a:xfrm>
        </p:grpSpPr>
        <p:sp>
          <p:nvSpPr>
            <p:cNvPr id="24" name="object 24"/>
            <p:cNvSpPr/>
            <p:nvPr/>
          </p:nvSpPr>
          <p:spPr>
            <a:xfrm>
              <a:off x="1524762" y="3582162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114300" y="0"/>
                  </a:moveTo>
                  <a:lnTo>
                    <a:pt x="38100" y="0"/>
                  </a:lnTo>
                  <a:lnTo>
                    <a:pt x="38100" y="38100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152400" y="381000"/>
                  </a:lnTo>
                  <a:lnTo>
                    <a:pt x="114300" y="3810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4762" y="3582162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0" y="381000"/>
                  </a:moveTo>
                  <a:lnTo>
                    <a:pt x="38100" y="3810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381000"/>
                  </a:lnTo>
                  <a:lnTo>
                    <a:pt x="152400" y="381000"/>
                  </a:lnTo>
                  <a:lnTo>
                    <a:pt x="76200" y="457200"/>
                  </a:lnTo>
                  <a:lnTo>
                    <a:pt x="0" y="381000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96562" y="3582162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114300" y="0"/>
                  </a:moveTo>
                  <a:lnTo>
                    <a:pt x="38100" y="0"/>
                  </a:lnTo>
                  <a:lnTo>
                    <a:pt x="38100" y="38100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152400" y="381000"/>
                  </a:lnTo>
                  <a:lnTo>
                    <a:pt x="114300" y="3810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6562" y="3582162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0" y="381000"/>
                  </a:moveTo>
                  <a:lnTo>
                    <a:pt x="38100" y="3810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381000"/>
                  </a:lnTo>
                  <a:lnTo>
                    <a:pt x="152400" y="381000"/>
                  </a:lnTo>
                  <a:lnTo>
                    <a:pt x="76200" y="457200"/>
                  </a:lnTo>
                  <a:lnTo>
                    <a:pt x="0" y="381000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20761" y="3582162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114300" y="0"/>
                  </a:moveTo>
                  <a:lnTo>
                    <a:pt x="38100" y="0"/>
                  </a:lnTo>
                  <a:lnTo>
                    <a:pt x="38100" y="38100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152400" y="381000"/>
                  </a:lnTo>
                  <a:lnTo>
                    <a:pt x="114300" y="3810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20761" y="3582162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0" y="381000"/>
                  </a:moveTo>
                  <a:lnTo>
                    <a:pt x="38100" y="3810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381000"/>
                  </a:lnTo>
                  <a:lnTo>
                    <a:pt x="152400" y="381000"/>
                  </a:lnTo>
                  <a:lnTo>
                    <a:pt x="76200" y="457200"/>
                  </a:lnTo>
                  <a:lnTo>
                    <a:pt x="0" y="381000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11" y="0"/>
            <a:ext cx="9048115" cy="1438910"/>
            <a:chOff x="96011" y="0"/>
            <a:chExt cx="9048115" cy="1438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11" y="0"/>
              <a:ext cx="9047987" cy="14386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27" y="0"/>
              <a:ext cx="8954262" cy="8770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688" y="464819"/>
              <a:ext cx="2704338" cy="8999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416" y="82372"/>
            <a:ext cx="833437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83560" marR="5080" indent="-307149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PHÂN</a:t>
            </a:r>
            <a:r>
              <a:rPr sz="3200" spc="-20" dirty="0"/>
              <a:t> </a:t>
            </a:r>
            <a:r>
              <a:rPr sz="3200" dirty="0"/>
              <a:t>BỐ</a:t>
            </a:r>
            <a:r>
              <a:rPr sz="3200" spc="-20" dirty="0"/>
              <a:t> </a:t>
            </a:r>
            <a:r>
              <a:rPr sz="3200" dirty="0"/>
              <a:t>VI KHUẨN</a:t>
            </a:r>
            <a:r>
              <a:rPr sz="3200" spc="-25" dirty="0"/>
              <a:t> </a:t>
            </a:r>
            <a:r>
              <a:rPr sz="3200" dirty="0"/>
              <a:t>THEO</a:t>
            </a:r>
            <a:r>
              <a:rPr sz="3200" spc="-35" dirty="0"/>
              <a:t> </a:t>
            </a:r>
            <a:r>
              <a:rPr sz="3200" dirty="0"/>
              <a:t>MỨC</a:t>
            </a:r>
            <a:r>
              <a:rPr sz="3200" spc="-20" dirty="0"/>
              <a:t> </a:t>
            </a:r>
            <a:r>
              <a:rPr sz="3200" dirty="0"/>
              <a:t>ĐỘ</a:t>
            </a:r>
            <a:r>
              <a:rPr sz="3200" spc="-20" dirty="0"/>
              <a:t> </a:t>
            </a:r>
            <a:r>
              <a:rPr sz="3200" spc="-5" dirty="0"/>
              <a:t>NẶNG </a:t>
            </a:r>
            <a:r>
              <a:rPr sz="3200" spc="-875" dirty="0"/>
              <a:t> </a:t>
            </a:r>
            <a:r>
              <a:rPr sz="3200" spc="-5" dirty="0"/>
              <a:t>CỦA COPD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1313497" y="1932177"/>
            <a:ext cx="7032625" cy="3318510"/>
            <a:chOff x="1313497" y="1932177"/>
            <a:chExt cx="7032625" cy="33185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220" y="2999231"/>
              <a:ext cx="521982" cy="21831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6856" y="4116323"/>
              <a:ext cx="523494" cy="10660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5016" y="3785616"/>
              <a:ext cx="523519" cy="1398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1272" y="3928859"/>
              <a:ext cx="521995" cy="12550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7907" y="3651504"/>
              <a:ext cx="515886" cy="15323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08448" y="3329939"/>
              <a:ext cx="521982" cy="18524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1656" y="4116323"/>
              <a:ext cx="523494" cy="10660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09816" y="4579594"/>
              <a:ext cx="525030" cy="6042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9500" y="2258568"/>
              <a:ext cx="521970" cy="29237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79982" y="1942337"/>
              <a:ext cx="0" cy="3240405"/>
            </a:xfrm>
            <a:custGeom>
              <a:avLst/>
              <a:gdLst/>
              <a:ahLst/>
              <a:cxnLst/>
              <a:rect l="l" t="t" r="r" b="b"/>
              <a:pathLst>
                <a:path h="3240404">
                  <a:moveTo>
                    <a:pt x="0" y="0"/>
                  </a:moveTo>
                  <a:lnTo>
                    <a:pt x="0" y="3240024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18260" y="1941575"/>
              <a:ext cx="60960" cy="3240405"/>
            </a:xfrm>
            <a:custGeom>
              <a:avLst/>
              <a:gdLst/>
              <a:ahLst/>
              <a:cxnLst/>
              <a:rect l="l" t="t" r="r" b="b"/>
              <a:pathLst>
                <a:path w="60959" h="3240404">
                  <a:moveTo>
                    <a:pt x="0" y="3240024"/>
                  </a:moveTo>
                  <a:lnTo>
                    <a:pt x="60959" y="3240024"/>
                  </a:lnTo>
                </a:path>
                <a:path w="60959" h="3240404">
                  <a:moveTo>
                    <a:pt x="0" y="2776728"/>
                  </a:moveTo>
                  <a:lnTo>
                    <a:pt x="60959" y="2776728"/>
                  </a:lnTo>
                </a:path>
                <a:path w="60959" h="3240404">
                  <a:moveTo>
                    <a:pt x="0" y="2311908"/>
                  </a:moveTo>
                  <a:lnTo>
                    <a:pt x="60959" y="2311908"/>
                  </a:lnTo>
                </a:path>
                <a:path w="60959" h="3240404">
                  <a:moveTo>
                    <a:pt x="0" y="1847088"/>
                  </a:moveTo>
                  <a:lnTo>
                    <a:pt x="60959" y="1847088"/>
                  </a:lnTo>
                </a:path>
                <a:path w="60959" h="3240404">
                  <a:moveTo>
                    <a:pt x="0" y="1392936"/>
                  </a:moveTo>
                  <a:lnTo>
                    <a:pt x="60959" y="1392936"/>
                  </a:lnTo>
                </a:path>
                <a:path w="60959" h="3240404">
                  <a:moveTo>
                    <a:pt x="0" y="928115"/>
                  </a:moveTo>
                  <a:lnTo>
                    <a:pt x="60959" y="928115"/>
                  </a:lnTo>
                </a:path>
                <a:path w="60959" h="3240404">
                  <a:moveTo>
                    <a:pt x="0" y="463296"/>
                  </a:moveTo>
                  <a:lnTo>
                    <a:pt x="60959" y="463296"/>
                  </a:lnTo>
                </a:path>
                <a:path w="60959" h="3240404">
                  <a:moveTo>
                    <a:pt x="0" y="0"/>
                  </a:moveTo>
                  <a:lnTo>
                    <a:pt x="6095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9982" y="5182361"/>
              <a:ext cx="6955790" cy="0"/>
            </a:xfrm>
            <a:custGeom>
              <a:avLst/>
              <a:gdLst/>
              <a:ahLst/>
              <a:cxnLst/>
              <a:rect l="l" t="t" r="r" b="b"/>
              <a:pathLst>
                <a:path w="6955790">
                  <a:moveTo>
                    <a:pt x="0" y="0"/>
                  </a:moveTo>
                  <a:lnTo>
                    <a:pt x="6955536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9220" y="5181600"/>
              <a:ext cx="6955790" cy="64135"/>
            </a:xfrm>
            <a:custGeom>
              <a:avLst/>
              <a:gdLst/>
              <a:ahLst/>
              <a:cxnLst/>
              <a:rect l="l" t="t" r="r" b="b"/>
              <a:pathLst>
                <a:path w="6955790" h="64135">
                  <a:moveTo>
                    <a:pt x="0" y="64008"/>
                  </a:moveTo>
                  <a:lnTo>
                    <a:pt x="0" y="0"/>
                  </a:lnTo>
                </a:path>
                <a:path w="6955790" h="64135">
                  <a:moveTo>
                    <a:pt x="2321052" y="64008"/>
                  </a:moveTo>
                  <a:lnTo>
                    <a:pt x="2321052" y="0"/>
                  </a:lnTo>
                </a:path>
                <a:path w="6955790" h="64135">
                  <a:moveTo>
                    <a:pt x="4634483" y="64008"/>
                  </a:moveTo>
                  <a:lnTo>
                    <a:pt x="4634483" y="0"/>
                  </a:lnTo>
                </a:path>
                <a:path w="6955790" h="64135">
                  <a:moveTo>
                    <a:pt x="6955535" y="64008"/>
                  </a:moveTo>
                  <a:lnTo>
                    <a:pt x="6955535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03857" y="268350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25290" y="361264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36817" y="380009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1382" y="380009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33290" y="333463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4722" y="426364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39033" y="346964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50941" y="301396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1979" y="4585842"/>
            <a:ext cx="21653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0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1979" y="412064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8204" y="365709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1979" y="320141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1979" y="2737180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1979" y="227241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1979" y="180873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73022" y="5344795"/>
            <a:ext cx="1917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GOLD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Gđ</a:t>
            </a:r>
            <a:r>
              <a:rPr sz="1200" b="1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FEV</a:t>
            </a:r>
            <a:r>
              <a:rPr sz="1200" b="1" baseline="-2083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150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≥50%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mức dự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đoán</a:t>
            </a:r>
            <a:endParaRPr sz="1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n=30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40530" y="5344795"/>
            <a:ext cx="2221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GOLD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Gđ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FEV</a:t>
            </a:r>
            <a:r>
              <a:rPr sz="1200" b="1" baseline="-2083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15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&gt;30–&lt;50%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mức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dự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đoán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n=30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78626" y="5344795"/>
            <a:ext cx="18884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GOLD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Gđ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FEV</a:t>
            </a:r>
            <a:r>
              <a:rPr sz="1200" b="1" baseline="-2083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135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mức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dự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đoán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n=52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74085" y="1268983"/>
            <a:ext cx="2673350" cy="59753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Nhóm</a:t>
            </a: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A: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pneumoniae/S.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aureus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Nhóm</a:t>
            </a:r>
            <a:r>
              <a:rPr sz="12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B: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H.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influenzae/M.</a:t>
            </a:r>
            <a:r>
              <a:rPr sz="12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catarrhalis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38450" y="1943861"/>
            <a:ext cx="4955540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  <a:tabLst>
                <a:tab pos="4745990" algn="l"/>
              </a:tabLst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Nhóm</a:t>
            </a:r>
            <a:r>
              <a:rPr sz="12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C: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80" dirty="0">
                <a:solidFill>
                  <a:srgbClr val="FFFFFF"/>
                </a:solidFill>
                <a:latin typeface="Arial"/>
                <a:cs typeface="Arial"/>
              </a:rPr>
              <a:t>P.</a:t>
            </a:r>
            <a:r>
              <a:rPr sz="1200" b="1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aeruginosa/Pseudomonas</a:t>
            </a:r>
            <a:r>
              <a:rPr sz="12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spp.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*	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Arial"/>
              <a:cs typeface="Arial"/>
            </a:endParaRPr>
          </a:p>
          <a:p>
            <a:pPr marL="50800" marR="2776855">
              <a:lnSpc>
                <a:spcPct val="100000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=0.016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phân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bố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giữa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nhóm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kiểm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Symbol"/>
                <a:cs typeface="Symbol"/>
              </a:rPr>
              <a:t></a:t>
            </a:r>
            <a:r>
              <a:rPr sz="1200" baseline="2430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200" baseline="24305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6413" y="2940132"/>
            <a:ext cx="196215" cy="1135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nhân</a:t>
            </a:r>
            <a:r>
              <a:rPr sz="12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22448" y="1438655"/>
            <a:ext cx="122681" cy="12268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22448" y="1725167"/>
            <a:ext cx="122681" cy="12268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22448" y="2010155"/>
            <a:ext cx="122681" cy="122682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521453" y="6205220"/>
            <a:ext cx="41154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*Các</a:t>
            </a:r>
            <a:r>
              <a:rPr sz="10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chủng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khác</a:t>
            </a:r>
            <a:r>
              <a:rPr sz="10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bao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gồm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Serratia</a:t>
            </a:r>
            <a:r>
              <a:rPr sz="1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marcesens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Klebsiella</a:t>
            </a:r>
            <a:r>
              <a:rPr sz="10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pneumoniae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Proteus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vulgaris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Escherichia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coli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Citrobacter</a:t>
            </a:r>
            <a:r>
              <a:rPr sz="1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spp.,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Enterobacter</a:t>
            </a:r>
            <a:r>
              <a:rPr sz="1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spp.,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Stenotrophomonas</a:t>
            </a:r>
            <a:r>
              <a:rPr sz="1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maltophilia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7042" y="6350000"/>
            <a:ext cx="36290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Eller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 et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CHEST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1998;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113: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1542–1548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GOLD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guidelines,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2011.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Available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from: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Microsoft Sans Serif"/>
                <a:cs typeface="Microsoft Sans Serif"/>
                <a:hlinkClick r:id="rId17"/>
              </a:rPr>
              <a:t>http://www.goldcopd.org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8" y="0"/>
            <a:ext cx="8156448" cy="14523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178" y="134823"/>
            <a:ext cx="74542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3980" marR="5080" indent="-135191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VAI</a:t>
            </a:r>
            <a:r>
              <a:rPr sz="3200" spc="-10" dirty="0"/>
              <a:t> </a:t>
            </a:r>
            <a:r>
              <a:rPr sz="3200" spc="-5" dirty="0"/>
              <a:t>TRÒ</a:t>
            </a:r>
            <a:r>
              <a:rPr sz="3200" spc="-25" dirty="0"/>
              <a:t> </a:t>
            </a:r>
            <a:r>
              <a:rPr sz="3200" dirty="0"/>
              <a:t>CỦA</a:t>
            </a:r>
            <a:r>
              <a:rPr sz="3200" spc="-20" dirty="0"/>
              <a:t> </a:t>
            </a:r>
            <a:r>
              <a:rPr sz="3200" dirty="0"/>
              <a:t>CÁC</a:t>
            </a:r>
            <a:r>
              <a:rPr sz="3200" spc="-20" dirty="0"/>
              <a:t> </a:t>
            </a:r>
            <a:r>
              <a:rPr sz="3200" dirty="0"/>
              <a:t>DẤU</a:t>
            </a:r>
            <a:r>
              <a:rPr sz="3200" spc="-20" dirty="0"/>
              <a:t> </a:t>
            </a:r>
            <a:r>
              <a:rPr sz="3200" dirty="0"/>
              <a:t>ẤN</a:t>
            </a:r>
            <a:r>
              <a:rPr sz="3200" spc="-10" dirty="0"/>
              <a:t> </a:t>
            </a:r>
            <a:r>
              <a:rPr sz="3200" dirty="0"/>
              <a:t>SINH</a:t>
            </a:r>
            <a:r>
              <a:rPr sz="3200" spc="-25" dirty="0"/>
              <a:t> </a:t>
            </a:r>
            <a:r>
              <a:rPr sz="3200" spc="-5" dirty="0"/>
              <a:t>HỌC </a:t>
            </a:r>
            <a:r>
              <a:rPr sz="3200" spc="-875" dirty="0"/>
              <a:t> </a:t>
            </a:r>
            <a:r>
              <a:rPr sz="3200" dirty="0"/>
              <a:t>TRONG</a:t>
            </a:r>
            <a:r>
              <a:rPr sz="3200" spc="-35" dirty="0"/>
              <a:t> </a:t>
            </a:r>
            <a:r>
              <a:rPr sz="3200" dirty="0"/>
              <a:t>ĐỢT</a:t>
            </a:r>
            <a:r>
              <a:rPr sz="3200" spc="-20" dirty="0"/>
              <a:t> </a:t>
            </a:r>
            <a:r>
              <a:rPr sz="3200" dirty="0"/>
              <a:t>CẤP</a:t>
            </a:r>
            <a:r>
              <a:rPr sz="3200" spc="-15" dirty="0"/>
              <a:t> </a:t>
            </a:r>
            <a:r>
              <a:rPr sz="3200" dirty="0"/>
              <a:t>COPD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1120139"/>
            <a:ext cx="8811768" cy="57104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825" y="1170704"/>
            <a:ext cx="8355330" cy="54400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0416"/>
              <a:buFont typeface="Wingdings"/>
              <a:buChar char=""/>
              <a:tabLst>
                <a:tab pos="259715" algn="l"/>
              </a:tabLst>
            </a:pP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Các</a:t>
            </a:r>
            <a:r>
              <a:rPr sz="24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dấu ấn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sinh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khí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thở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  <a:p>
            <a:pPr marL="469900" marR="431800" algn="just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Oxit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nitric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ra(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Fractional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exhale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oxide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nitric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FeNO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).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Bình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thường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tổng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hợp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ít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ở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ngoại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phổi,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tổng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hợp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cả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ở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đường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trung tâm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ngoại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Microsoft Sans Serif"/>
              <a:cs typeface="Microsoft Sans Serif"/>
            </a:endParaRPr>
          </a:p>
          <a:p>
            <a:pPr marL="259079" indent="-247015">
              <a:lnSpc>
                <a:spcPct val="100000"/>
              </a:lnSpc>
              <a:buClr>
                <a:srgbClr val="FFFF00"/>
              </a:buClr>
              <a:buSzPct val="60416"/>
              <a:buFont typeface="Wingdings"/>
              <a:buChar char=""/>
              <a:tabLst>
                <a:tab pos="259715" algn="l"/>
              </a:tabLst>
            </a:pP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Các</a:t>
            </a:r>
            <a:r>
              <a:rPr sz="240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dấu ấn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sinh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đờm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  <a:p>
            <a:pPr marL="469900" marR="5080">
              <a:lnSpc>
                <a:spcPct val="100000"/>
              </a:lnSpc>
              <a:spcBef>
                <a:spcPts val="484"/>
              </a:spcBef>
              <a:tabLst>
                <a:tab pos="2306955" algn="l"/>
                <a:tab pos="2652395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TNFα;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IL8,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IL6,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Neutrophil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elastase( NE ) có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liên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quan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tới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tình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trạng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lâm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sàng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và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nguyên nhân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 cũng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như mức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 nặng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 (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NE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),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liên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quan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tới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NN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sinh(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TNFα, IL8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),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IL6 tăng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gợi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ý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NN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là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rút;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IL8,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TNFα, LT-B4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gợi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ý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căn nguyên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050">
              <a:latin typeface="Microsoft Sans Serif"/>
              <a:cs typeface="Microsoft Sans Serif"/>
            </a:endParaRPr>
          </a:p>
          <a:p>
            <a:pPr marL="259079" indent="-24701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SzPct val="60416"/>
              <a:buFont typeface="Wingdings"/>
              <a:buChar char=""/>
              <a:tabLst>
                <a:tab pos="259715" algn="l"/>
              </a:tabLst>
            </a:pP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Các</a:t>
            </a:r>
            <a:r>
              <a:rPr sz="24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dấu ấn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sinh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dịch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rửa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PQ-PN, mẫu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sinh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thiết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PQ</a:t>
            </a:r>
            <a:endParaRPr sz="24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0416"/>
              <a:buFont typeface="Wingdings"/>
              <a:buChar char=""/>
              <a:tabLst>
                <a:tab pos="25971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dấ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ấ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sinh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họ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  <a:p>
            <a:pPr marL="469900" marR="33401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TNFα,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IL6,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IL8,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CRP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huyết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thanh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 nhân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cấp.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Chưa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rõ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giá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dự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báo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ủa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 dấu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ấn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sinh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học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này.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248411"/>
            <a:ext cx="6789420" cy="12999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8802" y="439877"/>
            <a:ext cx="6021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NỘI</a:t>
            </a:r>
            <a:r>
              <a:rPr sz="4400" spc="-20" dirty="0"/>
              <a:t> </a:t>
            </a:r>
            <a:r>
              <a:rPr sz="4400" dirty="0"/>
              <a:t>DUNG</a:t>
            </a:r>
            <a:r>
              <a:rPr sz="4400" spc="-45" dirty="0"/>
              <a:t> </a:t>
            </a:r>
            <a:r>
              <a:rPr sz="4400" dirty="0"/>
              <a:t>TRÌNH</a:t>
            </a:r>
            <a:r>
              <a:rPr sz="4400" spc="-30" dirty="0"/>
              <a:t> </a:t>
            </a:r>
            <a:r>
              <a:rPr sz="4400" spc="-5" dirty="0"/>
              <a:t>BÀY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419036" y="1530032"/>
            <a:ext cx="1268095" cy="1800225"/>
            <a:chOff x="419036" y="1530032"/>
            <a:chExt cx="1268095" cy="1800225"/>
          </a:xfrm>
        </p:grpSpPr>
        <p:sp>
          <p:nvSpPr>
            <p:cNvPr id="5" name="object 5"/>
            <p:cNvSpPr/>
            <p:nvPr/>
          </p:nvSpPr>
          <p:spPr>
            <a:xfrm>
              <a:off x="432053" y="1543049"/>
              <a:ext cx="1242060" cy="1774189"/>
            </a:xfrm>
            <a:custGeom>
              <a:avLst/>
              <a:gdLst/>
              <a:ahLst/>
              <a:cxnLst/>
              <a:rect l="l" t="t" r="r" b="b"/>
              <a:pathLst>
                <a:path w="1242060" h="1774189">
                  <a:moveTo>
                    <a:pt x="1242059" y="0"/>
                  </a:moveTo>
                  <a:lnTo>
                    <a:pt x="621030" y="621029"/>
                  </a:lnTo>
                  <a:lnTo>
                    <a:pt x="0" y="0"/>
                  </a:lnTo>
                  <a:lnTo>
                    <a:pt x="0" y="1152905"/>
                  </a:lnTo>
                  <a:lnTo>
                    <a:pt x="621030" y="1773936"/>
                  </a:lnTo>
                  <a:lnTo>
                    <a:pt x="1242059" y="1152905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053" y="1543049"/>
              <a:ext cx="1242060" cy="1774189"/>
            </a:xfrm>
            <a:custGeom>
              <a:avLst/>
              <a:gdLst/>
              <a:ahLst/>
              <a:cxnLst/>
              <a:rect l="l" t="t" r="r" b="b"/>
              <a:pathLst>
                <a:path w="1242060" h="1774189">
                  <a:moveTo>
                    <a:pt x="1242059" y="0"/>
                  </a:moveTo>
                  <a:lnTo>
                    <a:pt x="1242059" y="1152905"/>
                  </a:lnTo>
                  <a:lnTo>
                    <a:pt x="621030" y="1773936"/>
                  </a:lnTo>
                  <a:lnTo>
                    <a:pt x="0" y="1152905"/>
                  </a:lnTo>
                  <a:lnTo>
                    <a:pt x="0" y="0"/>
                  </a:lnTo>
                  <a:lnTo>
                    <a:pt x="621030" y="621029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3864" y="2186686"/>
            <a:ext cx="101726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1096" y="1530032"/>
            <a:ext cx="7110095" cy="1179830"/>
            <a:chOff x="1661096" y="1530032"/>
            <a:chExt cx="7110095" cy="1179830"/>
          </a:xfrm>
        </p:grpSpPr>
        <p:sp>
          <p:nvSpPr>
            <p:cNvPr id="9" name="object 9"/>
            <p:cNvSpPr/>
            <p:nvPr/>
          </p:nvSpPr>
          <p:spPr>
            <a:xfrm>
              <a:off x="1674113" y="1543049"/>
              <a:ext cx="7084059" cy="1153795"/>
            </a:xfrm>
            <a:custGeom>
              <a:avLst/>
              <a:gdLst/>
              <a:ahLst/>
              <a:cxnLst/>
              <a:rect l="l" t="t" r="r" b="b"/>
              <a:pathLst>
                <a:path w="7084059" h="1153795">
                  <a:moveTo>
                    <a:pt x="6891274" y="0"/>
                  </a:moveTo>
                  <a:lnTo>
                    <a:pt x="0" y="0"/>
                  </a:lnTo>
                  <a:lnTo>
                    <a:pt x="0" y="1153667"/>
                  </a:lnTo>
                  <a:lnTo>
                    <a:pt x="6891274" y="1153667"/>
                  </a:lnTo>
                  <a:lnTo>
                    <a:pt x="6935355" y="1148588"/>
                  </a:lnTo>
                  <a:lnTo>
                    <a:pt x="6975824" y="1134121"/>
                  </a:lnTo>
                  <a:lnTo>
                    <a:pt x="7011525" y="1111420"/>
                  </a:lnTo>
                  <a:lnTo>
                    <a:pt x="7041304" y="1081641"/>
                  </a:lnTo>
                  <a:lnTo>
                    <a:pt x="7064005" y="1045940"/>
                  </a:lnTo>
                  <a:lnTo>
                    <a:pt x="7078472" y="1005471"/>
                  </a:lnTo>
                  <a:lnTo>
                    <a:pt x="7083552" y="961389"/>
                  </a:lnTo>
                  <a:lnTo>
                    <a:pt x="7083552" y="192277"/>
                  </a:lnTo>
                  <a:lnTo>
                    <a:pt x="7078472" y="148196"/>
                  </a:lnTo>
                  <a:lnTo>
                    <a:pt x="7064005" y="107727"/>
                  </a:lnTo>
                  <a:lnTo>
                    <a:pt x="7041304" y="72026"/>
                  </a:lnTo>
                  <a:lnTo>
                    <a:pt x="7011525" y="42247"/>
                  </a:lnTo>
                  <a:lnTo>
                    <a:pt x="6975824" y="19546"/>
                  </a:lnTo>
                  <a:lnTo>
                    <a:pt x="6935355" y="5079"/>
                  </a:lnTo>
                  <a:lnTo>
                    <a:pt x="68912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4113" y="1543049"/>
              <a:ext cx="7084059" cy="1153795"/>
            </a:xfrm>
            <a:custGeom>
              <a:avLst/>
              <a:gdLst/>
              <a:ahLst/>
              <a:cxnLst/>
              <a:rect l="l" t="t" r="r" b="b"/>
              <a:pathLst>
                <a:path w="7084059" h="1153795">
                  <a:moveTo>
                    <a:pt x="7083552" y="192277"/>
                  </a:moveTo>
                  <a:lnTo>
                    <a:pt x="7083552" y="961389"/>
                  </a:lnTo>
                  <a:lnTo>
                    <a:pt x="7078472" y="1005471"/>
                  </a:lnTo>
                  <a:lnTo>
                    <a:pt x="7064005" y="1045940"/>
                  </a:lnTo>
                  <a:lnTo>
                    <a:pt x="7041304" y="1081641"/>
                  </a:lnTo>
                  <a:lnTo>
                    <a:pt x="7011525" y="1111420"/>
                  </a:lnTo>
                  <a:lnTo>
                    <a:pt x="6975824" y="1134121"/>
                  </a:lnTo>
                  <a:lnTo>
                    <a:pt x="6935355" y="1148588"/>
                  </a:lnTo>
                  <a:lnTo>
                    <a:pt x="6891274" y="1153667"/>
                  </a:lnTo>
                  <a:lnTo>
                    <a:pt x="0" y="1153667"/>
                  </a:lnTo>
                  <a:lnTo>
                    <a:pt x="0" y="0"/>
                  </a:lnTo>
                  <a:lnTo>
                    <a:pt x="6891274" y="0"/>
                  </a:lnTo>
                  <a:lnTo>
                    <a:pt x="6935355" y="5079"/>
                  </a:lnTo>
                  <a:lnTo>
                    <a:pt x="6975824" y="19546"/>
                  </a:lnTo>
                  <a:lnTo>
                    <a:pt x="7011525" y="42247"/>
                  </a:lnTo>
                  <a:lnTo>
                    <a:pt x="7041304" y="72026"/>
                  </a:lnTo>
                  <a:lnTo>
                    <a:pt x="7064005" y="107727"/>
                  </a:lnTo>
                  <a:lnTo>
                    <a:pt x="7078472" y="148196"/>
                  </a:lnTo>
                  <a:lnTo>
                    <a:pt x="7083552" y="192277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23669" y="1538097"/>
            <a:ext cx="5715000" cy="10750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9085" marR="5080" indent="-287020">
              <a:lnSpc>
                <a:spcPts val="3829"/>
              </a:lnSpc>
              <a:spcBef>
                <a:spcPts val="730"/>
              </a:spcBef>
              <a:buChar char="•"/>
              <a:tabLst>
                <a:tab pos="299720" algn="l"/>
              </a:tabLst>
            </a:pP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Nguyên</a:t>
            </a:r>
            <a:r>
              <a:rPr sz="3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3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gây</a:t>
            </a:r>
            <a:r>
              <a:rPr sz="3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3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 </a:t>
            </a:r>
            <a:r>
              <a:rPr sz="3700" spc="-96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9036" y="3111944"/>
            <a:ext cx="1268095" cy="1798955"/>
            <a:chOff x="419036" y="3111944"/>
            <a:chExt cx="1268095" cy="1798955"/>
          </a:xfrm>
        </p:grpSpPr>
        <p:sp>
          <p:nvSpPr>
            <p:cNvPr id="13" name="object 13"/>
            <p:cNvSpPr/>
            <p:nvPr/>
          </p:nvSpPr>
          <p:spPr>
            <a:xfrm>
              <a:off x="432053" y="3124962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621030" y="621030"/>
                  </a:lnTo>
                  <a:lnTo>
                    <a:pt x="0" y="0"/>
                  </a:lnTo>
                  <a:lnTo>
                    <a:pt x="0" y="1151382"/>
                  </a:lnTo>
                  <a:lnTo>
                    <a:pt x="621030" y="1772412"/>
                  </a:lnTo>
                  <a:lnTo>
                    <a:pt x="1242059" y="115138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2053" y="3124962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1242059" y="1151382"/>
                  </a:lnTo>
                  <a:lnTo>
                    <a:pt x="621030" y="1772412"/>
                  </a:lnTo>
                  <a:lnTo>
                    <a:pt x="0" y="1151382"/>
                  </a:lnTo>
                  <a:lnTo>
                    <a:pt x="0" y="0"/>
                  </a:lnTo>
                  <a:lnTo>
                    <a:pt x="621030" y="621030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8144" y="3768090"/>
            <a:ext cx="11080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61096" y="3111944"/>
            <a:ext cx="7110095" cy="1178560"/>
            <a:chOff x="1661096" y="3111944"/>
            <a:chExt cx="7110095" cy="1178560"/>
          </a:xfrm>
        </p:grpSpPr>
        <p:sp>
          <p:nvSpPr>
            <p:cNvPr id="17" name="object 17"/>
            <p:cNvSpPr/>
            <p:nvPr/>
          </p:nvSpPr>
          <p:spPr>
            <a:xfrm>
              <a:off x="1674113" y="3124962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689152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6891528" y="1152144"/>
                  </a:lnTo>
                  <a:lnTo>
                    <a:pt x="6935555" y="1147072"/>
                  </a:lnTo>
                  <a:lnTo>
                    <a:pt x="6975972" y="1132625"/>
                  </a:lnTo>
                  <a:lnTo>
                    <a:pt x="7011626" y="1109956"/>
                  </a:lnTo>
                  <a:lnTo>
                    <a:pt x="7041364" y="1080218"/>
                  </a:lnTo>
                  <a:lnTo>
                    <a:pt x="7064033" y="1044564"/>
                  </a:lnTo>
                  <a:lnTo>
                    <a:pt x="7078480" y="1004147"/>
                  </a:lnTo>
                  <a:lnTo>
                    <a:pt x="7083552" y="960119"/>
                  </a:lnTo>
                  <a:lnTo>
                    <a:pt x="7083552" y="192024"/>
                  </a:lnTo>
                  <a:lnTo>
                    <a:pt x="7078480" y="147996"/>
                  </a:lnTo>
                  <a:lnTo>
                    <a:pt x="7064033" y="107579"/>
                  </a:lnTo>
                  <a:lnTo>
                    <a:pt x="7041364" y="71925"/>
                  </a:lnTo>
                  <a:lnTo>
                    <a:pt x="7011626" y="42187"/>
                  </a:lnTo>
                  <a:lnTo>
                    <a:pt x="6975972" y="19518"/>
                  </a:lnTo>
                  <a:lnTo>
                    <a:pt x="6935555" y="5071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4113" y="3124962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7083552" y="192024"/>
                  </a:moveTo>
                  <a:lnTo>
                    <a:pt x="7083552" y="960119"/>
                  </a:lnTo>
                  <a:lnTo>
                    <a:pt x="7078480" y="1004147"/>
                  </a:lnTo>
                  <a:lnTo>
                    <a:pt x="7064033" y="1044564"/>
                  </a:lnTo>
                  <a:lnTo>
                    <a:pt x="7041364" y="1080218"/>
                  </a:lnTo>
                  <a:lnTo>
                    <a:pt x="7011626" y="1109956"/>
                  </a:lnTo>
                  <a:lnTo>
                    <a:pt x="6975972" y="1132625"/>
                  </a:lnTo>
                  <a:lnTo>
                    <a:pt x="6935555" y="1147072"/>
                  </a:lnTo>
                  <a:lnTo>
                    <a:pt x="6891528" y="1152144"/>
                  </a:lnTo>
                  <a:lnTo>
                    <a:pt x="0" y="1152144"/>
                  </a:lnTo>
                  <a:lnTo>
                    <a:pt x="0" y="0"/>
                  </a:lnTo>
                  <a:lnTo>
                    <a:pt x="6891528" y="0"/>
                  </a:lnTo>
                  <a:lnTo>
                    <a:pt x="6935555" y="5071"/>
                  </a:lnTo>
                  <a:lnTo>
                    <a:pt x="6975972" y="19518"/>
                  </a:lnTo>
                  <a:lnTo>
                    <a:pt x="7011626" y="42187"/>
                  </a:lnTo>
                  <a:lnTo>
                    <a:pt x="7041364" y="71925"/>
                  </a:lnTo>
                  <a:lnTo>
                    <a:pt x="7064033" y="107579"/>
                  </a:lnTo>
                  <a:lnTo>
                    <a:pt x="7078480" y="147996"/>
                  </a:lnTo>
                  <a:lnTo>
                    <a:pt x="7083552" y="192024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23669" y="3362020"/>
            <a:ext cx="581850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700" spc="-10" dirty="0">
                <a:latin typeface="Microsoft Sans Serif"/>
                <a:cs typeface="Microsoft Sans Serif"/>
              </a:rPr>
              <a:t>Chẩn</a:t>
            </a:r>
            <a:r>
              <a:rPr sz="3700" spc="5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đoán</a:t>
            </a:r>
            <a:r>
              <a:rPr sz="3700" spc="55" dirty="0">
                <a:latin typeface="Microsoft Sans Serif"/>
                <a:cs typeface="Microsoft Sans Serif"/>
              </a:rPr>
              <a:t> </a:t>
            </a:r>
            <a:r>
              <a:rPr sz="3700" spc="114" dirty="0">
                <a:latin typeface="Microsoft Sans Serif"/>
                <a:cs typeface="Microsoft Sans Serif"/>
              </a:rPr>
              <a:t>đợt</a:t>
            </a:r>
            <a:r>
              <a:rPr sz="3700" spc="3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cấp</a:t>
            </a:r>
            <a:r>
              <a:rPr sz="3700" spc="2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9036" y="4692332"/>
            <a:ext cx="1268095" cy="1798955"/>
            <a:chOff x="419036" y="4692332"/>
            <a:chExt cx="1268095" cy="1798955"/>
          </a:xfrm>
        </p:grpSpPr>
        <p:sp>
          <p:nvSpPr>
            <p:cNvPr id="21" name="object 21"/>
            <p:cNvSpPr/>
            <p:nvPr/>
          </p:nvSpPr>
          <p:spPr>
            <a:xfrm>
              <a:off x="432053" y="4705350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621030" y="621030"/>
                  </a:lnTo>
                  <a:lnTo>
                    <a:pt x="0" y="0"/>
                  </a:lnTo>
                  <a:lnTo>
                    <a:pt x="0" y="1151382"/>
                  </a:lnTo>
                  <a:lnTo>
                    <a:pt x="621030" y="1772412"/>
                  </a:lnTo>
                  <a:lnTo>
                    <a:pt x="1242059" y="115138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2053" y="4705350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1242059" y="1151382"/>
                  </a:lnTo>
                  <a:lnTo>
                    <a:pt x="621030" y="1772412"/>
                  </a:lnTo>
                  <a:lnTo>
                    <a:pt x="0" y="1151382"/>
                  </a:lnTo>
                  <a:lnTo>
                    <a:pt x="0" y="0"/>
                  </a:lnTo>
                  <a:lnTo>
                    <a:pt x="621030" y="621030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2424" y="5349036"/>
            <a:ext cx="11995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61160" y="4692396"/>
            <a:ext cx="7109459" cy="1178560"/>
            <a:chOff x="1661160" y="4692396"/>
            <a:chExt cx="7109459" cy="1178560"/>
          </a:xfrm>
        </p:grpSpPr>
        <p:sp>
          <p:nvSpPr>
            <p:cNvPr id="25" name="object 25"/>
            <p:cNvSpPr/>
            <p:nvPr/>
          </p:nvSpPr>
          <p:spPr>
            <a:xfrm>
              <a:off x="1674114" y="4705350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689152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6891528" y="1152144"/>
                  </a:lnTo>
                  <a:lnTo>
                    <a:pt x="6935555" y="1147072"/>
                  </a:lnTo>
                  <a:lnTo>
                    <a:pt x="6975972" y="1132625"/>
                  </a:lnTo>
                  <a:lnTo>
                    <a:pt x="7011626" y="1109956"/>
                  </a:lnTo>
                  <a:lnTo>
                    <a:pt x="7041364" y="1080218"/>
                  </a:lnTo>
                  <a:lnTo>
                    <a:pt x="7064033" y="1044564"/>
                  </a:lnTo>
                  <a:lnTo>
                    <a:pt x="7078480" y="1004147"/>
                  </a:lnTo>
                  <a:lnTo>
                    <a:pt x="7083552" y="960119"/>
                  </a:lnTo>
                  <a:lnTo>
                    <a:pt x="7083552" y="192024"/>
                  </a:lnTo>
                  <a:lnTo>
                    <a:pt x="7078480" y="147996"/>
                  </a:lnTo>
                  <a:lnTo>
                    <a:pt x="7064033" y="107579"/>
                  </a:lnTo>
                  <a:lnTo>
                    <a:pt x="7041364" y="71925"/>
                  </a:lnTo>
                  <a:lnTo>
                    <a:pt x="7011626" y="42187"/>
                  </a:lnTo>
                  <a:lnTo>
                    <a:pt x="6975972" y="19518"/>
                  </a:lnTo>
                  <a:lnTo>
                    <a:pt x="6935555" y="5071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4114" y="4705350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7083552" y="192024"/>
                  </a:moveTo>
                  <a:lnTo>
                    <a:pt x="7083552" y="960119"/>
                  </a:lnTo>
                  <a:lnTo>
                    <a:pt x="7078480" y="1004147"/>
                  </a:lnTo>
                  <a:lnTo>
                    <a:pt x="7064033" y="1044564"/>
                  </a:lnTo>
                  <a:lnTo>
                    <a:pt x="7041364" y="1080218"/>
                  </a:lnTo>
                  <a:lnTo>
                    <a:pt x="7011626" y="1109956"/>
                  </a:lnTo>
                  <a:lnTo>
                    <a:pt x="6975972" y="1132625"/>
                  </a:lnTo>
                  <a:lnTo>
                    <a:pt x="6935555" y="1147072"/>
                  </a:lnTo>
                  <a:lnTo>
                    <a:pt x="6891528" y="1152144"/>
                  </a:lnTo>
                  <a:lnTo>
                    <a:pt x="0" y="1152144"/>
                  </a:lnTo>
                  <a:lnTo>
                    <a:pt x="0" y="0"/>
                  </a:lnTo>
                  <a:lnTo>
                    <a:pt x="6891528" y="0"/>
                  </a:lnTo>
                  <a:lnTo>
                    <a:pt x="6935555" y="5071"/>
                  </a:lnTo>
                  <a:lnTo>
                    <a:pt x="6975972" y="19518"/>
                  </a:lnTo>
                  <a:lnTo>
                    <a:pt x="7011626" y="42187"/>
                  </a:lnTo>
                  <a:lnTo>
                    <a:pt x="7041364" y="71925"/>
                  </a:lnTo>
                  <a:lnTo>
                    <a:pt x="7064033" y="107579"/>
                  </a:lnTo>
                  <a:lnTo>
                    <a:pt x="7078480" y="147996"/>
                  </a:lnTo>
                  <a:lnTo>
                    <a:pt x="7083552" y="192024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23669" y="4943043"/>
            <a:ext cx="500761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3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3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3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3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411" y="335267"/>
            <a:ext cx="8770620" cy="1026160"/>
            <a:chOff x="248411" y="335267"/>
            <a:chExt cx="8770620" cy="1026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335267"/>
              <a:ext cx="8770620" cy="1025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3" y="387096"/>
              <a:ext cx="8644890" cy="8999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597" y="493521"/>
            <a:ext cx="81356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TRIỆU</a:t>
            </a:r>
            <a:r>
              <a:rPr sz="3200" spc="-20" dirty="0"/>
              <a:t> </a:t>
            </a:r>
            <a:r>
              <a:rPr sz="3200" dirty="0"/>
              <a:t>CHỨNG</a:t>
            </a:r>
            <a:r>
              <a:rPr sz="3200" spc="-40" dirty="0"/>
              <a:t> </a:t>
            </a:r>
            <a:r>
              <a:rPr sz="3200" dirty="0"/>
              <a:t>LÂM</a:t>
            </a:r>
            <a:r>
              <a:rPr sz="3200" spc="-25" dirty="0"/>
              <a:t> </a:t>
            </a:r>
            <a:r>
              <a:rPr sz="3200" dirty="0"/>
              <a:t>SÀNG</a:t>
            </a:r>
            <a:r>
              <a:rPr sz="3200" spc="-5" dirty="0"/>
              <a:t> CỦA</a:t>
            </a:r>
            <a:r>
              <a:rPr sz="3200" spc="-20" dirty="0"/>
              <a:t> </a:t>
            </a:r>
            <a:r>
              <a:rPr sz="3200" spc="-5" dirty="0"/>
              <a:t>ĐỢT</a:t>
            </a:r>
            <a:r>
              <a:rPr sz="3200" spc="-30" dirty="0"/>
              <a:t> </a:t>
            </a:r>
            <a:r>
              <a:rPr sz="3200" spc="-5" dirty="0"/>
              <a:t>CẤP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9004" y="1502651"/>
            <a:ext cx="3896105" cy="8938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99815" y="1669745"/>
            <a:ext cx="2099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Triệu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chứng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90088" y="2188464"/>
            <a:ext cx="3384550" cy="2203450"/>
            <a:chOff x="2990088" y="2188464"/>
            <a:chExt cx="3384550" cy="22034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4527" y="2188464"/>
              <a:ext cx="2149602" cy="21678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0088" y="2188464"/>
              <a:ext cx="2114550" cy="220294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7042" y="2713990"/>
            <a:ext cx="360426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Khạc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nhiều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đờm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hơn</a:t>
            </a:r>
            <a:endParaRPr sz="27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Tính</a:t>
            </a:r>
            <a:r>
              <a:rPr sz="2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chất</a:t>
            </a:r>
            <a:r>
              <a:rPr sz="2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đờm</a:t>
            </a:r>
            <a:r>
              <a:rPr sz="2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xấu</a:t>
            </a:r>
            <a:r>
              <a:rPr sz="2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đi </a:t>
            </a:r>
            <a:r>
              <a:rPr sz="2700" spc="-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(vàng,</a:t>
            </a:r>
            <a:r>
              <a:rPr sz="2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đục…)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042" y="4277995"/>
            <a:ext cx="23469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Khó</a:t>
            </a:r>
            <a:r>
              <a:rPr sz="2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5758" y="2693035"/>
            <a:ext cx="181673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Sốt</a:t>
            </a:r>
            <a:endParaRPr sz="25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Khó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chịu</a:t>
            </a:r>
            <a:endParaRPr sz="25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Mệt</a:t>
            </a:r>
            <a:r>
              <a:rPr sz="2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mỏi</a:t>
            </a:r>
            <a:endParaRPr sz="25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Lờ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đờ</a:t>
            </a:r>
            <a:endParaRPr sz="25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rít</a:t>
            </a:r>
            <a:endParaRPr sz="25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Thắt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ngực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0203" y="5061203"/>
            <a:ext cx="7477506" cy="94716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89456" y="5151882"/>
            <a:ext cx="7040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Mức độ </a:t>
            </a:r>
            <a:r>
              <a:rPr sz="2000" b="1" spc="-35" dirty="0">
                <a:latin typeface="Arial"/>
                <a:cs typeface="Arial"/>
              </a:rPr>
              <a:t>nghiêm </a:t>
            </a:r>
            <a:r>
              <a:rPr sz="2000" b="1" dirty="0">
                <a:latin typeface="Arial"/>
                <a:cs typeface="Arial"/>
              </a:rPr>
              <a:t>trong </a:t>
            </a:r>
            <a:r>
              <a:rPr sz="2000" b="1" spc="-5" dirty="0">
                <a:latin typeface="Arial"/>
                <a:cs typeface="Arial"/>
              </a:rPr>
              <a:t>của </a:t>
            </a:r>
            <a:r>
              <a:rPr sz="2000" b="1" spc="-65" dirty="0">
                <a:latin typeface="Arial"/>
                <a:cs typeface="Arial"/>
              </a:rPr>
              <a:t>các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đợt cấp </a:t>
            </a:r>
            <a:r>
              <a:rPr sz="2000" b="1" spc="-5" dirty="0">
                <a:latin typeface="Arial"/>
                <a:cs typeface="Arial"/>
              </a:rPr>
              <a:t>phụ </a:t>
            </a:r>
            <a:r>
              <a:rPr sz="2000" b="1" dirty="0">
                <a:latin typeface="Arial"/>
                <a:cs typeface="Arial"/>
              </a:rPr>
              <a:t>thuộc </a:t>
            </a:r>
            <a:r>
              <a:rPr sz="2000" b="1" spc="-10" dirty="0">
                <a:latin typeface="Arial"/>
                <a:cs typeface="Arial"/>
              </a:rPr>
              <a:t>và </a:t>
            </a:r>
            <a:r>
              <a:rPr sz="2000" b="1" dirty="0">
                <a:latin typeface="Arial"/>
                <a:cs typeface="Arial"/>
              </a:rPr>
              <a:t>số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lượng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các</a:t>
            </a:r>
            <a:r>
              <a:rPr sz="2000" b="1" spc="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triệu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chứng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có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mặt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tiêu</a:t>
            </a:r>
            <a:r>
              <a:rPr sz="2000" b="1" spc="1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chuẩn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Anthonisen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215" y="6111036"/>
            <a:ext cx="3234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15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Balter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Can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Respir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2003;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10(Suppl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B):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3B–32B </a:t>
            </a:r>
            <a:r>
              <a:rPr sz="1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Celli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BR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Eur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Respir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 2004; 23: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932–946</a:t>
            </a:r>
            <a:endParaRPr sz="1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Sethi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Antimicrob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Chemother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1999; 43: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97–105 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Anthonisen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NR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Ann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 Med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1987; 106: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196–204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363" y="365760"/>
            <a:ext cx="7909559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1803" y="545337"/>
            <a:ext cx="7196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CHẨN</a:t>
            </a:r>
            <a:r>
              <a:rPr sz="4000" spc="5" dirty="0"/>
              <a:t> </a:t>
            </a:r>
            <a:r>
              <a:rPr sz="4000" spc="-10" dirty="0"/>
              <a:t>ĐOÁN</a:t>
            </a:r>
            <a:r>
              <a:rPr sz="4000" spc="-5" dirty="0"/>
              <a:t> </a:t>
            </a:r>
            <a:r>
              <a:rPr sz="4000" spc="-10" dirty="0"/>
              <a:t>ĐỢT</a:t>
            </a:r>
            <a:r>
              <a:rPr sz="4000" spc="-15" dirty="0"/>
              <a:t> </a:t>
            </a:r>
            <a:r>
              <a:rPr sz="4000" spc="-10" dirty="0"/>
              <a:t>CẤP</a:t>
            </a:r>
            <a:r>
              <a:rPr sz="4000" spc="-15" dirty="0"/>
              <a:t> </a:t>
            </a:r>
            <a:r>
              <a:rPr sz="4000" spc="-10" dirty="0"/>
              <a:t>COPD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27" y="1556003"/>
            <a:ext cx="8505444" cy="46238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1225" y="1564057"/>
            <a:ext cx="8074025" cy="4371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30000"/>
              </a:lnSpc>
              <a:spcBef>
                <a:spcPts val="10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Theo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tiêu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chuẩn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Anthonisen: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8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đã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chẩn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đoán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đột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nhiên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xuất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hiện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một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hoặc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nhiều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triệu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sau:</a:t>
            </a:r>
            <a:endParaRPr sz="28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151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975" algn="l"/>
                <a:tab pos="81661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Khó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thở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tăng</a:t>
            </a:r>
            <a:endParaRPr sz="2400">
              <a:latin typeface="Verdana"/>
              <a:cs typeface="Verdana"/>
            </a:endParaRPr>
          </a:p>
          <a:p>
            <a:pPr marL="815975" lvl="1" indent="-346710">
              <a:lnSpc>
                <a:spcPct val="100000"/>
              </a:lnSpc>
              <a:spcBef>
                <a:spcPts val="144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975" algn="l"/>
                <a:tab pos="81661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Khạc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đờm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tăng</a:t>
            </a:r>
            <a:endParaRPr sz="2400">
              <a:latin typeface="Verdana"/>
              <a:cs typeface="Verdana"/>
            </a:endParaRPr>
          </a:p>
          <a:p>
            <a:pPr marL="815975" lvl="1" indent="-34671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975" algn="l"/>
                <a:tab pos="816610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Thay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đổi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màu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 sắc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của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đờm</a:t>
            </a:r>
            <a:endParaRPr sz="2400">
              <a:latin typeface="Verdana"/>
              <a:cs typeface="Verdana"/>
            </a:endParaRPr>
          </a:p>
          <a:p>
            <a:pPr marL="815975" lvl="1" indent="-34671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975" algn="l"/>
                <a:tab pos="816610" algn="l"/>
                <a:tab pos="1376680" algn="l"/>
                <a:tab pos="2263775" algn="l"/>
                <a:tab pos="3371850" algn="l"/>
                <a:tab pos="3881120" algn="l"/>
                <a:tab pos="4545330" algn="l"/>
                <a:tab pos="5419090" algn="l"/>
                <a:tab pos="6520815" algn="l"/>
                <a:tab pos="7368540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Có	hoặc	không	có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các	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triệu	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chứng	toàn	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thân</a:t>
            </a:r>
            <a:endParaRPr sz="2400">
              <a:latin typeface="Verdana"/>
              <a:cs typeface="Verdana"/>
            </a:endParaRPr>
          </a:p>
          <a:p>
            <a:pPr marL="815975">
              <a:lnSpc>
                <a:spcPct val="100000"/>
              </a:lnSpc>
              <a:spcBef>
                <a:spcPts val="865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khác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(sốt,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đau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ngực,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rối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loạn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ý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thức…)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072" y="53339"/>
            <a:ext cx="8115300" cy="1513840"/>
            <a:chOff x="576072" y="53339"/>
            <a:chExt cx="8115300" cy="1513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072" y="53339"/>
              <a:ext cx="8115300" cy="15133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64" y="105155"/>
              <a:ext cx="7989570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7088" y="592835"/>
              <a:ext cx="5438394" cy="8999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6075" marR="5080" indent="-122110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PHÂN</a:t>
            </a:r>
            <a:r>
              <a:rPr sz="3200" spc="-25" dirty="0"/>
              <a:t> </a:t>
            </a:r>
            <a:r>
              <a:rPr sz="3200" dirty="0"/>
              <a:t>LOẠI</a:t>
            </a:r>
            <a:r>
              <a:rPr sz="3200" spc="-25" dirty="0"/>
              <a:t> </a:t>
            </a:r>
            <a:r>
              <a:rPr sz="3200" dirty="0"/>
              <a:t>MỨC</a:t>
            </a:r>
            <a:r>
              <a:rPr sz="3200" spc="-35" dirty="0"/>
              <a:t> </a:t>
            </a:r>
            <a:r>
              <a:rPr sz="3200" dirty="0"/>
              <a:t>ĐỘ</a:t>
            </a:r>
            <a:r>
              <a:rPr sz="3200" spc="-20" dirty="0"/>
              <a:t> </a:t>
            </a:r>
            <a:r>
              <a:rPr sz="3200" dirty="0"/>
              <a:t>NẶNG</a:t>
            </a:r>
            <a:r>
              <a:rPr sz="3200" spc="-30" dirty="0"/>
              <a:t> </a:t>
            </a:r>
            <a:r>
              <a:rPr sz="3200" dirty="0"/>
              <a:t>CỦA</a:t>
            </a:r>
            <a:r>
              <a:rPr sz="3200" spc="-20" dirty="0"/>
              <a:t> </a:t>
            </a:r>
            <a:r>
              <a:rPr sz="3200" spc="-5" dirty="0"/>
              <a:t>ĐỢT </a:t>
            </a:r>
            <a:r>
              <a:rPr sz="3200" spc="-875" dirty="0"/>
              <a:t> </a:t>
            </a:r>
            <a:r>
              <a:rPr sz="3200" spc="-5" dirty="0"/>
              <a:t>CẤP</a:t>
            </a:r>
            <a:r>
              <a:rPr sz="3200" spc="-15" dirty="0"/>
              <a:t> </a:t>
            </a:r>
            <a:r>
              <a:rPr sz="3200" dirty="0"/>
              <a:t>THEO</a:t>
            </a:r>
            <a:r>
              <a:rPr sz="3200" spc="-20" dirty="0"/>
              <a:t> </a:t>
            </a:r>
            <a:r>
              <a:rPr sz="3200" spc="-5" dirty="0"/>
              <a:t>ANTHONISEN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20090" y="6416446"/>
            <a:ext cx="70402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Anthonisen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NR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Ann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Med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1987;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106: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196–204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[Adapted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from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Woodhead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Eur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Respir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2005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;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26: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1138–1180]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Celli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BR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Eur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Respir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 2004; 23: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932–946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48904" y="1639823"/>
            <a:ext cx="5848350" cy="2261235"/>
            <a:chOff x="1648904" y="1639823"/>
            <a:chExt cx="5848350" cy="2261235"/>
          </a:xfrm>
        </p:grpSpPr>
        <p:sp>
          <p:nvSpPr>
            <p:cNvPr id="9" name="object 9"/>
            <p:cNvSpPr/>
            <p:nvPr/>
          </p:nvSpPr>
          <p:spPr>
            <a:xfrm>
              <a:off x="1661922" y="3140201"/>
              <a:ext cx="5822315" cy="748030"/>
            </a:xfrm>
            <a:custGeom>
              <a:avLst/>
              <a:gdLst/>
              <a:ahLst/>
              <a:cxnLst/>
              <a:rect l="l" t="t" r="r" b="b"/>
              <a:pathLst>
                <a:path w="5822315" h="748029">
                  <a:moveTo>
                    <a:pt x="2910840" y="242315"/>
                  </a:moveTo>
                  <a:lnTo>
                    <a:pt x="2910840" y="494919"/>
                  </a:lnTo>
                  <a:lnTo>
                    <a:pt x="5822060" y="494919"/>
                  </a:lnTo>
                  <a:lnTo>
                    <a:pt x="5822060" y="747522"/>
                  </a:lnTo>
                </a:path>
                <a:path w="5822315" h="748029">
                  <a:moveTo>
                    <a:pt x="2910840" y="0"/>
                  </a:moveTo>
                  <a:lnTo>
                    <a:pt x="2910840" y="505206"/>
                  </a:lnTo>
                </a:path>
                <a:path w="5822315" h="748029">
                  <a:moveTo>
                    <a:pt x="2911220" y="242315"/>
                  </a:moveTo>
                  <a:lnTo>
                    <a:pt x="2911220" y="494919"/>
                  </a:lnTo>
                  <a:lnTo>
                    <a:pt x="0" y="494919"/>
                  </a:lnTo>
                  <a:lnTo>
                    <a:pt x="0" y="747522"/>
                  </a:lnTo>
                </a:path>
              </a:pathLst>
            </a:custGeom>
            <a:ln w="25908">
              <a:solidFill>
                <a:srgbClr val="00A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1639823"/>
              <a:ext cx="2905506" cy="170154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40378" y="1765172"/>
            <a:ext cx="214058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Tăng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Khó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thở</a:t>
            </a:r>
            <a:endParaRPr sz="2000">
              <a:latin typeface="Microsoft Sans Serif"/>
              <a:cs typeface="Microsoft Sans Serif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Microsoft Sans Serif"/>
                <a:cs typeface="Microsoft Sans Serif"/>
              </a:rPr>
              <a:t>Số </a:t>
            </a:r>
            <a:r>
              <a:rPr sz="2000" spc="80" dirty="0">
                <a:latin typeface="Microsoft Sans Serif"/>
                <a:cs typeface="Microsoft Sans Serif"/>
              </a:rPr>
              <a:t>lượng </a:t>
            </a:r>
            <a:r>
              <a:rPr sz="2000" spc="65" dirty="0">
                <a:latin typeface="Microsoft Sans Serif"/>
                <a:cs typeface="Microsoft Sans Serif"/>
              </a:rPr>
              <a:t>đờm 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Màu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đục/vàng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hơn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004" y="3852671"/>
            <a:ext cx="2600706" cy="195452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77367" y="3986021"/>
            <a:ext cx="2075180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Typ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Có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cả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triệu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spc="45" dirty="0">
                <a:latin typeface="Microsoft Sans Serif"/>
                <a:cs typeface="Microsoft Sans Serif"/>
              </a:rPr>
              <a:t>chứng</a:t>
            </a:r>
            <a:endParaRPr sz="20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Microsoft Sans Serif"/>
                <a:cs typeface="Microsoft Sans Serif"/>
              </a:rPr>
              <a:t>Khuyến nghị </a:t>
            </a:r>
            <a:r>
              <a:rPr sz="2000" dirty="0">
                <a:latin typeface="Microsoft Sans Serif"/>
                <a:cs typeface="Microsoft Sans Serif"/>
              </a:rPr>
              <a:t>dùng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kháng</a:t>
            </a:r>
            <a:r>
              <a:rPr sz="2000" spc="-5" dirty="0">
                <a:latin typeface="Microsoft Sans Serif"/>
                <a:cs typeface="Microsoft Sans Serif"/>
              </a:rPr>
              <a:t> sinh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3844" y="3852671"/>
            <a:ext cx="2814066" cy="195452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24453" y="3986021"/>
            <a:ext cx="2216150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Typ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Có 2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 </a:t>
            </a:r>
            <a:r>
              <a:rPr sz="2000" spc="-5" dirty="0">
                <a:latin typeface="Microsoft Sans Serif"/>
                <a:cs typeface="Microsoft Sans Serif"/>
              </a:rPr>
              <a:t>triệu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chứng,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dùng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kháng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sinh </a:t>
            </a:r>
            <a:r>
              <a:rPr sz="2000" dirty="0">
                <a:latin typeface="Microsoft Sans Serif"/>
                <a:cs typeface="Microsoft Sans Serif"/>
              </a:rPr>
              <a:t>nếu màu sắc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đờm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tốt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36208" y="3852671"/>
            <a:ext cx="2743962" cy="185089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463029" y="3986021"/>
            <a:ext cx="227203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Typ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III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Có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một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triệu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chứng,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 cần dùng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kháng</a:t>
            </a:r>
            <a:r>
              <a:rPr sz="2000" spc="-5" dirty="0">
                <a:latin typeface="Microsoft Sans Serif"/>
                <a:cs typeface="Microsoft Sans Serif"/>
              </a:rPr>
              <a:t> sinh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65531"/>
            <a:ext cx="8217408" cy="16352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817" rIns="0" bIns="0" rtlCol="0">
            <a:spAutoFit/>
          </a:bodyPr>
          <a:lstStyle/>
          <a:p>
            <a:pPr marL="2889885" marR="5080" indent="-2473960">
              <a:lnSpc>
                <a:spcPct val="100000"/>
              </a:lnSpc>
              <a:spcBef>
                <a:spcPts val="100"/>
              </a:spcBef>
            </a:pPr>
            <a:r>
              <a:rPr dirty="0"/>
              <a:t>PHÂN</a:t>
            </a:r>
            <a:r>
              <a:rPr spc="-25" dirty="0"/>
              <a:t> </a:t>
            </a:r>
            <a:r>
              <a:rPr dirty="0"/>
              <a:t>LOẠI</a:t>
            </a:r>
            <a:r>
              <a:rPr spc="-15" dirty="0"/>
              <a:t> </a:t>
            </a:r>
            <a:r>
              <a:rPr spc="-5" dirty="0"/>
              <a:t>MỨC</a:t>
            </a:r>
            <a:r>
              <a:rPr spc="-15" dirty="0"/>
              <a:t> </a:t>
            </a:r>
            <a:r>
              <a:rPr spc="-5" dirty="0"/>
              <a:t>ĐỘ</a:t>
            </a:r>
            <a:r>
              <a:rPr spc="-20" dirty="0"/>
              <a:t> </a:t>
            </a:r>
            <a:r>
              <a:rPr spc="-5" dirty="0"/>
              <a:t>NẶNG</a:t>
            </a:r>
            <a:r>
              <a:rPr spc="-30" dirty="0"/>
              <a:t> </a:t>
            </a:r>
            <a:r>
              <a:rPr dirty="0"/>
              <a:t>THEO </a:t>
            </a:r>
            <a:r>
              <a:rPr spc="-985" dirty="0"/>
              <a:t> </a:t>
            </a:r>
            <a:r>
              <a:rPr spc="-5" dirty="0"/>
              <a:t>GOLD </a:t>
            </a:r>
            <a:r>
              <a:rPr dirty="0"/>
              <a:t>2017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11" y="1463040"/>
            <a:ext cx="8406383" cy="41163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514436"/>
            <a:ext cx="7985125" cy="378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6515" indent="-342900">
              <a:lnSpc>
                <a:spcPct val="1201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Mức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độ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nhẹ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cần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dùng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giãn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tác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ngắn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(SABDs)</a:t>
            </a:r>
            <a:endParaRPr sz="28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2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Mức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b="1" spc="-695" dirty="0">
                <a:solidFill>
                  <a:srgbClr val="FFFFFF"/>
                </a:solidFill>
                <a:latin typeface="Arial"/>
                <a:cs typeface="Arial"/>
              </a:rPr>
              <a:t>ì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đ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ề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với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BDs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+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há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  sinh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và/hoặc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corticosteroid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đường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uống</a:t>
            </a:r>
            <a:endParaRPr sz="2800">
              <a:latin typeface="Microsoft Sans Serif"/>
              <a:cs typeface="Microsoft Sans Serif"/>
            </a:endParaRPr>
          </a:p>
          <a:p>
            <a:pPr marL="354965" marR="79375" indent="-342900">
              <a:lnSpc>
                <a:spcPct val="12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Mức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độ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nặng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phải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hoặc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đến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khám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cứu.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thể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suy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hô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hấp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6028" y="6198514"/>
            <a:ext cx="2553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00"/>
                </a:solidFill>
                <a:latin typeface="Arial"/>
                <a:cs typeface="Arial"/>
                <a:hlinkClick r:id="rId4"/>
              </a:rPr>
              <a:t>http</a:t>
            </a:r>
            <a:r>
              <a:rPr sz="2400" i="1" spc="5" dirty="0">
                <a:solidFill>
                  <a:srgbClr val="FFFF00"/>
                </a:solidFill>
                <a:latin typeface="Arial"/>
                <a:cs typeface="Arial"/>
                <a:hlinkClick r:id="rId4"/>
              </a:rPr>
              <a:t>: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  <a:hlinkClick r:id="rId4"/>
              </a:rPr>
              <a:t>/</a:t>
            </a:r>
            <a:r>
              <a:rPr sz="2400" i="1" spc="5" dirty="0">
                <a:solidFill>
                  <a:srgbClr val="FFFF00"/>
                </a:solidFill>
                <a:latin typeface="Arial"/>
                <a:cs typeface="Arial"/>
                <a:hlinkClick r:id="rId4"/>
              </a:rPr>
              <a:t>/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  <a:hlinkClick r:id="rId4"/>
              </a:rPr>
              <a:t>go</a:t>
            </a:r>
            <a:r>
              <a:rPr sz="2400" i="1" spc="-10" dirty="0">
                <a:solidFill>
                  <a:srgbClr val="FFFF00"/>
                </a:solidFill>
                <a:latin typeface="Arial"/>
                <a:cs typeface="Arial"/>
                <a:hlinkClick r:id="rId4"/>
              </a:rPr>
              <a:t>l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  <a:hlinkClick r:id="rId4"/>
              </a:rPr>
              <a:t>dcopd.org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248411"/>
            <a:ext cx="6789420" cy="12999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8802" y="439877"/>
            <a:ext cx="6021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NỘI</a:t>
            </a:r>
            <a:r>
              <a:rPr sz="4400" spc="-20" dirty="0"/>
              <a:t> </a:t>
            </a:r>
            <a:r>
              <a:rPr sz="4400" dirty="0"/>
              <a:t>DUNG</a:t>
            </a:r>
            <a:r>
              <a:rPr sz="4400" spc="-45" dirty="0"/>
              <a:t> </a:t>
            </a:r>
            <a:r>
              <a:rPr sz="4400" dirty="0"/>
              <a:t>TRÌNH</a:t>
            </a:r>
            <a:r>
              <a:rPr sz="4400" spc="-30" dirty="0"/>
              <a:t> </a:t>
            </a:r>
            <a:r>
              <a:rPr sz="4400" spc="-5" dirty="0"/>
              <a:t>BÀY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419036" y="1530032"/>
            <a:ext cx="1268095" cy="1800225"/>
            <a:chOff x="419036" y="1530032"/>
            <a:chExt cx="1268095" cy="1800225"/>
          </a:xfrm>
        </p:grpSpPr>
        <p:sp>
          <p:nvSpPr>
            <p:cNvPr id="5" name="object 5"/>
            <p:cNvSpPr/>
            <p:nvPr/>
          </p:nvSpPr>
          <p:spPr>
            <a:xfrm>
              <a:off x="432053" y="1543049"/>
              <a:ext cx="1242060" cy="1774189"/>
            </a:xfrm>
            <a:custGeom>
              <a:avLst/>
              <a:gdLst/>
              <a:ahLst/>
              <a:cxnLst/>
              <a:rect l="l" t="t" r="r" b="b"/>
              <a:pathLst>
                <a:path w="1242060" h="1774189">
                  <a:moveTo>
                    <a:pt x="1242059" y="0"/>
                  </a:moveTo>
                  <a:lnTo>
                    <a:pt x="621030" y="621029"/>
                  </a:lnTo>
                  <a:lnTo>
                    <a:pt x="0" y="0"/>
                  </a:lnTo>
                  <a:lnTo>
                    <a:pt x="0" y="1152905"/>
                  </a:lnTo>
                  <a:lnTo>
                    <a:pt x="621030" y="1773936"/>
                  </a:lnTo>
                  <a:lnTo>
                    <a:pt x="1242059" y="1152905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053" y="1543049"/>
              <a:ext cx="1242060" cy="1774189"/>
            </a:xfrm>
            <a:custGeom>
              <a:avLst/>
              <a:gdLst/>
              <a:ahLst/>
              <a:cxnLst/>
              <a:rect l="l" t="t" r="r" b="b"/>
              <a:pathLst>
                <a:path w="1242060" h="1774189">
                  <a:moveTo>
                    <a:pt x="1242059" y="0"/>
                  </a:moveTo>
                  <a:lnTo>
                    <a:pt x="1242059" y="1152905"/>
                  </a:lnTo>
                  <a:lnTo>
                    <a:pt x="621030" y="1773936"/>
                  </a:lnTo>
                  <a:lnTo>
                    <a:pt x="0" y="1152905"/>
                  </a:lnTo>
                  <a:lnTo>
                    <a:pt x="0" y="0"/>
                  </a:lnTo>
                  <a:lnTo>
                    <a:pt x="621030" y="621029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3864" y="2186686"/>
            <a:ext cx="101726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1096" y="1530032"/>
            <a:ext cx="7110095" cy="1179830"/>
            <a:chOff x="1661096" y="1530032"/>
            <a:chExt cx="7110095" cy="1179830"/>
          </a:xfrm>
        </p:grpSpPr>
        <p:sp>
          <p:nvSpPr>
            <p:cNvPr id="9" name="object 9"/>
            <p:cNvSpPr/>
            <p:nvPr/>
          </p:nvSpPr>
          <p:spPr>
            <a:xfrm>
              <a:off x="1674113" y="1543049"/>
              <a:ext cx="7084059" cy="1153795"/>
            </a:xfrm>
            <a:custGeom>
              <a:avLst/>
              <a:gdLst/>
              <a:ahLst/>
              <a:cxnLst/>
              <a:rect l="l" t="t" r="r" b="b"/>
              <a:pathLst>
                <a:path w="7084059" h="1153795">
                  <a:moveTo>
                    <a:pt x="6891274" y="0"/>
                  </a:moveTo>
                  <a:lnTo>
                    <a:pt x="0" y="0"/>
                  </a:lnTo>
                  <a:lnTo>
                    <a:pt x="0" y="1153667"/>
                  </a:lnTo>
                  <a:lnTo>
                    <a:pt x="6891274" y="1153667"/>
                  </a:lnTo>
                  <a:lnTo>
                    <a:pt x="6935355" y="1148588"/>
                  </a:lnTo>
                  <a:lnTo>
                    <a:pt x="6975824" y="1134121"/>
                  </a:lnTo>
                  <a:lnTo>
                    <a:pt x="7011525" y="1111420"/>
                  </a:lnTo>
                  <a:lnTo>
                    <a:pt x="7041304" y="1081641"/>
                  </a:lnTo>
                  <a:lnTo>
                    <a:pt x="7064005" y="1045940"/>
                  </a:lnTo>
                  <a:lnTo>
                    <a:pt x="7078472" y="1005471"/>
                  </a:lnTo>
                  <a:lnTo>
                    <a:pt x="7083552" y="961389"/>
                  </a:lnTo>
                  <a:lnTo>
                    <a:pt x="7083552" y="192277"/>
                  </a:lnTo>
                  <a:lnTo>
                    <a:pt x="7078472" y="148196"/>
                  </a:lnTo>
                  <a:lnTo>
                    <a:pt x="7064005" y="107727"/>
                  </a:lnTo>
                  <a:lnTo>
                    <a:pt x="7041304" y="72026"/>
                  </a:lnTo>
                  <a:lnTo>
                    <a:pt x="7011525" y="42247"/>
                  </a:lnTo>
                  <a:lnTo>
                    <a:pt x="6975824" y="19546"/>
                  </a:lnTo>
                  <a:lnTo>
                    <a:pt x="6935355" y="5079"/>
                  </a:lnTo>
                  <a:lnTo>
                    <a:pt x="68912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4113" y="1543049"/>
              <a:ext cx="7084059" cy="1153795"/>
            </a:xfrm>
            <a:custGeom>
              <a:avLst/>
              <a:gdLst/>
              <a:ahLst/>
              <a:cxnLst/>
              <a:rect l="l" t="t" r="r" b="b"/>
              <a:pathLst>
                <a:path w="7084059" h="1153795">
                  <a:moveTo>
                    <a:pt x="7083552" y="192277"/>
                  </a:moveTo>
                  <a:lnTo>
                    <a:pt x="7083552" y="961389"/>
                  </a:lnTo>
                  <a:lnTo>
                    <a:pt x="7078472" y="1005471"/>
                  </a:lnTo>
                  <a:lnTo>
                    <a:pt x="7064005" y="1045940"/>
                  </a:lnTo>
                  <a:lnTo>
                    <a:pt x="7041304" y="1081641"/>
                  </a:lnTo>
                  <a:lnTo>
                    <a:pt x="7011525" y="1111420"/>
                  </a:lnTo>
                  <a:lnTo>
                    <a:pt x="6975824" y="1134121"/>
                  </a:lnTo>
                  <a:lnTo>
                    <a:pt x="6935355" y="1148588"/>
                  </a:lnTo>
                  <a:lnTo>
                    <a:pt x="6891274" y="1153667"/>
                  </a:lnTo>
                  <a:lnTo>
                    <a:pt x="0" y="1153667"/>
                  </a:lnTo>
                  <a:lnTo>
                    <a:pt x="0" y="0"/>
                  </a:lnTo>
                  <a:lnTo>
                    <a:pt x="6891274" y="0"/>
                  </a:lnTo>
                  <a:lnTo>
                    <a:pt x="6935355" y="5079"/>
                  </a:lnTo>
                  <a:lnTo>
                    <a:pt x="6975824" y="19546"/>
                  </a:lnTo>
                  <a:lnTo>
                    <a:pt x="7011525" y="42247"/>
                  </a:lnTo>
                  <a:lnTo>
                    <a:pt x="7041304" y="72026"/>
                  </a:lnTo>
                  <a:lnTo>
                    <a:pt x="7064005" y="107727"/>
                  </a:lnTo>
                  <a:lnTo>
                    <a:pt x="7078472" y="148196"/>
                  </a:lnTo>
                  <a:lnTo>
                    <a:pt x="7083552" y="192277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23669" y="1538097"/>
            <a:ext cx="5715000" cy="10750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9085" marR="5080" indent="-287020">
              <a:lnSpc>
                <a:spcPts val="3829"/>
              </a:lnSpc>
              <a:spcBef>
                <a:spcPts val="730"/>
              </a:spcBef>
              <a:buChar char="•"/>
              <a:tabLst>
                <a:tab pos="299720" algn="l"/>
              </a:tabLst>
            </a:pPr>
            <a:r>
              <a:rPr sz="3700" spc="-10" dirty="0">
                <a:latin typeface="Microsoft Sans Serif"/>
                <a:cs typeface="Microsoft Sans Serif"/>
              </a:rPr>
              <a:t>Nguyên</a:t>
            </a:r>
            <a:r>
              <a:rPr sz="3700" spc="7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nhân</a:t>
            </a:r>
            <a:r>
              <a:rPr sz="3700" spc="40" dirty="0">
                <a:latin typeface="Microsoft Sans Serif"/>
                <a:cs typeface="Microsoft Sans Serif"/>
              </a:rPr>
              <a:t> </a:t>
            </a:r>
            <a:r>
              <a:rPr sz="3700" spc="-10" dirty="0">
                <a:latin typeface="Microsoft Sans Serif"/>
                <a:cs typeface="Microsoft Sans Serif"/>
              </a:rPr>
              <a:t>gây</a:t>
            </a:r>
            <a:r>
              <a:rPr sz="3700" spc="50" dirty="0">
                <a:latin typeface="Microsoft Sans Serif"/>
                <a:cs typeface="Microsoft Sans Serif"/>
              </a:rPr>
              <a:t> </a:t>
            </a:r>
            <a:r>
              <a:rPr sz="3700" spc="114" dirty="0">
                <a:latin typeface="Microsoft Sans Serif"/>
                <a:cs typeface="Microsoft Sans Serif"/>
              </a:rPr>
              <a:t>đợt</a:t>
            </a:r>
            <a:r>
              <a:rPr sz="3700" spc="4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cấp </a:t>
            </a:r>
            <a:r>
              <a:rPr sz="3700" spc="-969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9036" y="3111944"/>
            <a:ext cx="1268095" cy="1798955"/>
            <a:chOff x="419036" y="3111944"/>
            <a:chExt cx="1268095" cy="1798955"/>
          </a:xfrm>
        </p:grpSpPr>
        <p:sp>
          <p:nvSpPr>
            <p:cNvPr id="13" name="object 13"/>
            <p:cNvSpPr/>
            <p:nvPr/>
          </p:nvSpPr>
          <p:spPr>
            <a:xfrm>
              <a:off x="432053" y="3124962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621030" y="621030"/>
                  </a:lnTo>
                  <a:lnTo>
                    <a:pt x="0" y="0"/>
                  </a:lnTo>
                  <a:lnTo>
                    <a:pt x="0" y="1151382"/>
                  </a:lnTo>
                  <a:lnTo>
                    <a:pt x="621030" y="1772412"/>
                  </a:lnTo>
                  <a:lnTo>
                    <a:pt x="1242059" y="115138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2053" y="3124962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1242059" y="1151382"/>
                  </a:lnTo>
                  <a:lnTo>
                    <a:pt x="621030" y="1772412"/>
                  </a:lnTo>
                  <a:lnTo>
                    <a:pt x="0" y="1151382"/>
                  </a:lnTo>
                  <a:lnTo>
                    <a:pt x="0" y="0"/>
                  </a:lnTo>
                  <a:lnTo>
                    <a:pt x="621030" y="621030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8144" y="3768090"/>
            <a:ext cx="11080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61096" y="3111944"/>
            <a:ext cx="7110095" cy="1178560"/>
            <a:chOff x="1661096" y="3111944"/>
            <a:chExt cx="7110095" cy="1178560"/>
          </a:xfrm>
        </p:grpSpPr>
        <p:sp>
          <p:nvSpPr>
            <p:cNvPr id="17" name="object 17"/>
            <p:cNvSpPr/>
            <p:nvPr/>
          </p:nvSpPr>
          <p:spPr>
            <a:xfrm>
              <a:off x="1674113" y="3124962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689152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6891528" y="1152144"/>
                  </a:lnTo>
                  <a:lnTo>
                    <a:pt x="6935555" y="1147072"/>
                  </a:lnTo>
                  <a:lnTo>
                    <a:pt x="6975972" y="1132625"/>
                  </a:lnTo>
                  <a:lnTo>
                    <a:pt x="7011626" y="1109956"/>
                  </a:lnTo>
                  <a:lnTo>
                    <a:pt x="7041364" y="1080218"/>
                  </a:lnTo>
                  <a:lnTo>
                    <a:pt x="7064033" y="1044564"/>
                  </a:lnTo>
                  <a:lnTo>
                    <a:pt x="7078480" y="1004147"/>
                  </a:lnTo>
                  <a:lnTo>
                    <a:pt x="7083552" y="960119"/>
                  </a:lnTo>
                  <a:lnTo>
                    <a:pt x="7083552" y="192024"/>
                  </a:lnTo>
                  <a:lnTo>
                    <a:pt x="7078480" y="147996"/>
                  </a:lnTo>
                  <a:lnTo>
                    <a:pt x="7064033" y="107579"/>
                  </a:lnTo>
                  <a:lnTo>
                    <a:pt x="7041364" y="71925"/>
                  </a:lnTo>
                  <a:lnTo>
                    <a:pt x="7011626" y="42187"/>
                  </a:lnTo>
                  <a:lnTo>
                    <a:pt x="6975972" y="19518"/>
                  </a:lnTo>
                  <a:lnTo>
                    <a:pt x="6935555" y="5071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4113" y="3124962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7083552" y="192024"/>
                  </a:moveTo>
                  <a:lnTo>
                    <a:pt x="7083552" y="960119"/>
                  </a:lnTo>
                  <a:lnTo>
                    <a:pt x="7078480" y="1004147"/>
                  </a:lnTo>
                  <a:lnTo>
                    <a:pt x="7064033" y="1044564"/>
                  </a:lnTo>
                  <a:lnTo>
                    <a:pt x="7041364" y="1080218"/>
                  </a:lnTo>
                  <a:lnTo>
                    <a:pt x="7011626" y="1109956"/>
                  </a:lnTo>
                  <a:lnTo>
                    <a:pt x="6975972" y="1132625"/>
                  </a:lnTo>
                  <a:lnTo>
                    <a:pt x="6935555" y="1147072"/>
                  </a:lnTo>
                  <a:lnTo>
                    <a:pt x="6891528" y="1152144"/>
                  </a:lnTo>
                  <a:lnTo>
                    <a:pt x="0" y="1152144"/>
                  </a:lnTo>
                  <a:lnTo>
                    <a:pt x="0" y="0"/>
                  </a:lnTo>
                  <a:lnTo>
                    <a:pt x="6891528" y="0"/>
                  </a:lnTo>
                  <a:lnTo>
                    <a:pt x="6935555" y="5071"/>
                  </a:lnTo>
                  <a:lnTo>
                    <a:pt x="6975972" y="19518"/>
                  </a:lnTo>
                  <a:lnTo>
                    <a:pt x="7011626" y="42187"/>
                  </a:lnTo>
                  <a:lnTo>
                    <a:pt x="7041364" y="71925"/>
                  </a:lnTo>
                  <a:lnTo>
                    <a:pt x="7064033" y="107579"/>
                  </a:lnTo>
                  <a:lnTo>
                    <a:pt x="7078480" y="147996"/>
                  </a:lnTo>
                  <a:lnTo>
                    <a:pt x="7083552" y="192024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23669" y="3362020"/>
            <a:ext cx="581850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700" spc="-10" dirty="0">
                <a:latin typeface="Microsoft Sans Serif"/>
                <a:cs typeface="Microsoft Sans Serif"/>
              </a:rPr>
              <a:t>Chẩn</a:t>
            </a:r>
            <a:r>
              <a:rPr sz="3700" spc="5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đoán</a:t>
            </a:r>
            <a:r>
              <a:rPr sz="3700" spc="55" dirty="0">
                <a:latin typeface="Microsoft Sans Serif"/>
                <a:cs typeface="Microsoft Sans Serif"/>
              </a:rPr>
              <a:t> </a:t>
            </a:r>
            <a:r>
              <a:rPr sz="3700" spc="114" dirty="0">
                <a:latin typeface="Microsoft Sans Serif"/>
                <a:cs typeface="Microsoft Sans Serif"/>
              </a:rPr>
              <a:t>đợt</a:t>
            </a:r>
            <a:r>
              <a:rPr sz="3700" spc="3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cấp</a:t>
            </a:r>
            <a:r>
              <a:rPr sz="3700" spc="2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9036" y="4692332"/>
            <a:ext cx="1268095" cy="1798955"/>
            <a:chOff x="419036" y="4692332"/>
            <a:chExt cx="1268095" cy="1798955"/>
          </a:xfrm>
        </p:grpSpPr>
        <p:sp>
          <p:nvSpPr>
            <p:cNvPr id="21" name="object 21"/>
            <p:cNvSpPr/>
            <p:nvPr/>
          </p:nvSpPr>
          <p:spPr>
            <a:xfrm>
              <a:off x="432053" y="4705350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621030" y="621030"/>
                  </a:lnTo>
                  <a:lnTo>
                    <a:pt x="0" y="0"/>
                  </a:lnTo>
                  <a:lnTo>
                    <a:pt x="0" y="1151382"/>
                  </a:lnTo>
                  <a:lnTo>
                    <a:pt x="621030" y="1772412"/>
                  </a:lnTo>
                  <a:lnTo>
                    <a:pt x="1242059" y="115138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2053" y="4705350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1242059" y="1151382"/>
                  </a:lnTo>
                  <a:lnTo>
                    <a:pt x="621030" y="1772412"/>
                  </a:lnTo>
                  <a:lnTo>
                    <a:pt x="0" y="1151382"/>
                  </a:lnTo>
                  <a:lnTo>
                    <a:pt x="0" y="0"/>
                  </a:lnTo>
                  <a:lnTo>
                    <a:pt x="621030" y="621030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2424" y="5349036"/>
            <a:ext cx="11995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61160" y="4692396"/>
            <a:ext cx="7109459" cy="1178560"/>
            <a:chOff x="1661160" y="4692396"/>
            <a:chExt cx="7109459" cy="1178560"/>
          </a:xfrm>
        </p:grpSpPr>
        <p:sp>
          <p:nvSpPr>
            <p:cNvPr id="25" name="object 25"/>
            <p:cNvSpPr/>
            <p:nvPr/>
          </p:nvSpPr>
          <p:spPr>
            <a:xfrm>
              <a:off x="1674114" y="4705350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689152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6891528" y="1152144"/>
                  </a:lnTo>
                  <a:lnTo>
                    <a:pt x="6935555" y="1147072"/>
                  </a:lnTo>
                  <a:lnTo>
                    <a:pt x="6975972" y="1132625"/>
                  </a:lnTo>
                  <a:lnTo>
                    <a:pt x="7011626" y="1109956"/>
                  </a:lnTo>
                  <a:lnTo>
                    <a:pt x="7041364" y="1080218"/>
                  </a:lnTo>
                  <a:lnTo>
                    <a:pt x="7064033" y="1044564"/>
                  </a:lnTo>
                  <a:lnTo>
                    <a:pt x="7078480" y="1004147"/>
                  </a:lnTo>
                  <a:lnTo>
                    <a:pt x="7083552" y="960119"/>
                  </a:lnTo>
                  <a:lnTo>
                    <a:pt x="7083552" y="192024"/>
                  </a:lnTo>
                  <a:lnTo>
                    <a:pt x="7078480" y="147996"/>
                  </a:lnTo>
                  <a:lnTo>
                    <a:pt x="7064033" y="107579"/>
                  </a:lnTo>
                  <a:lnTo>
                    <a:pt x="7041364" y="71925"/>
                  </a:lnTo>
                  <a:lnTo>
                    <a:pt x="7011626" y="42187"/>
                  </a:lnTo>
                  <a:lnTo>
                    <a:pt x="6975972" y="19518"/>
                  </a:lnTo>
                  <a:lnTo>
                    <a:pt x="6935555" y="5071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4114" y="4705350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7083552" y="192024"/>
                  </a:moveTo>
                  <a:lnTo>
                    <a:pt x="7083552" y="960119"/>
                  </a:lnTo>
                  <a:lnTo>
                    <a:pt x="7078480" y="1004147"/>
                  </a:lnTo>
                  <a:lnTo>
                    <a:pt x="7064033" y="1044564"/>
                  </a:lnTo>
                  <a:lnTo>
                    <a:pt x="7041364" y="1080218"/>
                  </a:lnTo>
                  <a:lnTo>
                    <a:pt x="7011626" y="1109956"/>
                  </a:lnTo>
                  <a:lnTo>
                    <a:pt x="6975972" y="1132625"/>
                  </a:lnTo>
                  <a:lnTo>
                    <a:pt x="6935555" y="1147072"/>
                  </a:lnTo>
                  <a:lnTo>
                    <a:pt x="6891528" y="1152144"/>
                  </a:lnTo>
                  <a:lnTo>
                    <a:pt x="0" y="1152144"/>
                  </a:lnTo>
                  <a:lnTo>
                    <a:pt x="0" y="0"/>
                  </a:lnTo>
                  <a:lnTo>
                    <a:pt x="6891528" y="0"/>
                  </a:lnTo>
                  <a:lnTo>
                    <a:pt x="6935555" y="5071"/>
                  </a:lnTo>
                  <a:lnTo>
                    <a:pt x="6975972" y="19518"/>
                  </a:lnTo>
                  <a:lnTo>
                    <a:pt x="7011626" y="42187"/>
                  </a:lnTo>
                  <a:lnTo>
                    <a:pt x="7041364" y="71925"/>
                  </a:lnTo>
                  <a:lnTo>
                    <a:pt x="7064033" y="107579"/>
                  </a:lnTo>
                  <a:lnTo>
                    <a:pt x="7078480" y="147996"/>
                  </a:lnTo>
                  <a:lnTo>
                    <a:pt x="7083552" y="192024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23669" y="4943043"/>
            <a:ext cx="500761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700" spc="-15" dirty="0">
                <a:latin typeface="Microsoft Sans Serif"/>
                <a:cs typeface="Microsoft Sans Serif"/>
              </a:rPr>
              <a:t>Điều</a:t>
            </a:r>
            <a:r>
              <a:rPr sz="3700" spc="50" dirty="0">
                <a:latin typeface="Microsoft Sans Serif"/>
                <a:cs typeface="Microsoft Sans Serif"/>
              </a:rPr>
              <a:t> </a:t>
            </a:r>
            <a:r>
              <a:rPr sz="3700" spc="-10" dirty="0">
                <a:latin typeface="Microsoft Sans Serif"/>
                <a:cs typeface="Microsoft Sans Serif"/>
              </a:rPr>
              <a:t>trị</a:t>
            </a:r>
            <a:r>
              <a:rPr sz="3700" spc="20" dirty="0">
                <a:latin typeface="Microsoft Sans Serif"/>
                <a:cs typeface="Microsoft Sans Serif"/>
              </a:rPr>
              <a:t> </a:t>
            </a:r>
            <a:r>
              <a:rPr sz="3700" spc="114" dirty="0">
                <a:latin typeface="Microsoft Sans Serif"/>
                <a:cs typeface="Microsoft Sans Serif"/>
              </a:rPr>
              <a:t>đợt</a:t>
            </a:r>
            <a:r>
              <a:rPr sz="3700" spc="40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cấp</a:t>
            </a:r>
            <a:r>
              <a:rPr sz="3700" spc="40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748" y="140207"/>
            <a:ext cx="8046720" cy="1467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2620010" marR="5080" indent="-215836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PHÂN</a:t>
            </a:r>
            <a:r>
              <a:rPr sz="3200" spc="-5" dirty="0"/>
              <a:t> </a:t>
            </a:r>
            <a:r>
              <a:rPr sz="3200" dirty="0"/>
              <a:t>LOẠI</a:t>
            </a:r>
            <a:r>
              <a:rPr sz="3200" spc="-25" dirty="0"/>
              <a:t> </a:t>
            </a:r>
            <a:r>
              <a:rPr sz="3200" spc="-5" dirty="0"/>
              <a:t>MỨC</a:t>
            </a:r>
            <a:r>
              <a:rPr sz="3200" spc="-30" dirty="0"/>
              <a:t> </a:t>
            </a:r>
            <a:r>
              <a:rPr sz="3200" dirty="0"/>
              <a:t>ĐỘ</a:t>
            </a:r>
            <a:r>
              <a:rPr sz="3200" spc="-5" dirty="0"/>
              <a:t> NẶNG</a:t>
            </a:r>
            <a:r>
              <a:rPr sz="3200" spc="-30" dirty="0"/>
              <a:t> </a:t>
            </a:r>
            <a:r>
              <a:rPr sz="3200" spc="-5" dirty="0"/>
              <a:t>ĐỢT</a:t>
            </a:r>
            <a:r>
              <a:rPr sz="3200" spc="-10" dirty="0"/>
              <a:t> </a:t>
            </a:r>
            <a:r>
              <a:rPr sz="3200" spc="-5" dirty="0"/>
              <a:t>CẤP </a:t>
            </a:r>
            <a:r>
              <a:rPr sz="3200" spc="-875" dirty="0"/>
              <a:t> </a:t>
            </a:r>
            <a:r>
              <a:rPr sz="3200" dirty="0"/>
              <a:t>THEO</a:t>
            </a:r>
            <a:r>
              <a:rPr sz="3200" spc="-25" dirty="0"/>
              <a:t> </a:t>
            </a:r>
            <a:r>
              <a:rPr sz="3200" dirty="0"/>
              <a:t>ATS/ERS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03859" y="1615439"/>
            <a:ext cx="8356600" cy="4516120"/>
            <a:chOff x="403859" y="1615439"/>
            <a:chExt cx="8356600" cy="45161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1615439"/>
              <a:ext cx="8356092" cy="4515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1668779"/>
              <a:ext cx="8229600" cy="4389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512" y="0"/>
            <a:ext cx="7929372" cy="11551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511" y="0"/>
            <a:ext cx="72980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080" indent="-5765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PHÂN</a:t>
            </a:r>
            <a:r>
              <a:rPr sz="2800" spc="15" dirty="0"/>
              <a:t> </a:t>
            </a:r>
            <a:r>
              <a:rPr sz="2800" spc="-10" dirty="0"/>
              <a:t>LOẠI</a:t>
            </a:r>
            <a:r>
              <a:rPr sz="2800" spc="5" dirty="0"/>
              <a:t> </a:t>
            </a:r>
            <a:r>
              <a:rPr sz="2800" spc="-5" dirty="0"/>
              <a:t>MỨC</a:t>
            </a:r>
            <a:r>
              <a:rPr sz="2800" spc="15" dirty="0"/>
              <a:t> </a:t>
            </a:r>
            <a:r>
              <a:rPr sz="2800" spc="-10" dirty="0"/>
              <a:t>ĐỘ NẶNG</a:t>
            </a:r>
            <a:r>
              <a:rPr sz="2800" spc="15" dirty="0"/>
              <a:t> </a:t>
            </a:r>
            <a:r>
              <a:rPr sz="2800" spc="-10" dirty="0"/>
              <a:t>CỦA</a:t>
            </a:r>
            <a:r>
              <a:rPr sz="2800" spc="10" dirty="0"/>
              <a:t> </a:t>
            </a:r>
            <a:r>
              <a:rPr sz="2800" spc="-10" dirty="0"/>
              <a:t>ĐỢT</a:t>
            </a:r>
            <a:r>
              <a:rPr sz="2800" spc="5" dirty="0"/>
              <a:t> </a:t>
            </a:r>
            <a:r>
              <a:rPr sz="2800" spc="-10" dirty="0"/>
              <a:t>CẤP </a:t>
            </a:r>
            <a:r>
              <a:rPr sz="2800" spc="-765" dirty="0"/>
              <a:t> </a:t>
            </a:r>
            <a:r>
              <a:rPr sz="2800" spc="-10"/>
              <a:t>THEO</a:t>
            </a:r>
            <a:r>
              <a:rPr sz="2800"/>
              <a:t> </a:t>
            </a:r>
            <a:r>
              <a:rPr lang="en-US" sz="2800" spc="-5" smtClean="0"/>
              <a:t>TRIỆU CHỨNG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985837"/>
          <a:ext cx="9138283" cy="5867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65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180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tiêu</a:t>
                      </a:r>
                      <a:r>
                        <a:rPr sz="18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chuẩn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Nhẹ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Trung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bình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Nặng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Rất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nặng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6350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Khã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thë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®i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nhanh,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leo </a:t>
                      </a:r>
                      <a:r>
                        <a:rPr sz="1800" spc="-45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cÇu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thang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921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®i chËm ë </a:t>
                      </a:r>
                      <a:r>
                        <a:rPr sz="1800" spc="-45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phßng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311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nghØ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ng¬i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Khã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thë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d÷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déi,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thë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ng¸p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6350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Lêi nãi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B×nh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thưêng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Tõng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c©u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Tõng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Kh«ng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nãi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®îc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6350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Tri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gi¸c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B×nh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thưêng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76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Cã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thÓ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kÝch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thÝch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2870" indent="590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Thêng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kÝch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thÝch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77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Ngñ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gµ,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lÉn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lén,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h«n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mª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6350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NhÞp thë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B×nh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thưêng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25lÇn/phót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30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lÇn/phót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&gt;30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lÇn/phót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hoÆc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chËm, ngõng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thë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6350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88900" marR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Co kÐo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c¬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h« hÊp </a:t>
                      </a:r>
                      <a:r>
                        <a:rPr sz="1800" spc="-45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vµ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hâm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øc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Kh«ng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cã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Thêng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cã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Co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kÐo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râ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0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ChuyÓn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®éng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ngùc-bông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nghÞch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thêng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6350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0877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-T¨ng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lîng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®êm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-Đờm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mủ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29235" indent="-140970">
                        <a:lnSpc>
                          <a:spcPct val="100000"/>
                        </a:lnSpc>
                        <a:spcBef>
                          <a:spcPts val="434"/>
                        </a:spcBef>
                        <a:buChar char="-"/>
                        <a:tabLst>
                          <a:tab pos="229870" algn="l"/>
                        </a:tabLst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Sèt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88900" marR="206375">
                        <a:lnSpc>
                          <a:spcPct val="100000"/>
                        </a:lnSpc>
                        <a:spcBef>
                          <a:spcPts val="430"/>
                        </a:spcBef>
                        <a:buChar char="-"/>
                        <a:tabLst>
                          <a:tab pos="22479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TÝm 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vµ/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hoÆc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phï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míi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xuÊt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hiÖn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hoÆc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nÆng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lªn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Cã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®iÓm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nµy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Cã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®iÓm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nµy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Cã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®iÓm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nµy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Cã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thÓ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cã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c¶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 marR="1803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®iÓm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nµy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nhng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th-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êng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bÖnh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nh©n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kh«ng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ho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kh¹c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®îc 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n÷a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6350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963165"/>
            <a:ext cx="9144000" cy="5895340"/>
            <a:chOff x="0" y="963165"/>
            <a:chExt cx="9144000" cy="58953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3165"/>
              <a:ext cx="9143999" cy="5894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90599"/>
              <a:ext cx="9144000" cy="5867397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19868"/>
              </p:ext>
            </p:extLst>
          </p:nvPr>
        </p:nvGraphicFramePr>
        <p:xfrm>
          <a:off x="152400" y="990594"/>
          <a:ext cx="8763001" cy="5486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0564">
                  <a:extLst>
                    <a:ext uri="{9D8B030D-6E8A-4147-A177-3AD203B41FA5}">
                      <a16:colId xmlns:a16="http://schemas.microsoft.com/office/drawing/2014/main" val="931895774"/>
                    </a:ext>
                  </a:extLst>
                </a:gridCol>
                <a:gridCol w="2595601">
                  <a:extLst>
                    <a:ext uri="{9D8B030D-6E8A-4147-A177-3AD203B41FA5}">
                      <a16:colId xmlns:a16="http://schemas.microsoft.com/office/drawing/2014/main" val="3688733265"/>
                    </a:ext>
                  </a:extLst>
                </a:gridCol>
                <a:gridCol w="2416836">
                  <a:extLst>
                    <a:ext uri="{9D8B030D-6E8A-4147-A177-3AD203B41FA5}">
                      <a16:colId xmlns:a16="http://schemas.microsoft.com/office/drawing/2014/main" val="2314600088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Các chỉ số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Nặng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Nguy kịch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86813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Lời nói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Từng từ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Không nói được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3943215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Tri giác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Ngủ gà, lẫn lộn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Hôn mê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95717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 kéo cơ hô hấp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Rất nhiều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Thở nghịch thường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772130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Tần số thở/phút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25 - 35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Thở chậm, ngừng thở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7477884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Khó thở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Liên tục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Liên tục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077414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Tính chất đờm:</a:t>
                      </a:r>
                      <a:endParaRPr lang="en-US" sz="32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Thay đổi màu sắc</a:t>
                      </a:r>
                      <a:endParaRPr lang="en-US" sz="32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Tăng số lượng</a:t>
                      </a:r>
                      <a:endParaRPr lang="en-US" sz="32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Kèm theo sốt</a:t>
                      </a:r>
                      <a:endParaRPr lang="en-US" sz="32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Kèm theo tím và phù mới xuất hiện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 3 trong 4 đặc điểm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 thể cả 4, nhưng thường bệnh nhân không ho khạc được nữa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426555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Mạch/phút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&gt; 120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Chậm, loạn nhịp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6931307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SpO</a:t>
                      </a:r>
                      <a:r>
                        <a:rPr lang="en-US" sz="2000" baseline="-25000">
                          <a:effectLst/>
                        </a:rPr>
                        <a:t>2 </a:t>
                      </a:r>
                      <a:r>
                        <a:rPr lang="en-US" sz="2000">
                          <a:effectLst/>
                        </a:rPr>
                        <a:t>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87 - 85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 85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360662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PaO</a:t>
                      </a:r>
                      <a:r>
                        <a:rPr lang="en-US" sz="2000" baseline="-25000">
                          <a:effectLst/>
                        </a:rPr>
                        <a:t>2 </a:t>
                      </a:r>
                      <a:r>
                        <a:rPr lang="en-US" sz="2000">
                          <a:effectLst/>
                        </a:rPr>
                        <a:t>mmHg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40 - 50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 40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7002285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PaCO</a:t>
                      </a:r>
                      <a:r>
                        <a:rPr lang="en-US" sz="2000" baseline="-25000">
                          <a:effectLst/>
                        </a:rPr>
                        <a:t>2 </a:t>
                      </a:r>
                      <a:r>
                        <a:rPr lang="en-US" sz="2000">
                          <a:effectLst/>
                        </a:rPr>
                        <a:t>mmHg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55 - 65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&gt; 65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17588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 máu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7.25 - 7.30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 7.25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75529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59" y="184404"/>
            <a:ext cx="8584692" cy="1467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30" rIns="0" bIns="0" rtlCol="0">
            <a:spAutoFit/>
          </a:bodyPr>
          <a:lstStyle/>
          <a:p>
            <a:pPr marL="102235" marR="5080" indent="31242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PHÂN LOẠI </a:t>
            </a:r>
            <a:r>
              <a:rPr sz="3200" spc="-5" dirty="0"/>
              <a:t>MỨC </a:t>
            </a:r>
            <a:r>
              <a:rPr sz="3200" dirty="0"/>
              <a:t>ĐỘ </a:t>
            </a:r>
            <a:r>
              <a:rPr sz="3200" spc="-5" dirty="0"/>
              <a:t>NẶNG CỦA ĐỢT </a:t>
            </a:r>
            <a:r>
              <a:rPr sz="3200" dirty="0"/>
              <a:t> </a:t>
            </a:r>
            <a:r>
              <a:rPr sz="3200" spc="-5" dirty="0"/>
              <a:t>CẤP</a:t>
            </a:r>
            <a:r>
              <a:rPr sz="3200" spc="-15" dirty="0"/>
              <a:t> </a:t>
            </a:r>
            <a:r>
              <a:rPr sz="3200" dirty="0"/>
              <a:t>THEO</a:t>
            </a:r>
            <a:r>
              <a:rPr sz="3200" spc="-20" dirty="0"/>
              <a:t> </a:t>
            </a:r>
            <a:r>
              <a:rPr sz="3200" dirty="0"/>
              <a:t>TÌNH</a:t>
            </a:r>
            <a:r>
              <a:rPr sz="3200" spc="-20" dirty="0"/>
              <a:t> </a:t>
            </a:r>
            <a:r>
              <a:rPr sz="3200" dirty="0"/>
              <a:t>TRẠNG</a:t>
            </a:r>
            <a:r>
              <a:rPr sz="3200" spc="-20" dirty="0"/>
              <a:t> </a:t>
            </a:r>
            <a:r>
              <a:rPr sz="3200" dirty="0"/>
              <a:t>SUY</a:t>
            </a:r>
            <a:r>
              <a:rPr sz="3200" spc="-5" dirty="0"/>
              <a:t> </a:t>
            </a:r>
            <a:r>
              <a:rPr sz="3200" dirty="0"/>
              <a:t>HÔ</a:t>
            </a:r>
            <a:r>
              <a:rPr sz="3200" spc="-15" dirty="0"/>
              <a:t> </a:t>
            </a:r>
            <a:r>
              <a:rPr sz="3200" spc="-5" dirty="0"/>
              <a:t>HẤP</a:t>
            </a:r>
            <a:r>
              <a:rPr sz="3200" spc="-10" dirty="0"/>
              <a:t> </a:t>
            </a:r>
            <a:r>
              <a:rPr sz="3200" dirty="0"/>
              <a:t>(2)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55" y="1572767"/>
            <a:ext cx="8324088" cy="4660392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2437" y="1595437"/>
          <a:ext cx="8232774" cy="4565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65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18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tiêu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851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chuẩn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Nhẹ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Trung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bình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78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Nặng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Rất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nặng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M¹ch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(lÇn/phót)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60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100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-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120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120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ChËm,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rèi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lo¹n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SpO2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90%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88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90%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85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88%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85%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1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PaO2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mmHg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60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60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40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40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PaCO2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mmHg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45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45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55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65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65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5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pH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m¸u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7,37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7,42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7,31-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7,36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7,25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-7,30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7,25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CC97"/>
                      </a:solidFill>
                      <a:prstDash val="solid"/>
                    </a:lnL>
                    <a:lnR w="9525">
                      <a:solidFill>
                        <a:srgbClr val="00CC97"/>
                      </a:solidFill>
                      <a:prstDash val="solid"/>
                    </a:lnR>
                    <a:lnT w="9525">
                      <a:solidFill>
                        <a:srgbClr val="00CC97"/>
                      </a:solidFill>
                      <a:prstDash val="solid"/>
                    </a:lnT>
                    <a:lnB w="9525">
                      <a:solidFill>
                        <a:srgbClr val="00CC9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600200"/>
            <a:ext cx="8229600" cy="456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7" y="76200"/>
            <a:ext cx="88742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266687"/>
            <a:ext cx="7848600" cy="979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8509" y="417321"/>
            <a:ext cx="7257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CÁC DẤU</a:t>
            </a:r>
            <a:r>
              <a:rPr sz="3200" spc="-15" dirty="0"/>
              <a:t> </a:t>
            </a:r>
            <a:r>
              <a:rPr sz="3200" spc="-5" dirty="0"/>
              <a:t>HIỆU</a:t>
            </a:r>
            <a:r>
              <a:rPr sz="3200" dirty="0"/>
              <a:t> </a:t>
            </a:r>
            <a:r>
              <a:rPr sz="3200" spc="-5" dirty="0"/>
              <a:t>NẶNG</a:t>
            </a:r>
            <a:r>
              <a:rPr sz="3200" spc="-20" dirty="0"/>
              <a:t> </a:t>
            </a:r>
            <a:r>
              <a:rPr sz="3200" spc="-5" dirty="0"/>
              <a:t>CỦA</a:t>
            </a:r>
            <a:r>
              <a:rPr sz="3200" dirty="0"/>
              <a:t> </a:t>
            </a:r>
            <a:r>
              <a:rPr sz="3200" spc="-5" dirty="0"/>
              <a:t>ĐỢT</a:t>
            </a:r>
            <a:r>
              <a:rPr sz="3200" spc="-35" dirty="0"/>
              <a:t> </a:t>
            </a:r>
            <a:r>
              <a:rPr sz="3200" spc="-5" dirty="0"/>
              <a:t>CẤP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181100"/>
            <a:ext cx="8642604" cy="5359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222531"/>
            <a:ext cx="8129905" cy="50736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0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Dấu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hiệu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lâm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sàng</a:t>
            </a:r>
            <a:endParaRPr sz="2800">
              <a:latin typeface="Microsoft Sans Serif"/>
              <a:cs typeface="Microsoft Sans Serif"/>
            </a:endParaRPr>
          </a:p>
          <a:p>
            <a:pPr marL="815340" marR="95885" lvl="1" indent="-346075" algn="just">
              <a:lnSpc>
                <a:spcPct val="100000"/>
              </a:lnSpc>
              <a:spcBef>
                <a:spcPts val="585"/>
              </a:spcBef>
              <a:buClr>
                <a:srgbClr val="FFFF00"/>
              </a:buClr>
              <a:buSzPct val="68181"/>
              <a:buFont typeface="Wingdings"/>
              <a:buChar char=""/>
              <a:tabLst>
                <a:tab pos="815975" algn="l"/>
              </a:tabLst>
            </a:pP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Hô hấp: khó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thở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lúc nghỉ ngơi, tím,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SpO2&lt;88%,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co </a:t>
            </a:r>
            <a:r>
              <a:rPr sz="2200" spc="-7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kéo cơ hô hấp phụ, chuyển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động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ngực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bụng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nghịch </a:t>
            </a:r>
            <a:r>
              <a:rPr sz="2200" spc="-7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thường,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nhịp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 thở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&gt;25,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ho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không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hiệu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quả</a:t>
            </a:r>
            <a:endParaRPr sz="2200">
              <a:latin typeface="Verdana"/>
              <a:cs typeface="Verdana"/>
            </a:endParaRPr>
          </a:p>
          <a:p>
            <a:pPr marL="815340" marR="480695" lvl="1" indent="-346075" algn="just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68181"/>
              <a:buFont typeface="Wingdings"/>
              <a:buChar char=""/>
              <a:tabLst>
                <a:tab pos="815975" algn="l"/>
              </a:tabLst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Tim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mạch:nhịp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tim&gt;110, rối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loạn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nhịp,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xanh tái, </a:t>
            </a:r>
            <a:r>
              <a:rPr sz="2200" spc="-7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phù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chi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dưới</a:t>
            </a:r>
            <a:endParaRPr sz="2200">
              <a:latin typeface="Verdana"/>
              <a:cs typeface="Verdana"/>
            </a:endParaRPr>
          </a:p>
          <a:p>
            <a:pPr marL="815340" lvl="1" indent="-346710" algn="just">
              <a:lnSpc>
                <a:spcPct val="100000"/>
              </a:lnSpc>
              <a:spcBef>
                <a:spcPts val="585"/>
              </a:spcBef>
              <a:buClr>
                <a:srgbClr val="FFFF00"/>
              </a:buClr>
              <a:buSzPct val="68181"/>
              <a:buFont typeface="Wingdings"/>
              <a:buChar char=""/>
              <a:tabLst>
                <a:tab pos="815975" algn="l"/>
              </a:tabLst>
            </a:pP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Kích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thích,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rối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loạn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ý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thức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Khí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máu:PaO2&lt;55mmHg,PaCO2&gt;45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Tiền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 algn="just">
              <a:lnSpc>
                <a:spcPct val="100000"/>
              </a:lnSpc>
              <a:spcBef>
                <a:spcPts val="640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Điều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trị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oxy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dài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hạn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tại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 nhà</a:t>
            </a:r>
            <a:endParaRPr sz="2400">
              <a:latin typeface="Verdana"/>
              <a:cs typeface="Verdana"/>
            </a:endParaRPr>
          </a:p>
          <a:p>
            <a:pPr marL="815340" marR="5080" lvl="1" indent="-346075" algn="just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975" algn="l"/>
              </a:tabLst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Có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các bệnh kèm theo: tim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mạch, nghiện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rượu,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tổn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thương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hệ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thần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kinh…..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6" y="140207"/>
            <a:ext cx="7933944" cy="1467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2548890" marR="5080" indent="-203073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CÁC </a:t>
            </a:r>
            <a:r>
              <a:rPr sz="3200" dirty="0"/>
              <a:t>YẾU</a:t>
            </a:r>
            <a:r>
              <a:rPr sz="3200" spc="-5" dirty="0"/>
              <a:t> TỐ</a:t>
            </a:r>
            <a:r>
              <a:rPr sz="3200" spc="-20" dirty="0"/>
              <a:t> </a:t>
            </a:r>
            <a:r>
              <a:rPr sz="3200" dirty="0"/>
              <a:t>TIÊN</a:t>
            </a:r>
            <a:r>
              <a:rPr sz="3200" spc="-20" dirty="0"/>
              <a:t> </a:t>
            </a:r>
            <a:r>
              <a:rPr sz="3200" dirty="0"/>
              <a:t>LƯỢNG</a:t>
            </a:r>
            <a:r>
              <a:rPr sz="3200" spc="-45" dirty="0"/>
              <a:t> </a:t>
            </a:r>
            <a:r>
              <a:rPr sz="3200" spc="-5" dirty="0"/>
              <a:t>KÉM CỦA </a:t>
            </a:r>
            <a:r>
              <a:rPr sz="3200" spc="-869" dirty="0"/>
              <a:t> </a:t>
            </a:r>
            <a:r>
              <a:rPr sz="3200" dirty="0"/>
              <a:t>ĐỢT</a:t>
            </a:r>
            <a:r>
              <a:rPr sz="3200" spc="-35" dirty="0"/>
              <a:t> </a:t>
            </a:r>
            <a:r>
              <a:rPr sz="3200" dirty="0"/>
              <a:t>CẤP</a:t>
            </a:r>
            <a:r>
              <a:rPr sz="3200" spc="-5" dirty="0"/>
              <a:t> COPD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1188719"/>
            <a:ext cx="8317992" cy="54162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240125"/>
            <a:ext cx="7820025" cy="50977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Tuổi</a:t>
            </a:r>
            <a:r>
              <a:rPr sz="2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cao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BMI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thấp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(&lt;20kg/m2)</a:t>
            </a:r>
            <a:endParaRPr sz="26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đồng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mắc: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tim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mạch,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ung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thư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phổi, </a:t>
            </a:r>
            <a:r>
              <a:rPr sz="2600" spc="-6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GERD…</a:t>
            </a:r>
            <a:endParaRPr sz="2600">
              <a:latin typeface="Microsoft Sans Serif"/>
              <a:cs typeface="Microsoft Sans Serif"/>
            </a:endParaRPr>
          </a:p>
          <a:p>
            <a:pPr marL="354965" marR="635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nhiều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triệu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chứng,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CLCSSK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kém,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khả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năng </a:t>
            </a:r>
            <a:r>
              <a:rPr sz="2600" spc="-6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gắng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sức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thấp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Đã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từng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vì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mức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oxy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dài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hạn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corticoid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kéo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dài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mức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4716" y="6638950"/>
            <a:ext cx="3183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©</a:t>
            </a:r>
            <a:r>
              <a:rPr sz="10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2020</a:t>
            </a:r>
            <a:r>
              <a:rPr sz="10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Global</a:t>
            </a: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Initiative</a:t>
            </a: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r>
              <a:rPr sz="10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Chronic</a:t>
            </a:r>
            <a:r>
              <a:rPr sz="10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Obstructive</a:t>
            </a:r>
            <a:r>
              <a:rPr sz="1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888888"/>
                </a:solidFill>
                <a:latin typeface="Calibri"/>
                <a:cs typeface="Calibri"/>
              </a:rPr>
              <a:t>Lung</a:t>
            </a:r>
            <a:r>
              <a:rPr sz="10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Disease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28344" y="708659"/>
            <a:ext cx="6687820" cy="5440680"/>
            <a:chOff x="1228344" y="708659"/>
            <a:chExt cx="6687820" cy="5440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156" y="728471"/>
              <a:ext cx="6647688" cy="52364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38250" y="718565"/>
              <a:ext cx="6667500" cy="5420995"/>
            </a:xfrm>
            <a:custGeom>
              <a:avLst/>
              <a:gdLst/>
              <a:ahLst/>
              <a:cxnLst/>
              <a:rect l="l" t="t" r="r" b="b"/>
              <a:pathLst>
                <a:path w="6667500" h="5420995">
                  <a:moveTo>
                    <a:pt x="0" y="5420868"/>
                  </a:moveTo>
                  <a:lnTo>
                    <a:pt x="6667500" y="5420868"/>
                  </a:lnTo>
                  <a:lnTo>
                    <a:pt x="6667500" y="0"/>
                  </a:lnTo>
                  <a:lnTo>
                    <a:pt x="0" y="0"/>
                  </a:lnTo>
                  <a:lnTo>
                    <a:pt x="0" y="5420868"/>
                  </a:lnTo>
                  <a:close/>
                </a:path>
              </a:pathLst>
            </a:custGeom>
            <a:ln w="19812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248411"/>
            <a:ext cx="6789420" cy="12999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8802" y="439877"/>
            <a:ext cx="6021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NỘI</a:t>
            </a:r>
            <a:r>
              <a:rPr sz="4400" spc="-20" dirty="0"/>
              <a:t> </a:t>
            </a:r>
            <a:r>
              <a:rPr sz="4400" dirty="0"/>
              <a:t>DUNG</a:t>
            </a:r>
            <a:r>
              <a:rPr sz="4400" spc="-45" dirty="0"/>
              <a:t> </a:t>
            </a:r>
            <a:r>
              <a:rPr sz="4400" dirty="0"/>
              <a:t>TRÌNH</a:t>
            </a:r>
            <a:r>
              <a:rPr sz="4400" spc="-30" dirty="0"/>
              <a:t> </a:t>
            </a:r>
            <a:r>
              <a:rPr sz="4400" spc="-5" dirty="0"/>
              <a:t>BÀY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419036" y="1530032"/>
            <a:ext cx="1268095" cy="1800225"/>
            <a:chOff x="419036" y="1530032"/>
            <a:chExt cx="1268095" cy="1800225"/>
          </a:xfrm>
        </p:grpSpPr>
        <p:sp>
          <p:nvSpPr>
            <p:cNvPr id="5" name="object 5"/>
            <p:cNvSpPr/>
            <p:nvPr/>
          </p:nvSpPr>
          <p:spPr>
            <a:xfrm>
              <a:off x="432053" y="1543049"/>
              <a:ext cx="1242060" cy="1774189"/>
            </a:xfrm>
            <a:custGeom>
              <a:avLst/>
              <a:gdLst/>
              <a:ahLst/>
              <a:cxnLst/>
              <a:rect l="l" t="t" r="r" b="b"/>
              <a:pathLst>
                <a:path w="1242060" h="1774189">
                  <a:moveTo>
                    <a:pt x="1242059" y="0"/>
                  </a:moveTo>
                  <a:lnTo>
                    <a:pt x="621030" y="621029"/>
                  </a:lnTo>
                  <a:lnTo>
                    <a:pt x="0" y="0"/>
                  </a:lnTo>
                  <a:lnTo>
                    <a:pt x="0" y="1152905"/>
                  </a:lnTo>
                  <a:lnTo>
                    <a:pt x="621030" y="1773936"/>
                  </a:lnTo>
                  <a:lnTo>
                    <a:pt x="1242059" y="1152905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053" y="1543049"/>
              <a:ext cx="1242060" cy="1774189"/>
            </a:xfrm>
            <a:custGeom>
              <a:avLst/>
              <a:gdLst/>
              <a:ahLst/>
              <a:cxnLst/>
              <a:rect l="l" t="t" r="r" b="b"/>
              <a:pathLst>
                <a:path w="1242060" h="1774189">
                  <a:moveTo>
                    <a:pt x="1242059" y="0"/>
                  </a:moveTo>
                  <a:lnTo>
                    <a:pt x="1242059" y="1152905"/>
                  </a:lnTo>
                  <a:lnTo>
                    <a:pt x="621030" y="1773936"/>
                  </a:lnTo>
                  <a:lnTo>
                    <a:pt x="0" y="1152905"/>
                  </a:lnTo>
                  <a:lnTo>
                    <a:pt x="0" y="0"/>
                  </a:lnTo>
                  <a:lnTo>
                    <a:pt x="621030" y="621029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3864" y="2186686"/>
            <a:ext cx="101726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1096" y="1530032"/>
            <a:ext cx="7110095" cy="1179830"/>
            <a:chOff x="1661096" y="1530032"/>
            <a:chExt cx="7110095" cy="1179830"/>
          </a:xfrm>
        </p:grpSpPr>
        <p:sp>
          <p:nvSpPr>
            <p:cNvPr id="9" name="object 9"/>
            <p:cNvSpPr/>
            <p:nvPr/>
          </p:nvSpPr>
          <p:spPr>
            <a:xfrm>
              <a:off x="1674113" y="1543049"/>
              <a:ext cx="7084059" cy="1153795"/>
            </a:xfrm>
            <a:custGeom>
              <a:avLst/>
              <a:gdLst/>
              <a:ahLst/>
              <a:cxnLst/>
              <a:rect l="l" t="t" r="r" b="b"/>
              <a:pathLst>
                <a:path w="7084059" h="1153795">
                  <a:moveTo>
                    <a:pt x="6891274" y="0"/>
                  </a:moveTo>
                  <a:lnTo>
                    <a:pt x="0" y="0"/>
                  </a:lnTo>
                  <a:lnTo>
                    <a:pt x="0" y="1153667"/>
                  </a:lnTo>
                  <a:lnTo>
                    <a:pt x="6891274" y="1153667"/>
                  </a:lnTo>
                  <a:lnTo>
                    <a:pt x="6935355" y="1148588"/>
                  </a:lnTo>
                  <a:lnTo>
                    <a:pt x="6975824" y="1134121"/>
                  </a:lnTo>
                  <a:lnTo>
                    <a:pt x="7011525" y="1111420"/>
                  </a:lnTo>
                  <a:lnTo>
                    <a:pt x="7041304" y="1081641"/>
                  </a:lnTo>
                  <a:lnTo>
                    <a:pt x="7064005" y="1045940"/>
                  </a:lnTo>
                  <a:lnTo>
                    <a:pt x="7078472" y="1005471"/>
                  </a:lnTo>
                  <a:lnTo>
                    <a:pt x="7083552" y="961389"/>
                  </a:lnTo>
                  <a:lnTo>
                    <a:pt x="7083552" y="192277"/>
                  </a:lnTo>
                  <a:lnTo>
                    <a:pt x="7078472" y="148196"/>
                  </a:lnTo>
                  <a:lnTo>
                    <a:pt x="7064005" y="107727"/>
                  </a:lnTo>
                  <a:lnTo>
                    <a:pt x="7041304" y="72026"/>
                  </a:lnTo>
                  <a:lnTo>
                    <a:pt x="7011525" y="42247"/>
                  </a:lnTo>
                  <a:lnTo>
                    <a:pt x="6975824" y="19546"/>
                  </a:lnTo>
                  <a:lnTo>
                    <a:pt x="6935355" y="5079"/>
                  </a:lnTo>
                  <a:lnTo>
                    <a:pt x="68912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4113" y="1543049"/>
              <a:ext cx="7084059" cy="1153795"/>
            </a:xfrm>
            <a:custGeom>
              <a:avLst/>
              <a:gdLst/>
              <a:ahLst/>
              <a:cxnLst/>
              <a:rect l="l" t="t" r="r" b="b"/>
              <a:pathLst>
                <a:path w="7084059" h="1153795">
                  <a:moveTo>
                    <a:pt x="7083552" y="192277"/>
                  </a:moveTo>
                  <a:lnTo>
                    <a:pt x="7083552" y="961389"/>
                  </a:lnTo>
                  <a:lnTo>
                    <a:pt x="7078472" y="1005471"/>
                  </a:lnTo>
                  <a:lnTo>
                    <a:pt x="7064005" y="1045940"/>
                  </a:lnTo>
                  <a:lnTo>
                    <a:pt x="7041304" y="1081641"/>
                  </a:lnTo>
                  <a:lnTo>
                    <a:pt x="7011525" y="1111420"/>
                  </a:lnTo>
                  <a:lnTo>
                    <a:pt x="6975824" y="1134121"/>
                  </a:lnTo>
                  <a:lnTo>
                    <a:pt x="6935355" y="1148588"/>
                  </a:lnTo>
                  <a:lnTo>
                    <a:pt x="6891274" y="1153667"/>
                  </a:lnTo>
                  <a:lnTo>
                    <a:pt x="0" y="1153667"/>
                  </a:lnTo>
                  <a:lnTo>
                    <a:pt x="0" y="0"/>
                  </a:lnTo>
                  <a:lnTo>
                    <a:pt x="6891274" y="0"/>
                  </a:lnTo>
                  <a:lnTo>
                    <a:pt x="6935355" y="5079"/>
                  </a:lnTo>
                  <a:lnTo>
                    <a:pt x="6975824" y="19546"/>
                  </a:lnTo>
                  <a:lnTo>
                    <a:pt x="7011525" y="42247"/>
                  </a:lnTo>
                  <a:lnTo>
                    <a:pt x="7041304" y="72026"/>
                  </a:lnTo>
                  <a:lnTo>
                    <a:pt x="7064005" y="107727"/>
                  </a:lnTo>
                  <a:lnTo>
                    <a:pt x="7078472" y="148196"/>
                  </a:lnTo>
                  <a:lnTo>
                    <a:pt x="7083552" y="192277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23669" y="1538097"/>
            <a:ext cx="5715000" cy="10750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9085" marR="5080" indent="-287020">
              <a:lnSpc>
                <a:spcPts val="3829"/>
              </a:lnSpc>
              <a:spcBef>
                <a:spcPts val="730"/>
              </a:spcBef>
              <a:buChar char="•"/>
              <a:tabLst>
                <a:tab pos="299720" algn="l"/>
              </a:tabLst>
            </a:pP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Nguyên</a:t>
            </a:r>
            <a:r>
              <a:rPr sz="3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3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gây</a:t>
            </a:r>
            <a:r>
              <a:rPr sz="3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3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 </a:t>
            </a:r>
            <a:r>
              <a:rPr sz="3700" spc="-96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9036" y="3111944"/>
            <a:ext cx="1268095" cy="1798955"/>
            <a:chOff x="419036" y="3111944"/>
            <a:chExt cx="1268095" cy="1798955"/>
          </a:xfrm>
        </p:grpSpPr>
        <p:sp>
          <p:nvSpPr>
            <p:cNvPr id="13" name="object 13"/>
            <p:cNvSpPr/>
            <p:nvPr/>
          </p:nvSpPr>
          <p:spPr>
            <a:xfrm>
              <a:off x="432053" y="3124962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621030" y="621030"/>
                  </a:lnTo>
                  <a:lnTo>
                    <a:pt x="0" y="0"/>
                  </a:lnTo>
                  <a:lnTo>
                    <a:pt x="0" y="1151382"/>
                  </a:lnTo>
                  <a:lnTo>
                    <a:pt x="621030" y="1772412"/>
                  </a:lnTo>
                  <a:lnTo>
                    <a:pt x="1242059" y="115138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2053" y="3124962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1242059" y="1151382"/>
                  </a:lnTo>
                  <a:lnTo>
                    <a:pt x="621030" y="1772412"/>
                  </a:lnTo>
                  <a:lnTo>
                    <a:pt x="0" y="1151382"/>
                  </a:lnTo>
                  <a:lnTo>
                    <a:pt x="0" y="0"/>
                  </a:lnTo>
                  <a:lnTo>
                    <a:pt x="621030" y="621030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8144" y="3768090"/>
            <a:ext cx="11080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61096" y="3111944"/>
            <a:ext cx="7110095" cy="1178560"/>
            <a:chOff x="1661096" y="3111944"/>
            <a:chExt cx="7110095" cy="1178560"/>
          </a:xfrm>
        </p:grpSpPr>
        <p:sp>
          <p:nvSpPr>
            <p:cNvPr id="17" name="object 17"/>
            <p:cNvSpPr/>
            <p:nvPr/>
          </p:nvSpPr>
          <p:spPr>
            <a:xfrm>
              <a:off x="1674113" y="3124962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689152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6891528" y="1152144"/>
                  </a:lnTo>
                  <a:lnTo>
                    <a:pt x="6935555" y="1147072"/>
                  </a:lnTo>
                  <a:lnTo>
                    <a:pt x="6975972" y="1132625"/>
                  </a:lnTo>
                  <a:lnTo>
                    <a:pt x="7011626" y="1109956"/>
                  </a:lnTo>
                  <a:lnTo>
                    <a:pt x="7041364" y="1080218"/>
                  </a:lnTo>
                  <a:lnTo>
                    <a:pt x="7064033" y="1044564"/>
                  </a:lnTo>
                  <a:lnTo>
                    <a:pt x="7078480" y="1004147"/>
                  </a:lnTo>
                  <a:lnTo>
                    <a:pt x="7083552" y="960119"/>
                  </a:lnTo>
                  <a:lnTo>
                    <a:pt x="7083552" y="192024"/>
                  </a:lnTo>
                  <a:lnTo>
                    <a:pt x="7078480" y="147996"/>
                  </a:lnTo>
                  <a:lnTo>
                    <a:pt x="7064033" y="107579"/>
                  </a:lnTo>
                  <a:lnTo>
                    <a:pt x="7041364" y="71925"/>
                  </a:lnTo>
                  <a:lnTo>
                    <a:pt x="7011626" y="42187"/>
                  </a:lnTo>
                  <a:lnTo>
                    <a:pt x="6975972" y="19518"/>
                  </a:lnTo>
                  <a:lnTo>
                    <a:pt x="6935555" y="5071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4113" y="3124962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7083552" y="192024"/>
                  </a:moveTo>
                  <a:lnTo>
                    <a:pt x="7083552" y="960119"/>
                  </a:lnTo>
                  <a:lnTo>
                    <a:pt x="7078480" y="1004147"/>
                  </a:lnTo>
                  <a:lnTo>
                    <a:pt x="7064033" y="1044564"/>
                  </a:lnTo>
                  <a:lnTo>
                    <a:pt x="7041364" y="1080218"/>
                  </a:lnTo>
                  <a:lnTo>
                    <a:pt x="7011626" y="1109956"/>
                  </a:lnTo>
                  <a:lnTo>
                    <a:pt x="6975972" y="1132625"/>
                  </a:lnTo>
                  <a:lnTo>
                    <a:pt x="6935555" y="1147072"/>
                  </a:lnTo>
                  <a:lnTo>
                    <a:pt x="6891528" y="1152144"/>
                  </a:lnTo>
                  <a:lnTo>
                    <a:pt x="0" y="1152144"/>
                  </a:lnTo>
                  <a:lnTo>
                    <a:pt x="0" y="0"/>
                  </a:lnTo>
                  <a:lnTo>
                    <a:pt x="6891528" y="0"/>
                  </a:lnTo>
                  <a:lnTo>
                    <a:pt x="6935555" y="5071"/>
                  </a:lnTo>
                  <a:lnTo>
                    <a:pt x="6975972" y="19518"/>
                  </a:lnTo>
                  <a:lnTo>
                    <a:pt x="7011626" y="42187"/>
                  </a:lnTo>
                  <a:lnTo>
                    <a:pt x="7041364" y="71925"/>
                  </a:lnTo>
                  <a:lnTo>
                    <a:pt x="7064033" y="107579"/>
                  </a:lnTo>
                  <a:lnTo>
                    <a:pt x="7078480" y="147996"/>
                  </a:lnTo>
                  <a:lnTo>
                    <a:pt x="7083552" y="192024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23669" y="3362020"/>
            <a:ext cx="581850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Chẩn</a:t>
            </a:r>
            <a:r>
              <a:rPr sz="3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đoán</a:t>
            </a:r>
            <a:r>
              <a:rPr sz="3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3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3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9036" y="4692332"/>
            <a:ext cx="1268095" cy="1798955"/>
            <a:chOff x="419036" y="4692332"/>
            <a:chExt cx="1268095" cy="1798955"/>
          </a:xfrm>
        </p:grpSpPr>
        <p:sp>
          <p:nvSpPr>
            <p:cNvPr id="21" name="object 21"/>
            <p:cNvSpPr/>
            <p:nvPr/>
          </p:nvSpPr>
          <p:spPr>
            <a:xfrm>
              <a:off x="432053" y="4705350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621030" y="621030"/>
                  </a:lnTo>
                  <a:lnTo>
                    <a:pt x="0" y="0"/>
                  </a:lnTo>
                  <a:lnTo>
                    <a:pt x="0" y="1151382"/>
                  </a:lnTo>
                  <a:lnTo>
                    <a:pt x="621030" y="1772412"/>
                  </a:lnTo>
                  <a:lnTo>
                    <a:pt x="1242059" y="115138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2053" y="4705350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1242059" y="1151382"/>
                  </a:lnTo>
                  <a:lnTo>
                    <a:pt x="621030" y="1772412"/>
                  </a:lnTo>
                  <a:lnTo>
                    <a:pt x="0" y="1151382"/>
                  </a:lnTo>
                  <a:lnTo>
                    <a:pt x="0" y="0"/>
                  </a:lnTo>
                  <a:lnTo>
                    <a:pt x="621030" y="621030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2424" y="5349036"/>
            <a:ext cx="11995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61160" y="4692396"/>
            <a:ext cx="7109459" cy="1178560"/>
            <a:chOff x="1661160" y="4692396"/>
            <a:chExt cx="7109459" cy="1178560"/>
          </a:xfrm>
        </p:grpSpPr>
        <p:sp>
          <p:nvSpPr>
            <p:cNvPr id="25" name="object 25"/>
            <p:cNvSpPr/>
            <p:nvPr/>
          </p:nvSpPr>
          <p:spPr>
            <a:xfrm>
              <a:off x="1674114" y="4705350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689152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6891528" y="1152144"/>
                  </a:lnTo>
                  <a:lnTo>
                    <a:pt x="6935555" y="1147072"/>
                  </a:lnTo>
                  <a:lnTo>
                    <a:pt x="6975972" y="1132625"/>
                  </a:lnTo>
                  <a:lnTo>
                    <a:pt x="7011626" y="1109956"/>
                  </a:lnTo>
                  <a:lnTo>
                    <a:pt x="7041364" y="1080218"/>
                  </a:lnTo>
                  <a:lnTo>
                    <a:pt x="7064033" y="1044564"/>
                  </a:lnTo>
                  <a:lnTo>
                    <a:pt x="7078480" y="1004147"/>
                  </a:lnTo>
                  <a:lnTo>
                    <a:pt x="7083552" y="960119"/>
                  </a:lnTo>
                  <a:lnTo>
                    <a:pt x="7083552" y="192024"/>
                  </a:lnTo>
                  <a:lnTo>
                    <a:pt x="7078480" y="147996"/>
                  </a:lnTo>
                  <a:lnTo>
                    <a:pt x="7064033" y="107579"/>
                  </a:lnTo>
                  <a:lnTo>
                    <a:pt x="7041364" y="71925"/>
                  </a:lnTo>
                  <a:lnTo>
                    <a:pt x="7011626" y="42187"/>
                  </a:lnTo>
                  <a:lnTo>
                    <a:pt x="6975972" y="19518"/>
                  </a:lnTo>
                  <a:lnTo>
                    <a:pt x="6935555" y="5071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4114" y="4705350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7083552" y="192024"/>
                  </a:moveTo>
                  <a:lnTo>
                    <a:pt x="7083552" y="960119"/>
                  </a:lnTo>
                  <a:lnTo>
                    <a:pt x="7078480" y="1004147"/>
                  </a:lnTo>
                  <a:lnTo>
                    <a:pt x="7064033" y="1044564"/>
                  </a:lnTo>
                  <a:lnTo>
                    <a:pt x="7041364" y="1080218"/>
                  </a:lnTo>
                  <a:lnTo>
                    <a:pt x="7011626" y="1109956"/>
                  </a:lnTo>
                  <a:lnTo>
                    <a:pt x="6975972" y="1132625"/>
                  </a:lnTo>
                  <a:lnTo>
                    <a:pt x="6935555" y="1147072"/>
                  </a:lnTo>
                  <a:lnTo>
                    <a:pt x="6891528" y="1152144"/>
                  </a:lnTo>
                  <a:lnTo>
                    <a:pt x="0" y="1152144"/>
                  </a:lnTo>
                  <a:lnTo>
                    <a:pt x="0" y="0"/>
                  </a:lnTo>
                  <a:lnTo>
                    <a:pt x="6891528" y="0"/>
                  </a:lnTo>
                  <a:lnTo>
                    <a:pt x="6935555" y="5071"/>
                  </a:lnTo>
                  <a:lnTo>
                    <a:pt x="6975972" y="19518"/>
                  </a:lnTo>
                  <a:lnTo>
                    <a:pt x="7011626" y="42187"/>
                  </a:lnTo>
                  <a:lnTo>
                    <a:pt x="7041364" y="71925"/>
                  </a:lnTo>
                  <a:lnTo>
                    <a:pt x="7064033" y="107579"/>
                  </a:lnTo>
                  <a:lnTo>
                    <a:pt x="7078480" y="147996"/>
                  </a:lnTo>
                  <a:lnTo>
                    <a:pt x="7083552" y="192024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23669" y="4943043"/>
            <a:ext cx="500761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700" spc="-15" dirty="0">
                <a:latin typeface="Microsoft Sans Serif"/>
                <a:cs typeface="Microsoft Sans Serif"/>
              </a:rPr>
              <a:t>Điều</a:t>
            </a:r>
            <a:r>
              <a:rPr sz="3700" spc="50" dirty="0">
                <a:latin typeface="Microsoft Sans Serif"/>
                <a:cs typeface="Microsoft Sans Serif"/>
              </a:rPr>
              <a:t> </a:t>
            </a:r>
            <a:r>
              <a:rPr sz="3700" spc="-10" dirty="0">
                <a:latin typeface="Microsoft Sans Serif"/>
                <a:cs typeface="Microsoft Sans Serif"/>
              </a:rPr>
              <a:t>trị</a:t>
            </a:r>
            <a:r>
              <a:rPr sz="3700" spc="20" dirty="0">
                <a:latin typeface="Microsoft Sans Serif"/>
                <a:cs typeface="Microsoft Sans Serif"/>
              </a:rPr>
              <a:t> </a:t>
            </a:r>
            <a:r>
              <a:rPr sz="3700" spc="114" dirty="0">
                <a:latin typeface="Microsoft Sans Serif"/>
                <a:cs typeface="Microsoft Sans Serif"/>
              </a:rPr>
              <a:t>đợt</a:t>
            </a:r>
            <a:r>
              <a:rPr sz="3700" spc="40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cấp</a:t>
            </a:r>
            <a:r>
              <a:rPr sz="3700" spc="40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339864"/>
            <a:ext cx="8634984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797" y="504190"/>
            <a:ext cx="7983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MỤC</a:t>
            </a:r>
            <a:r>
              <a:rPr spc="-10" dirty="0"/>
              <a:t> </a:t>
            </a:r>
            <a:r>
              <a:rPr spc="-5" dirty="0"/>
              <a:t>TIÊU</a:t>
            </a:r>
            <a:r>
              <a:rPr spc="-15" dirty="0"/>
              <a:t> </a:t>
            </a:r>
            <a:r>
              <a:rPr spc="-5" dirty="0"/>
              <a:t>ĐIỀU</a:t>
            </a:r>
            <a:r>
              <a:rPr spc="-15" dirty="0"/>
              <a:t> </a:t>
            </a:r>
            <a:r>
              <a:rPr dirty="0"/>
              <a:t>TRỊ</a:t>
            </a:r>
            <a:r>
              <a:rPr spc="-15" dirty="0"/>
              <a:t> </a:t>
            </a:r>
            <a:r>
              <a:rPr spc="-5" dirty="0"/>
              <a:t>ĐỢT CẤP</a:t>
            </a:r>
            <a:r>
              <a:rPr spc="-20" dirty="0"/>
              <a:t> </a:t>
            </a:r>
            <a:r>
              <a:rPr spc="-5" dirty="0"/>
              <a:t>COPD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5132" y="3131756"/>
            <a:ext cx="3490595" cy="1757680"/>
            <a:chOff x="425132" y="3131756"/>
            <a:chExt cx="3490595" cy="1757680"/>
          </a:xfrm>
        </p:grpSpPr>
        <p:sp>
          <p:nvSpPr>
            <p:cNvPr id="5" name="object 5"/>
            <p:cNvSpPr/>
            <p:nvPr/>
          </p:nvSpPr>
          <p:spPr>
            <a:xfrm>
              <a:off x="438149" y="3144774"/>
              <a:ext cx="3464560" cy="1731645"/>
            </a:xfrm>
            <a:custGeom>
              <a:avLst/>
              <a:gdLst/>
              <a:ahLst/>
              <a:cxnLst/>
              <a:rect l="l" t="t" r="r" b="b"/>
              <a:pathLst>
                <a:path w="3464560" h="1731645">
                  <a:moveTo>
                    <a:pt x="3290951" y="0"/>
                  </a:moveTo>
                  <a:lnTo>
                    <a:pt x="173126" y="0"/>
                  </a:lnTo>
                  <a:lnTo>
                    <a:pt x="127101" y="6181"/>
                  </a:lnTo>
                  <a:lnTo>
                    <a:pt x="85744" y="23626"/>
                  </a:lnTo>
                  <a:lnTo>
                    <a:pt x="50706" y="50688"/>
                  </a:lnTo>
                  <a:lnTo>
                    <a:pt x="23636" y="85720"/>
                  </a:lnTo>
                  <a:lnTo>
                    <a:pt x="6184" y="127073"/>
                  </a:lnTo>
                  <a:lnTo>
                    <a:pt x="0" y="173100"/>
                  </a:lnTo>
                  <a:lnTo>
                    <a:pt x="0" y="1558163"/>
                  </a:lnTo>
                  <a:lnTo>
                    <a:pt x="6184" y="1604190"/>
                  </a:lnTo>
                  <a:lnTo>
                    <a:pt x="23636" y="1645543"/>
                  </a:lnTo>
                  <a:lnTo>
                    <a:pt x="50706" y="1680575"/>
                  </a:lnTo>
                  <a:lnTo>
                    <a:pt x="85744" y="1707637"/>
                  </a:lnTo>
                  <a:lnTo>
                    <a:pt x="127101" y="1725082"/>
                  </a:lnTo>
                  <a:lnTo>
                    <a:pt x="173126" y="1731264"/>
                  </a:lnTo>
                  <a:lnTo>
                    <a:pt x="3290951" y="1731264"/>
                  </a:lnTo>
                  <a:lnTo>
                    <a:pt x="3336978" y="1725082"/>
                  </a:lnTo>
                  <a:lnTo>
                    <a:pt x="3378331" y="1707637"/>
                  </a:lnTo>
                  <a:lnTo>
                    <a:pt x="3413363" y="1680575"/>
                  </a:lnTo>
                  <a:lnTo>
                    <a:pt x="3440425" y="1645543"/>
                  </a:lnTo>
                  <a:lnTo>
                    <a:pt x="3457870" y="1604190"/>
                  </a:lnTo>
                  <a:lnTo>
                    <a:pt x="3464052" y="1558163"/>
                  </a:lnTo>
                  <a:lnTo>
                    <a:pt x="3464052" y="173100"/>
                  </a:lnTo>
                  <a:lnTo>
                    <a:pt x="3457870" y="127073"/>
                  </a:lnTo>
                  <a:lnTo>
                    <a:pt x="3440425" y="85720"/>
                  </a:lnTo>
                  <a:lnTo>
                    <a:pt x="3413363" y="50688"/>
                  </a:lnTo>
                  <a:lnTo>
                    <a:pt x="3378331" y="23626"/>
                  </a:lnTo>
                  <a:lnTo>
                    <a:pt x="3336978" y="6181"/>
                  </a:lnTo>
                  <a:lnTo>
                    <a:pt x="3290951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8149" y="3144774"/>
              <a:ext cx="3464560" cy="1731645"/>
            </a:xfrm>
            <a:custGeom>
              <a:avLst/>
              <a:gdLst/>
              <a:ahLst/>
              <a:cxnLst/>
              <a:rect l="l" t="t" r="r" b="b"/>
              <a:pathLst>
                <a:path w="3464560" h="1731645">
                  <a:moveTo>
                    <a:pt x="0" y="173100"/>
                  </a:moveTo>
                  <a:lnTo>
                    <a:pt x="6184" y="127073"/>
                  </a:lnTo>
                  <a:lnTo>
                    <a:pt x="23636" y="85720"/>
                  </a:lnTo>
                  <a:lnTo>
                    <a:pt x="50706" y="50688"/>
                  </a:lnTo>
                  <a:lnTo>
                    <a:pt x="85744" y="23626"/>
                  </a:lnTo>
                  <a:lnTo>
                    <a:pt x="127101" y="6181"/>
                  </a:lnTo>
                  <a:lnTo>
                    <a:pt x="173126" y="0"/>
                  </a:lnTo>
                  <a:lnTo>
                    <a:pt x="3290951" y="0"/>
                  </a:lnTo>
                  <a:lnTo>
                    <a:pt x="3336978" y="6181"/>
                  </a:lnTo>
                  <a:lnTo>
                    <a:pt x="3378331" y="23626"/>
                  </a:lnTo>
                  <a:lnTo>
                    <a:pt x="3413363" y="50688"/>
                  </a:lnTo>
                  <a:lnTo>
                    <a:pt x="3440425" y="85720"/>
                  </a:lnTo>
                  <a:lnTo>
                    <a:pt x="3457870" y="127073"/>
                  </a:lnTo>
                  <a:lnTo>
                    <a:pt x="3464052" y="173100"/>
                  </a:lnTo>
                  <a:lnTo>
                    <a:pt x="3464052" y="1558163"/>
                  </a:lnTo>
                  <a:lnTo>
                    <a:pt x="3457870" y="1604190"/>
                  </a:lnTo>
                  <a:lnTo>
                    <a:pt x="3440425" y="1645543"/>
                  </a:lnTo>
                  <a:lnTo>
                    <a:pt x="3413363" y="1680575"/>
                  </a:lnTo>
                  <a:lnTo>
                    <a:pt x="3378331" y="1707637"/>
                  </a:lnTo>
                  <a:lnTo>
                    <a:pt x="3336978" y="1725082"/>
                  </a:lnTo>
                  <a:lnTo>
                    <a:pt x="3290951" y="1731264"/>
                  </a:lnTo>
                  <a:lnTo>
                    <a:pt x="173126" y="1731264"/>
                  </a:lnTo>
                  <a:lnTo>
                    <a:pt x="127101" y="1725082"/>
                  </a:lnTo>
                  <a:lnTo>
                    <a:pt x="85744" y="1707637"/>
                  </a:lnTo>
                  <a:lnTo>
                    <a:pt x="50706" y="1680575"/>
                  </a:lnTo>
                  <a:lnTo>
                    <a:pt x="23636" y="1645543"/>
                  </a:lnTo>
                  <a:lnTo>
                    <a:pt x="6184" y="1604190"/>
                  </a:lnTo>
                  <a:lnTo>
                    <a:pt x="0" y="1558163"/>
                  </a:lnTo>
                  <a:lnTo>
                    <a:pt x="0" y="1731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29969" y="3243264"/>
            <a:ext cx="1835150" cy="1340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198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Mục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90" dirty="0">
                <a:latin typeface="Arial"/>
                <a:cs typeface="Arial"/>
              </a:rPr>
              <a:t>tiêu </a:t>
            </a:r>
            <a:r>
              <a:rPr sz="3600" b="1" spc="-98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điều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trị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8740" y="2136584"/>
            <a:ext cx="4876165" cy="1886585"/>
            <a:chOff x="3888740" y="2136584"/>
            <a:chExt cx="4876165" cy="1886585"/>
          </a:xfrm>
        </p:grpSpPr>
        <p:sp>
          <p:nvSpPr>
            <p:cNvPr id="9" name="object 9"/>
            <p:cNvSpPr/>
            <p:nvPr/>
          </p:nvSpPr>
          <p:spPr>
            <a:xfrm>
              <a:off x="3901440" y="3014091"/>
              <a:ext cx="1385570" cy="996315"/>
            </a:xfrm>
            <a:custGeom>
              <a:avLst/>
              <a:gdLst/>
              <a:ahLst/>
              <a:cxnLst/>
              <a:rect l="l" t="t" r="r" b="b"/>
              <a:pathLst>
                <a:path w="1385570" h="996314">
                  <a:moveTo>
                    <a:pt x="0" y="995934"/>
                  </a:moveTo>
                  <a:lnTo>
                    <a:pt x="1385570" y="0"/>
                  </a:lnTo>
                </a:path>
              </a:pathLst>
            </a:custGeom>
            <a:ln w="25400">
              <a:solidFill>
                <a:srgbClr val="00A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7518" y="2149602"/>
              <a:ext cx="3464560" cy="1731645"/>
            </a:xfrm>
            <a:custGeom>
              <a:avLst/>
              <a:gdLst/>
              <a:ahLst/>
              <a:cxnLst/>
              <a:rect l="l" t="t" r="r" b="b"/>
              <a:pathLst>
                <a:path w="3464559" h="1731645">
                  <a:moveTo>
                    <a:pt x="3290951" y="0"/>
                  </a:moveTo>
                  <a:lnTo>
                    <a:pt x="173101" y="0"/>
                  </a:lnTo>
                  <a:lnTo>
                    <a:pt x="127073" y="6181"/>
                  </a:lnTo>
                  <a:lnTo>
                    <a:pt x="85720" y="23626"/>
                  </a:lnTo>
                  <a:lnTo>
                    <a:pt x="50688" y="50688"/>
                  </a:lnTo>
                  <a:lnTo>
                    <a:pt x="23626" y="85720"/>
                  </a:lnTo>
                  <a:lnTo>
                    <a:pt x="6181" y="127073"/>
                  </a:lnTo>
                  <a:lnTo>
                    <a:pt x="0" y="173100"/>
                  </a:lnTo>
                  <a:lnTo>
                    <a:pt x="0" y="1558163"/>
                  </a:lnTo>
                  <a:lnTo>
                    <a:pt x="6181" y="1604190"/>
                  </a:lnTo>
                  <a:lnTo>
                    <a:pt x="23626" y="1645543"/>
                  </a:lnTo>
                  <a:lnTo>
                    <a:pt x="50688" y="1680575"/>
                  </a:lnTo>
                  <a:lnTo>
                    <a:pt x="85720" y="1707637"/>
                  </a:lnTo>
                  <a:lnTo>
                    <a:pt x="127073" y="1725082"/>
                  </a:lnTo>
                  <a:lnTo>
                    <a:pt x="173101" y="1731264"/>
                  </a:lnTo>
                  <a:lnTo>
                    <a:pt x="3290951" y="1731264"/>
                  </a:lnTo>
                  <a:lnTo>
                    <a:pt x="3336978" y="1725082"/>
                  </a:lnTo>
                  <a:lnTo>
                    <a:pt x="3378331" y="1707637"/>
                  </a:lnTo>
                  <a:lnTo>
                    <a:pt x="3413363" y="1680575"/>
                  </a:lnTo>
                  <a:lnTo>
                    <a:pt x="3440425" y="1645543"/>
                  </a:lnTo>
                  <a:lnTo>
                    <a:pt x="3457870" y="1604190"/>
                  </a:lnTo>
                  <a:lnTo>
                    <a:pt x="3464052" y="1558163"/>
                  </a:lnTo>
                  <a:lnTo>
                    <a:pt x="3464052" y="173100"/>
                  </a:lnTo>
                  <a:lnTo>
                    <a:pt x="3457870" y="127073"/>
                  </a:lnTo>
                  <a:lnTo>
                    <a:pt x="3440425" y="85720"/>
                  </a:lnTo>
                  <a:lnTo>
                    <a:pt x="3413363" y="50688"/>
                  </a:lnTo>
                  <a:lnTo>
                    <a:pt x="3378331" y="23626"/>
                  </a:lnTo>
                  <a:lnTo>
                    <a:pt x="3336978" y="6181"/>
                  </a:lnTo>
                  <a:lnTo>
                    <a:pt x="3290951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7518" y="2149602"/>
              <a:ext cx="3464560" cy="1731645"/>
            </a:xfrm>
            <a:custGeom>
              <a:avLst/>
              <a:gdLst/>
              <a:ahLst/>
              <a:cxnLst/>
              <a:rect l="l" t="t" r="r" b="b"/>
              <a:pathLst>
                <a:path w="3464559" h="1731645">
                  <a:moveTo>
                    <a:pt x="0" y="173100"/>
                  </a:moveTo>
                  <a:lnTo>
                    <a:pt x="6181" y="127073"/>
                  </a:lnTo>
                  <a:lnTo>
                    <a:pt x="23626" y="85720"/>
                  </a:lnTo>
                  <a:lnTo>
                    <a:pt x="50688" y="50688"/>
                  </a:lnTo>
                  <a:lnTo>
                    <a:pt x="85720" y="23626"/>
                  </a:lnTo>
                  <a:lnTo>
                    <a:pt x="127073" y="6181"/>
                  </a:lnTo>
                  <a:lnTo>
                    <a:pt x="173101" y="0"/>
                  </a:lnTo>
                  <a:lnTo>
                    <a:pt x="3290951" y="0"/>
                  </a:lnTo>
                  <a:lnTo>
                    <a:pt x="3336978" y="6181"/>
                  </a:lnTo>
                  <a:lnTo>
                    <a:pt x="3378331" y="23626"/>
                  </a:lnTo>
                  <a:lnTo>
                    <a:pt x="3413363" y="50688"/>
                  </a:lnTo>
                  <a:lnTo>
                    <a:pt x="3440425" y="85720"/>
                  </a:lnTo>
                  <a:lnTo>
                    <a:pt x="3457870" y="127073"/>
                  </a:lnTo>
                  <a:lnTo>
                    <a:pt x="3464052" y="173100"/>
                  </a:lnTo>
                  <a:lnTo>
                    <a:pt x="3464052" y="1558163"/>
                  </a:lnTo>
                  <a:lnTo>
                    <a:pt x="3457870" y="1604190"/>
                  </a:lnTo>
                  <a:lnTo>
                    <a:pt x="3440425" y="1645543"/>
                  </a:lnTo>
                  <a:lnTo>
                    <a:pt x="3413363" y="1680575"/>
                  </a:lnTo>
                  <a:lnTo>
                    <a:pt x="3378331" y="1707637"/>
                  </a:lnTo>
                  <a:lnTo>
                    <a:pt x="3336978" y="1725082"/>
                  </a:lnTo>
                  <a:lnTo>
                    <a:pt x="3290951" y="1731264"/>
                  </a:lnTo>
                  <a:lnTo>
                    <a:pt x="173101" y="1731264"/>
                  </a:lnTo>
                  <a:lnTo>
                    <a:pt x="127073" y="1725082"/>
                  </a:lnTo>
                  <a:lnTo>
                    <a:pt x="85720" y="1707637"/>
                  </a:lnTo>
                  <a:lnTo>
                    <a:pt x="50688" y="1680575"/>
                  </a:lnTo>
                  <a:lnTo>
                    <a:pt x="23626" y="1645543"/>
                  </a:lnTo>
                  <a:lnTo>
                    <a:pt x="6181" y="1604190"/>
                  </a:lnTo>
                  <a:lnTo>
                    <a:pt x="0" y="1558163"/>
                  </a:lnTo>
                  <a:lnTo>
                    <a:pt x="0" y="17310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74919" y="2297938"/>
            <a:ext cx="2891790" cy="135572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  <a:spcBef>
                <a:spcPts val="630"/>
              </a:spcBef>
            </a:pPr>
            <a:r>
              <a:rPr sz="3200" b="1" dirty="0">
                <a:latin typeface="Arial"/>
                <a:cs typeface="Arial"/>
              </a:rPr>
              <a:t>Giảm triệu 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chứng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của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đợt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cấp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88740" y="3997325"/>
            <a:ext cx="4876165" cy="1888489"/>
            <a:chOff x="3888740" y="3997325"/>
            <a:chExt cx="4876165" cy="1888489"/>
          </a:xfrm>
        </p:grpSpPr>
        <p:sp>
          <p:nvSpPr>
            <p:cNvPr id="14" name="object 14"/>
            <p:cNvSpPr/>
            <p:nvPr/>
          </p:nvSpPr>
          <p:spPr>
            <a:xfrm>
              <a:off x="3901440" y="4010025"/>
              <a:ext cx="1385570" cy="996315"/>
            </a:xfrm>
            <a:custGeom>
              <a:avLst/>
              <a:gdLst/>
              <a:ahLst/>
              <a:cxnLst/>
              <a:rect l="l" t="t" r="r" b="b"/>
              <a:pathLst>
                <a:path w="1385570" h="996314">
                  <a:moveTo>
                    <a:pt x="0" y="0"/>
                  </a:moveTo>
                  <a:lnTo>
                    <a:pt x="1385570" y="995933"/>
                  </a:lnTo>
                </a:path>
              </a:pathLst>
            </a:custGeom>
            <a:ln w="25400">
              <a:solidFill>
                <a:srgbClr val="00A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87518" y="4139945"/>
              <a:ext cx="3464560" cy="1732914"/>
            </a:xfrm>
            <a:custGeom>
              <a:avLst/>
              <a:gdLst/>
              <a:ahLst/>
              <a:cxnLst/>
              <a:rect l="l" t="t" r="r" b="b"/>
              <a:pathLst>
                <a:path w="3464559" h="1732914">
                  <a:moveTo>
                    <a:pt x="3290824" y="0"/>
                  </a:moveTo>
                  <a:lnTo>
                    <a:pt x="173228" y="0"/>
                  </a:lnTo>
                  <a:lnTo>
                    <a:pt x="127191" y="6190"/>
                  </a:lnTo>
                  <a:lnTo>
                    <a:pt x="85814" y="23659"/>
                  </a:lnTo>
                  <a:lnTo>
                    <a:pt x="50752" y="50752"/>
                  </a:lnTo>
                  <a:lnTo>
                    <a:pt x="23659" y="85814"/>
                  </a:lnTo>
                  <a:lnTo>
                    <a:pt x="6190" y="127191"/>
                  </a:lnTo>
                  <a:lnTo>
                    <a:pt x="0" y="173227"/>
                  </a:lnTo>
                  <a:lnTo>
                    <a:pt x="0" y="1559509"/>
                  </a:lnTo>
                  <a:lnTo>
                    <a:pt x="6190" y="1605571"/>
                  </a:lnTo>
                  <a:lnTo>
                    <a:pt x="23659" y="1646964"/>
                  </a:lnTo>
                  <a:lnTo>
                    <a:pt x="50752" y="1682034"/>
                  </a:lnTo>
                  <a:lnTo>
                    <a:pt x="85814" y="1709129"/>
                  </a:lnTo>
                  <a:lnTo>
                    <a:pt x="127191" y="1726597"/>
                  </a:lnTo>
                  <a:lnTo>
                    <a:pt x="173228" y="1732788"/>
                  </a:lnTo>
                  <a:lnTo>
                    <a:pt x="3290824" y="1732788"/>
                  </a:lnTo>
                  <a:lnTo>
                    <a:pt x="3336860" y="1726597"/>
                  </a:lnTo>
                  <a:lnTo>
                    <a:pt x="3378237" y="1709129"/>
                  </a:lnTo>
                  <a:lnTo>
                    <a:pt x="3413299" y="1682034"/>
                  </a:lnTo>
                  <a:lnTo>
                    <a:pt x="3440392" y="1646964"/>
                  </a:lnTo>
                  <a:lnTo>
                    <a:pt x="3457861" y="1605571"/>
                  </a:lnTo>
                  <a:lnTo>
                    <a:pt x="3464052" y="1559509"/>
                  </a:lnTo>
                  <a:lnTo>
                    <a:pt x="3464052" y="173227"/>
                  </a:lnTo>
                  <a:lnTo>
                    <a:pt x="3457861" y="127191"/>
                  </a:lnTo>
                  <a:lnTo>
                    <a:pt x="3440392" y="85814"/>
                  </a:lnTo>
                  <a:lnTo>
                    <a:pt x="3413299" y="50752"/>
                  </a:lnTo>
                  <a:lnTo>
                    <a:pt x="3378237" y="23659"/>
                  </a:lnTo>
                  <a:lnTo>
                    <a:pt x="3336860" y="6190"/>
                  </a:lnTo>
                  <a:lnTo>
                    <a:pt x="329082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7518" y="4139945"/>
              <a:ext cx="3464560" cy="1732914"/>
            </a:xfrm>
            <a:custGeom>
              <a:avLst/>
              <a:gdLst/>
              <a:ahLst/>
              <a:cxnLst/>
              <a:rect l="l" t="t" r="r" b="b"/>
              <a:pathLst>
                <a:path w="3464559" h="1732914">
                  <a:moveTo>
                    <a:pt x="0" y="173227"/>
                  </a:moveTo>
                  <a:lnTo>
                    <a:pt x="6190" y="127191"/>
                  </a:lnTo>
                  <a:lnTo>
                    <a:pt x="23659" y="85814"/>
                  </a:lnTo>
                  <a:lnTo>
                    <a:pt x="50752" y="50752"/>
                  </a:lnTo>
                  <a:lnTo>
                    <a:pt x="85814" y="23659"/>
                  </a:lnTo>
                  <a:lnTo>
                    <a:pt x="127191" y="6190"/>
                  </a:lnTo>
                  <a:lnTo>
                    <a:pt x="173228" y="0"/>
                  </a:lnTo>
                  <a:lnTo>
                    <a:pt x="3290824" y="0"/>
                  </a:lnTo>
                  <a:lnTo>
                    <a:pt x="3336860" y="6190"/>
                  </a:lnTo>
                  <a:lnTo>
                    <a:pt x="3378237" y="23659"/>
                  </a:lnTo>
                  <a:lnTo>
                    <a:pt x="3413299" y="50752"/>
                  </a:lnTo>
                  <a:lnTo>
                    <a:pt x="3440392" y="85814"/>
                  </a:lnTo>
                  <a:lnTo>
                    <a:pt x="3457861" y="127191"/>
                  </a:lnTo>
                  <a:lnTo>
                    <a:pt x="3464052" y="173227"/>
                  </a:lnTo>
                  <a:lnTo>
                    <a:pt x="3464052" y="1559509"/>
                  </a:lnTo>
                  <a:lnTo>
                    <a:pt x="3457861" y="1605571"/>
                  </a:lnTo>
                  <a:lnTo>
                    <a:pt x="3440392" y="1646964"/>
                  </a:lnTo>
                  <a:lnTo>
                    <a:pt x="3413299" y="1682034"/>
                  </a:lnTo>
                  <a:lnTo>
                    <a:pt x="3378237" y="1709129"/>
                  </a:lnTo>
                  <a:lnTo>
                    <a:pt x="3336860" y="1726597"/>
                  </a:lnTo>
                  <a:lnTo>
                    <a:pt x="3290824" y="1732788"/>
                  </a:lnTo>
                  <a:lnTo>
                    <a:pt x="173228" y="1732788"/>
                  </a:lnTo>
                  <a:lnTo>
                    <a:pt x="127191" y="1726597"/>
                  </a:lnTo>
                  <a:lnTo>
                    <a:pt x="85814" y="1709129"/>
                  </a:lnTo>
                  <a:lnTo>
                    <a:pt x="50752" y="1682034"/>
                  </a:lnTo>
                  <a:lnTo>
                    <a:pt x="23659" y="1646964"/>
                  </a:lnTo>
                  <a:lnTo>
                    <a:pt x="6190" y="1605571"/>
                  </a:lnTo>
                  <a:lnTo>
                    <a:pt x="0" y="1559509"/>
                  </a:lnTo>
                  <a:lnTo>
                    <a:pt x="0" y="1732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42813" y="4500498"/>
            <a:ext cx="2515235" cy="9347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847725" marR="5080" indent="-835660">
              <a:lnSpc>
                <a:spcPts val="3310"/>
              </a:lnSpc>
              <a:spcBef>
                <a:spcPts val="655"/>
              </a:spcBef>
            </a:pPr>
            <a:r>
              <a:rPr sz="3200" b="1" dirty="0">
                <a:latin typeface="Arial"/>
                <a:cs typeface="Arial"/>
              </a:rPr>
              <a:t>Dự</a:t>
            </a:r>
            <a:r>
              <a:rPr sz="3200" b="1" spc="-45" dirty="0">
                <a:latin typeface="Arial"/>
                <a:cs typeface="Arial"/>
              </a:rPr>
              <a:t> phòng</a:t>
            </a:r>
            <a:r>
              <a:rPr sz="3200" b="1" spc="165" dirty="0">
                <a:latin typeface="Arial"/>
                <a:cs typeface="Arial"/>
              </a:rPr>
              <a:t> </a:t>
            </a:r>
            <a:r>
              <a:rPr sz="3200" b="1" spc="-110" dirty="0">
                <a:latin typeface="Arial"/>
                <a:cs typeface="Arial"/>
              </a:rPr>
              <a:t>tái </a:t>
            </a:r>
            <a:r>
              <a:rPr sz="3200" b="1" spc="-869" dirty="0">
                <a:latin typeface="Arial"/>
                <a:cs typeface="Arial"/>
              </a:rPr>
              <a:t> </a:t>
            </a:r>
            <a:r>
              <a:rPr sz="3200" b="1" spc="-80" dirty="0">
                <a:latin typeface="Arial"/>
                <a:cs typeface="Arial"/>
              </a:rPr>
              <a:t>phát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740" y="6122314"/>
            <a:ext cx="13817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00"/>
                </a:solidFill>
                <a:latin typeface="Microsoft Sans Serif"/>
                <a:cs typeface="Microsoft Sans Serif"/>
              </a:rPr>
              <a:t>GOLD</a:t>
            </a:r>
            <a:r>
              <a:rPr sz="2000" spc="-6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00"/>
                </a:solidFill>
                <a:latin typeface="Microsoft Sans Serif"/>
                <a:cs typeface="Microsoft Sans Serif"/>
              </a:rPr>
              <a:t>2017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708" y="213360"/>
            <a:ext cx="6976871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8147" y="392937"/>
            <a:ext cx="6268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ĐIỀU</a:t>
            </a:r>
            <a:r>
              <a:rPr sz="4000" spc="-5" dirty="0"/>
              <a:t> TRỊ</a:t>
            </a:r>
            <a:r>
              <a:rPr sz="4000" spc="-10" dirty="0"/>
              <a:t> ĐỢT</a:t>
            </a:r>
            <a:r>
              <a:rPr sz="4000" dirty="0"/>
              <a:t> </a:t>
            </a:r>
            <a:r>
              <a:rPr sz="4000" spc="-10" dirty="0"/>
              <a:t>CẤP</a:t>
            </a:r>
            <a:r>
              <a:rPr sz="4000" spc="-15" dirty="0"/>
              <a:t> </a:t>
            </a:r>
            <a:r>
              <a:rPr sz="4000" spc="-10" dirty="0"/>
              <a:t>COPD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3119437" y="2128837"/>
            <a:ext cx="4124325" cy="4276725"/>
            <a:chOff x="3119437" y="2128837"/>
            <a:chExt cx="4124325" cy="4276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2133600"/>
              <a:ext cx="4114800" cy="4267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24200" y="2133600"/>
              <a:ext cx="4114800" cy="4267200"/>
            </a:xfrm>
            <a:custGeom>
              <a:avLst/>
              <a:gdLst/>
              <a:ahLst/>
              <a:cxnLst/>
              <a:rect l="l" t="t" r="r" b="b"/>
              <a:pathLst>
                <a:path w="4114800" h="4267200">
                  <a:moveTo>
                    <a:pt x="0" y="2133600"/>
                  </a:moveTo>
                  <a:lnTo>
                    <a:pt x="531" y="2084634"/>
                  </a:lnTo>
                  <a:lnTo>
                    <a:pt x="2117" y="2035939"/>
                  </a:lnTo>
                  <a:lnTo>
                    <a:pt x="4746" y="1987526"/>
                  </a:lnTo>
                  <a:lnTo>
                    <a:pt x="8407" y="1939406"/>
                  </a:lnTo>
                  <a:lnTo>
                    <a:pt x="13090" y="1891591"/>
                  </a:lnTo>
                  <a:lnTo>
                    <a:pt x="18781" y="1844093"/>
                  </a:lnTo>
                  <a:lnTo>
                    <a:pt x="25471" y="1796924"/>
                  </a:lnTo>
                  <a:lnTo>
                    <a:pt x="33147" y="1750095"/>
                  </a:lnTo>
                  <a:lnTo>
                    <a:pt x="41799" y="1703619"/>
                  </a:lnTo>
                  <a:lnTo>
                    <a:pt x="51414" y="1657506"/>
                  </a:lnTo>
                  <a:lnTo>
                    <a:pt x="61982" y="1611770"/>
                  </a:lnTo>
                  <a:lnTo>
                    <a:pt x="73492" y="1566421"/>
                  </a:lnTo>
                  <a:lnTo>
                    <a:pt x="85931" y="1521472"/>
                  </a:lnTo>
                  <a:lnTo>
                    <a:pt x="99289" y="1476933"/>
                  </a:lnTo>
                  <a:lnTo>
                    <a:pt x="113555" y="1432818"/>
                  </a:lnTo>
                  <a:lnTo>
                    <a:pt x="128716" y="1389137"/>
                  </a:lnTo>
                  <a:lnTo>
                    <a:pt x="144762" y="1345903"/>
                  </a:lnTo>
                  <a:lnTo>
                    <a:pt x="161680" y="1303127"/>
                  </a:lnTo>
                  <a:lnTo>
                    <a:pt x="179461" y="1260821"/>
                  </a:lnTo>
                  <a:lnTo>
                    <a:pt x="198092" y="1218996"/>
                  </a:lnTo>
                  <a:lnTo>
                    <a:pt x="217563" y="1177666"/>
                  </a:lnTo>
                  <a:lnTo>
                    <a:pt x="237861" y="1136840"/>
                  </a:lnTo>
                  <a:lnTo>
                    <a:pt x="258976" y="1096532"/>
                  </a:lnTo>
                  <a:lnTo>
                    <a:pt x="280895" y="1056752"/>
                  </a:lnTo>
                  <a:lnTo>
                    <a:pt x="303609" y="1017514"/>
                  </a:lnTo>
                  <a:lnTo>
                    <a:pt x="327105" y="978827"/>
                  </a:lnTo>
                  <a:lnTo>
                    <a:pt x="351372" y="940705"/>
                  </a:lnTo>
                  <a:lnTo>
                    <a:pt x="376398" y="903159"/>
                  </a:lnTo>
                  <a:lnTo>
                    <a:pt x="402173" y="866200"/>
                  </a:lnTo>
                  <a:lnTo>
                    <a:pt x="428685" y="829841"/>
                  </a:lnTo>
                  <a:lnTo>
                    <a:pt x="455923" y="794093"/>
                  </a:lnTo>
                  <a:lnTo>
                    <a:pt x="483875" y="758968"/>
                  </a:lnTo>
                  <a:lnTo>
                    <a:pt x="512530" y="724478"/>
                  </a:lnTo>
                  <a:lnTo>
                    <a:pt x="541876" y="690635"/>
                  </a:lnTo>
                  <a:lnTo>
                    <a:pt x="571903" y="657450"/>
                  </a:lnTo>
                  <a:lnTo>
                    <a:pt x="602599" y="624935"/>
                  </a:lnTo>
                  <a:lnTo>
                    <a:pt x="633952" y="593102"/>
                  </a:lnTo>
                  <a:lnTo>
                    <a:pt x="665951" y="561962"/>
                  </a:lnTo>
                  <a:lnTo>
                    <a:pt x="698586" y="531528"/>
                  </a:lnTo>
                  <a:lnTo>
                    <a:pt x="731844" y="501812"/>
                  </a:lnTo>
                  <a:lnTo>
                    <a:pt x="765714" y="472824"/>
                  </a:lnTo>
                  <a:lnTo>
                    <a:pt x="800184" y="444577"/>
                  </a:lnTo>
                  <a:lnTo>
                    <a:pt x="835245" y="417082"/>
                  </a:lnTo>
                  <a:lnTo>
                    <a:pt x="870883" y="390352"/>
                  </a:lnTo>
                  <a:lnTo>
                    <a:pt x="907088" y="364398"/>
                  </a:lnTo>
                  <a:lnTo>
                    <a:pt x="943849" y="339231"/>
                  </a:lnTo>
                  <a:lnTo>
                    <a:pt x="981154" y="314865"/>
                  </a:lnTo>
                  <a:lnTo>
                    <a:pt x="1018991" y="291309"/>
                  </a:lnTo>
                  <a:lnTo>
                    <a:pt x="1057350" y="268577"/>
                  </a:lnTo>
                  <a:lnTo>
                    <a:pt x="1096219" y="246680"/>
                  </a:lnTo>
                  <a:lnTo>
                    <a:pt x="1135586" y="225629"/>
                  </a:lnTo>
                  <a:lnTo>
                    <a:pt x="1175441" y="205437"/>
                  </a:lnTo>
                  <a:lnTo>
                    <a:pt x="1215772" y="186115"/>
                  </a:lnTo>
                  <a:lnTo>
                    <a:pt x="1256567" y="167675"/>
                  </a:lnTo>
                  <a:lnTo>
                    <a:pt x="1297816" y="150129"/>
                  </a:lnTo>
                  <a:lnTo>
                    <a:pt x="1339507" y="133489"/>
                  </a:lnTo>
                  <a:lnTo>
                    <a:pt x="1381628" y="117765"/>
                  </a:lnTo>
                  <a:lnTo>
                    <a:pt x="1424168" y="102971"/>
                  </a:lnTo>
                  <a:lnTo>
                    <a:pt x="1467117" y="89118"/>
                  </a:lnTo>
                  <a:lnTo>
                    <a:pt x="1510462" y="76217"/>
                  </a:lnTo>
                  <a:lnTo>
                    <a:pt x="1554192" y="64281"/>
                  </a:lnTo>
                  <a:lnTo>
                    <a:pt x="1598296" y="53321"/>
                  </a:lnTo>
                  <a:lnTo>
                    <a:pt x="1642762" y="43349"/>
                  </a:lnTo>
                  <a:lnTo>
                    <a:pt x="1687580" y="34376"/>
                  </a:lnTo>
                  <a:lnTo>
                    <a:pt x="1732737" y="26415"/>
                  </a:lnTo>
                  <a:lnTo>
                    <a:pt x="1778223" y="19478"/>
                  </a:lnTo>
                  <a:lnTo>
                    <a:pt x="1824026" y="13575"/>
                  </a:lnTo>
                  <a:lnTo>
                    <a:pt x="1870134" y="8719"/>
                  </a:lnTo>
                  <a:lnTo>
                    <a:pt x="1916537" y="4922"/>
                  </a:lnTo>
                  <a:lnTo>
                    <a:pt x="1963224" y="2195"/>
                  </a:lnTo>
                  <a:lnTo>
                    <a:pt x="2010181" y="550"/>
                  </a:lnTo>
                  <a:lnTo>
                    <a:pt x="2057400" y="0"/>
                  </a:lnTo>
                  <a:lnTo>
                    <a:pt x="2104618" y="550"/>
                  </a:lnTo>
                  <a:lnTo>
                    <a:pt x="2151575" y="2195"/>
                  </a:lnTo>
                  <a:lnTo>
                    <a:pt x="2198262" y="4922"/>
                  </a:lnTo>
                  <a:lnTo>
                    <a:pt x="2244665" y="8719"/>
                  </a:lnTo>
                  <a:lnTo>
                    <a:pt x="2290773" y="13575"/>
                  </a:lnTo>
                  <a:lnTo>
                    <a:pt x="2336576" y="19478"/>
                  </a:lnTo>
                  <a:lnTo>
                    <a:pt x="2382062" y="26415"/>
                  </a:lnTo>
                  <a:lnTo>
                    <a:pt x="2427219" y="34376"/>
                  </a:lnTo>
                  <a:lnTo>
                    <a:pt x="2472037" y="43349"/>
                  </a:lnTo>
                  <a:lnTo>
                    <a:pt x="2516503" y="53321"/>
                  </a:lnTo>
                  <a:lnTo>
                    <a:pt x="2560607" y="64281"/>
                  </a:lnTo>
                  <a:lnTo>
                    <a:pt x="2604337" y="76217"/>
                  </a:lnTo>
                  <a:lnTo>
                    <a:pt x="2647682" y="89118"/>
                  </a:lnTo>
                  <a:lnTo>
                    <a:pt x="2690631" y="102971"/>
                  </a:lnTo>
                  <a:lnTo>
                    <a:pt x="2733171" y="117765"/>
                  </a:lnTo>
                  <a:lnTo>
                    <a:pt x="2775292" y="133489"/>
                  </a:lnTo>
                  <a:lnTo>
                    <a:pt x="2816983" y="150129"/>
                  </a:lnTo>
                  <a:lnTo>
                    <a:pt x="2858232" y="167675"/>
                  </a:lnTo>
                  <a:lnTo>
                    <a:pt x="2899027" y="186115"/>
                  </a:lnTo>
                  <a:lnTo>
                    <a:pt x="2939358" y="205437"/>
                  </a:lnTo>
                  <a:lnTo>
                    <a:pt x="2979213" y="225629"/>
                  </a:lnTo>
                  <a:lnTo>
                    <a:pt x="3018580" y="246680"/>
                  </a:lnTo>
                  <a:lnTo>
                    <a:pt x="3057449" y="268577"/>
                  </a:lnTo>
                  <a:lnTo>
                    <a:pt x="3095808" y="291309"/>
                  </a:lnTo>
                  <a:lnTo>
                    <a:pt x="3133645" y="314865"/>
                  </a:lnTo>
                  <a:lnTo>
                    <a:pt x="3170950" y="339231"/>
                  </a:lnTo>
                  <a:lnTo>
                    <a:pt x="3207711" y="364398"/>
                  </a:lnTo>
                  <a:lnTo>
                    <a:pt x="3243916" y="390352"/>
                  </a:lnTo>
                  <a:lnTo>
                    <a:pt x="3279554" y="417082"/>
                  </a:lnTo>
                  <a:lnTo>
                    <a:pt x="3314615" y="444577"/>
                  </a:lnTo>
                  <a:lnTo>
                    <a:pt x="3349085" y="472824"/>
                  </a:lnTo>
                  <a:lnTo>
                    <a:pt x="3382955" y="501812"/>
                  </a:lnTo>
                  <a:lnTo>
                    <a:pt x="3416213" y="531528"/>
                  </a:lnTo>
                  <a:lnTo>
                    <a:pt x="3448848" y="561962"/>
                  </a:lnTo>
                  <a:lnTo>
                    <a:pt x="3480847" y="593102"/>
                  </a:lnTo>
                  <a:lnTo>
                    <a:pt x="3512200" y="624935"/>
                  </a:lnTo>
                  <a:lnTo>
                    <a:pt x="3542896" y="657450"/>
                  </a:lnTo>
                  <a:lnTo>
                    <a:pt x="3572923" y="690635"/>
                  </a:lnTo>
                  <a:lnTo>
                    <a:pt x="3602269" y="724478"/>
                  </a:lnTo>
                  <a:lnTo>
                    <a:pt x="3630924" y="758968"/>
                  </a:lnTo>
                  <a:lnTo>
                    <a:pt x="3658876" y="794093"/>
                  </a:lnTo>
                  <a:lnTo>
                    <a:pt x="3686114" y="829841"/>
                  </a:lnTo>
                  <a:lnTo>
                    <a:pt x="3712626" y="866200"/>
                  </a:lnTo>
                  <a:lnTo>
                    <a:pt x="3738401" y="903159"/>
                  </a:lnTo>
                  <a:lnTo>
                    <a:pt x="3763427" y="940705"/>
                  </a:lnTo>
                  <a:lnTo>
                    <a:pt x="3787694" y="978827"/>
                  </a:lnTo>
                  <a:lnTo>
                    <a:pt x="3811190" y="1017514"/>
                  </a:lnTo>
                  <a:lnTo>
                    <a:pt x="3833904" y="1056752"/>
                  </a:lnTo>
                  <a:lnTo>
                    <a:pt x="3855823" y="1096532"/>
                  </a:lnTo>
                  <a:lnTo>
                    <a:pt x="3876938" y="1136840"/>
                  </a:lnTo>
                  <a:lnTo>
                    <a:pt x="3897236" y="1177666"/>
                  </a:lnTo>
                  <a:lnTo>
                    <a:pt x="3916707" y="1218996"/>
                  </a:lnTo>
                  <a:lnTo>
                    <a:pt x="3935338" y="1260821"/>
                  </a:lnTo>
                  <a:lnTo>
                    <a:pt x="3953119" y="1303127"/>
                  </a:lnTo>
                  <a:lnTo>
                    <a:pt x="3970037" y="1345903"/>
                  </a:lnTo>
                  <a:lnTo>
                    <a:pt x="3986083" y="1389137"/>
                  </a:lnTo>
                  <a:lnTo>
                    <a:pt x="4001244" y="1432818"/>
                  </a:lnTo>
                  <a:lnTo>
                    <a:pt x="4015510" y="1476933"/>
                  </a:lnTo>
                  <a:lnTo>
                    <a:pt x="4028868" y="1521472"/>
                  </a:lnTo>
                  <a:lnTo>
                    <a:pt x="4041307" y="1566421"/>
                  </a:lnTo>
                  <a:lnTo>
                    <a:pt x="4052817" y="1611770"/>
                  </a:lnTo>
                  <a:lnTo>
                    <a:pt x="4063385" y="1657506"/>
                  </a:lnTo>
                  <a:lnTo>
                    <a:pt x="4073000" y="1703619"/>
                  </a:lnTo>
                  <a:lnTo>
                    <a:pt x="4081652" y="1750095"/>
                  </a:lnTo>
                  <a:lnTo>
                    <a:pt x="4089328" y="1796924"/>
                  </a:lnTo>
                  <a:lnTo>
                    <a:pt x="4096018" y="1844093"/>
                  </a:lnTo>
                  <a:lnTo>
                    <a:pt x="4101709" y="1891591"/>
                  </a:lnTo>
                  <a:lnTo>
                    <a:pt x="4106392" y="1939406"/>
                  </a:lnTo>
                  <a:lnTo>
                    <a:pt x="4110053" y="1987526"/>
                  </a:lnTo>
                  <a:lnTo>
                    <a:pt x="4112682" y="2035939"/>
                  </a:lnTo>
                  <a:lnTo>
                    <a:pt x="4114268" y="2084634"/>
                  </a:lnTo>
                  <a:lnTo>
                    <a:pt x="4114800" y="2133600"/>
                  </a:lnTo>
                  <a:lnTo>
                    <a:pt x="4114268" y="2182565"/>
                  </a:lnTo>
                  <a:lnTo>
                    <a:pt x="4112682" y="2231260"/>
                  </a:lnTo>
                  <a:lnTo>
                    <a:pt x="4110053" y="2279673"/>
                  </a:lnTo>
                  <a:lnTo>
                    <a:pt x="4106392" y="2327793"/>
                  </a:lnTo>
                  <a:lnTo>
                    <a:pt x="4101709" y="2375608"/>
                  </a:lnTo>
                  <a:lnTo>
                    <a:pt x="4096018" y="2423106"/>
                  </a:lnTo>
                  <a:lnTo>
                    <a:pt x="4089328" y="2470275"/>
                  </a:lnTo>
                  <a:lnTo>
                    <a:pt x="4081652" y="2517104"/>
                  </a:lnTo>
                  <a:lnTo>
                    <a:pt x="4073000" y="2563580"/>
                  </a:lnTo>
                  <a:lnTo>
                    <a:pt x="4063385" y="2609693"/>
                  </a:lnTo>
                  <a:lnTo>
                    <a:pt x="4052817" y="2655429"/>
                  </a:lnTo>
                  <a:lnTo>
                    <a:pt x="4041307" y="2700778"/>
                  </a:lnTo>
                  <a:lnTo>
                    <a:pt x="4028868" y="2745727"/>
                  </a:lnTo>
                  <a:lnTo>
                    <a:pt x="4015510" y="2790266"/>
                  </a:lnTo>
                  <a:lnTo>
                    <a:pt x="4001244" y="2834381"/>
                  </a:lnTo>
                  <a:lnTo>
                    <a:pt x="3986083" y="2878062"/>
                  </a:lnTo>
                  <a:lnTo>
                    <a:pt x="3970037" y="2921296"/>
                  </a:lnTo>
                  <a:lnTo>
                    <a:pt x="3953119" y="2964072"/>
                  </a:lnTo>
                  <a:lnTo>
                    <a:pt x="3935338" y="3006378"/>
                  </a:lnTo>
                  <a:lnTo>
                    <a:pt x="3916707" y="3048203"/>
                  </a:lnTo>
                  <a:lnTo>
                    <a:pt x="3897236" y="3089533"/>
                  </a:lnTo>
                  <a:lnTo>
                    <a:pt x="3876938" y="3130359"/>
                  </a:lnTo>
                  <a:lnTo>
                    <a:pt x="3855823" y="3170667"/>
                  </a:lnTo>
                  <a:lnTo>
                    <a:pt x="3833904" y="3210447"/>
                  </a:lnTo>
                  <a:lnTo>
                    <a:pt x="3811190" y="3249685"/>
                  </a:lnTo>
                  <a:lnTo>
                    <a:pt x="3787694" y="3288372"/>
                  </a:lnTo>
                  <a:lnTo>
                    <a:pt x="3763427" y="3326494"/>
                  </a:lnTo>
                  <a:lnTo>
                    <a:pt x="3738401" y="3364040"/>
                  </a:lnTo>
                  <a:lnTo>
                    <a:pt x="3712626" y="3400999"/>
                  </a:lnTo>
                  <a:lnTo>
                    <a:pt x="3686114" y="3437358"/>
                  </a:lnTo>
                  <a:lnTo>
                    <a:pt x="3658876" y="3473106"/>
                  </a:lnTo>
                  <a:lnTo>
                    <a:pt x="3630924" y="3508231"/>
                  </a:lnTo>
                  <a:lnTo>
                    <a:pt x="3602269" y="3542721"/>
                  </a:lnTo>
                  <a:lnTo>
                    <a:pt x="3572923" y="3576564"/>
                  </a:lnTo>
                  <a:lnTo>
                    <a:pt x="3542896" y="3609749"/>
                  </a:lnTo>
                  <a:lnTo>
                    <a:pt x="3512200" y="3642264"/>
                  </a:lnTo>
                  <a:lnTo>
                    <a:pt x="3480847" y="3674097"/>
                  </a:lnTo>
                  <a:lnTo>
                    <a:pt x="3448848" y="3705237"/>
                  </a:lnTo>
                  <a:lnTo>
                    <a:pt x="3416213" y="3735671"/>
                  </a:lnTo>
                  <a:lnTo>
                    <a:pt x="3382955" y="3765387"/>
                  </a:lnTo>
                  <a:lnTo>
                    <a:pt x="3349085" y="3794375"/>
                  </a:lnTo>
                  <a:lnTo>
                    <a:pt x="3314615" y="3822622"/>
                  </a:lnTo>
                  <a:lnTo>
                    <a:pt x="3279554" y="3850117"/>
                  </a:lnTo>
                  <a:lnTo>
                    <a:pt x="3243916" y="3876847"/>
                  </a:lnTo>
                  <a:lnTo>
                    <a:pt x="3207711" y="3902801"/>
                  </a:lnTo>
                  <a:lnTo>
                    <a:pt x="3170950" y="3927968"/>
                  </a:lnTo>
                  <a:lnTo>
                    <a:pt x="3133645" y="3952334"/>
                  </a:lnTo>
                  <a:lnTo>
                    <a:pt x="3095808" y="3975890"/>
                  </a:lnTo>
                  <a:lnTo>
                    <a:pt x="3057449" y="3998622"/>
                  </a:lnTo>
                  <a:lnTo>
                    <a:pt x="3018580" y="4020519"/>
                  </a:lnTo>
                  <a:lnTo>
                    <a:pt x="2979213" y="4041570"/>
                  </a:lnTo>
                  <a:lnTo>
                    <a:pt x="2939358" y="4061762"/>
                  </a:lnTo>
                  <a:lnTo>
                    <a:pt x="2899027" y="4081084"/>
                  </a:lnTo>
                  <a:lnTo>
                    <a:pt x="2858232" y="4099524"/>
                  </a:lnTo>
                  <a:lnTo>
                    <a:pt x="2816983" y="4117070"/>
                  </a:lnTo>
                  <a:lnTo>
                    <a:pt x="2775292" y="4133710"/>
                  </a:lnTo>
                  <a:lnTo>
                    <a:pt x="2733171" y="4149434"/>
                  </a:lnTo>
                  <a:lnTo>
                    <a:pt x="2690631" y="4164228"/>
                  </a:lnTo>
                  <a:lnTo>
                    <a:pt x="2647682" y="4178081"/>
                  </a:lnTo>
                  <a:lnTo>
                    <a:pt x="2604337" y="4190982"/>
                  </a:lnTo>
                  <a:lnTo>
                    <a:pt x="2560607" y="4202918"/>
                  </a:lnTo>
                  <a:lnTo>
                    <a:pt x="2516503" y="4213878"/>
                  </a:lnTo>
                  <a:lnTo>
                    <a:pt x="2472037" y="4223850"/>
                  </a:lnTo>
                  <a:lnTo>
                    <a:pt x="2427219" y="4232823"/>
                  </a:lnTo>
                  <a:lnTo>
                    <a:pt x="2382062" y="4240784"/>
                  </a:lnTo>
                  <a:lnTo>
                    <a:pt x="2336576" y="4247721"/>
                  </a:lnTo>
                  <a:lnTo>
                    <a:pt x="2290773" y="4253624"/>
                  </a:lnTo>
                  <a:lnTo>
                    <a:pt x="2244665" y="4258480"/>
                  </a:lnTo>
                  <a:lnTo>
                    <a:pt x="2198262" y="4262277"/>
                  </a:lnTo>
                  <a:lnTo>
                    <a:pt x="2151575" y="4265004"/>
                  </a:lnTo>
                  <a:lnTo>
                    <a:pt x="2104618" y="4266649"/>
                  </a:lnTo>
                  <a:lnTo>
                    <a:pt x="2057400" y="4267200"/>
                  </a:lnTo>
                  <a:lnTo>
                    <a:pt x="2010181" y="4266649"/>
                  </a:lnTo>
                  <a:lnTo>
                    <a:pt x="1963224" y="4265004"/>
                  </a:lnTo>
                  <a:lnTo>
                    <a:pt x="1916537" y="4262277"/>
                  </a:lnTo>
                  <a:lnTo>
                    <a:pt x="1870134" y="4258480"/>
                  </a:lnTo>
                  <a:lnTo>
                    <a:pt x="1824026" y="4253624"/>
                  </a:lnTo>
                  <a:lnTo>
                    <a:pt x="1778223" y="4247721"/>
                  </a:lnTo>
                  <a:lnTo>
                    <a:pt x="1732737" y="4240784"/>
                  </a:lnTo>
                  <a:lnTo>
                    <a:pt x="1687580" y="4232823"/>
                  </a:lnTo>
                  <a:lnTo>
                    <a:pt x="1642762" y="4223850"/>
                  </a:lnTo>
                  <a:lnTo>
                    <a:pt x="1598296" y="4213878"/>
                  </a:lnTo>
                  <a:lnTo>
                    <a:pt x="1554192" y="4202918"/>
                  </a:lnTo>
                  <a:lnTo>
                    <a:pt x="1510462" y="4190982"/>
                  </a:lnTo>
                  <a:lnTo>
                    <a:pt x="1467117" y="4178081"/>
                  </a:lnTo>
                  <a:lnTo>
                    <a:pt x="1424168" y="4164228"/>
                  </a:lnTo>
                  <a:lnTo>
                    <a:pt x="1381628" y="4149434"/>
                  </a:lnTo>
                  <a:lnTo>
                    <a:pt x="1339507" y="4133710"/>
                  </a:lnTo>
                  <a:lnTo>
                    <a:pt x="1297816" y="4117070"/>
                  </a:lnTo>
                  <a:lnTo>
                    <a:pt x="1256567" y="4099524"/>
                  </a:lnTo>
                  <a:lnTo>
                    <a:pt x="1215772" y="4081084"/>
                  </a:lnTo>
                  <a:lnTo>
                    <a:pt x="1175441" y="4061762"/>
                  </a:lnTo>
                  <a:lnTo>
                    <a:pt x="1135586" y="4041570"/>
                  </a:lnTo>
                  <a:lnTo>
                    <a:pt x="1096219" y="4020519"/>
                  </a:lnTo>
                  <a:lnTo>
                    <a:pt x="1057350" y="3998622"/>
                  </a:lnTo>
                  <a:lnTo>
                    <a:pt x="1018991" y="3975890"/>
                  </a:lnTo>
                  <a:lnTo>
                    <a:pt x="981154" y="3952334"/>
                  </a:lnTo>
                  <a:lnTo>
                    <a:pt x="943849" y="3927968"/>
                  </a:lnTo>
                  <a:lnTo>
                    <a:pt x="907088" y="3902801"/>
                  </a:lnTo>
                  <a:lnTo>
                    <a:pt x="870883" y="3876847"/>
                  </a:lnTo>
                  <a:lnTo>
                    <a:pt x="835245" y="3850117"/>
                  </a:lnTo>
                  <a:lnTo>
                    <a:pt x="800184" y="3822622"/>
                  </a:lnTo>
                  <a:lnTo>
                    <a:pt x="765714" y="3794375"/>
                  </a:lnTo>
                  <a:lnTo>
                    <a:pt x="731844" y="3765387"/>
                  </a:lnTo>
                  <a:lnTo>
                    <a:pt x="698586" y="3735671"/>
                  </a:lnTo>
                  <a:lnTo>
                    <a:pt x="665951" y="3705237"/>
                  </a:lnTo>
                  <a:lnTo>
                    <a:pt x="633952" y="3674097"/>
                  </a:lnTo>
                  <a:lnTo>
                    <a:pt x="602599" y="3642264"/>
                  </a:lnTo>
                  <a:lnTo>
                    <a:pt x="571903" y="3609749"/>
                  </a:lnTo>
                  <a:lnTo>
                    <a:pt x="541876" y="3576564"/>
                  </a:lnTo>
                  <a:lnTo>
                    <a:pt x="512530" y="3542721"/>
                  </a:lnTo>
                  <a:lnTo>
                    <a:pt x="483875" y="3508231"/>
                  </a:lnTo>
                  <a:lnTo>
                    <a:pt x="455923" y="3473106"/>
                  </a:lnTo>
                  <a:lnTo>
                    <a:pt x="428685" y="3437358"/>
                  </a:lnTo>
                  <a:lnTo>
                    <a:pt x="402173" y="3400999"/>
                  </a:lnTo>
                  <a:lnTo>
                    <a:pt x="376398" y="3364040"/>
                  </a:lnTo>
                  <a:lnTo>
                    <a:pt x="351372" y="3326494"/>
                  </a:lnTo>
                  <a:lnTo>
                    <a:pt x="327105" y="3288372"/>
                  </a:lnTo>
                  <a:lnTo>
                    <a:pt x="303609" y="3249685"/>
                  </a:lnTo>
                  <a:lnTo>
                    <a:pt x="280895" y="3210447"/>
                  </a:lnTo>
                  <a:lnTo>
                    <a:pt x="258976" y="3170667"/>
                  </a:lnTo>
                  <a:lnTo>
                    <a:pt x="237861" y="3130359"/>
                  </a:lnTo>
                  <a:lnTo>
                    <a:pt x="217563" y="3089533"/>
                  </a:lnTo>
                  <a:lnTo>
                    <a:pt x="198092" y="3048203"/>
                  </a:lnTo>
                  <a:lnTo>
                    <a:pt x="179461" y="3006378"/>
                  </a:lnTo>
                  <a:lnTo>
                    <a:pt x="161680" y="2964072"/>
                  </a:lnTo>
                  <a:lnTo>
                    <a:pt x="144762" y="2921296"/>
                  </a:lnTo>
                  <a:lnTo>
                    <a:pt x="128716" y="2878062"/>
                  </a:lnTo>
                  <a:lnTo>
                    <a:pt x="113555" y="2834381"/>
                  </a:lnTo>
                  <a:lnTo>
                    <a:pt x="99289" y="2790266"/>
                  </a:lnTo>
                  <a:lnTo>
                    <a:pt x="85931" y="2745727"/>
                  </a:lnTo>
                  <a:lnTo>
                    <a:pt x="73492" y="2700778"/>
                  </a:lnTo>
                  <a:lnTo>
                    <a:pt x="61982" y="2655429"/>
                  </a:lnTo>
                  <a:lnTo>
                    <a:pt x="51414" y="2609693"/>
                  </a:lnTo>
                  <a:lnTo>
                    <a:pt x="41799" y="2563580"/>
                  </a:lnTo>
                  <a:lnTo>
                    <a:pt x="33147" y="2517104"/>
                  </a:lnTo>
                  <a:lnTo>
                    <a:pt x="25471" y="2470275"/>
                  </a:lnTo>
                  <a:lnTo>
                    <a:pt x="18781" y="2423106"/>
                  </a:lnTo>
                  <a:lnTo>
                    <a:pt x="13090" y="2375608"/>
                  </a:lnTo>
                  <a:lnTo>
                    <a:pt x="8407" y="2327793"/>
                  </a:lnTo>
                  <a:lnTo>
                    <a:pt x="4746" y="2279673"/>
                  </a:lnTo>
                  <a:lnTo>
                    <a:pt x="2117" y="2231260"/>
                  </a:lnTo>
                  <a:lnTo>
                    <a:pt x="531" y="2182565"/>
                  </a:lnTo>
                  <a:lnTo>
                    <a:pt x="0" y="2133600"/>
                  </a:lnTo>
                  <a:close/>
                </a:path>
              </a:pathLst>
            </a:custGeom>
            <a:ln w="9144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0624" y="3220211"/>
              <a:ext cx="1839467" cy="2174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30624" y="3220211"/>
              <a:ext cx="1839595" cy="2174875"/>
            </a:xfrm>
            <a:custGeom>
              <a:avLst/>
              <a:gdLst/>
              <a:ahLst/>
              <a:cxnLst/>
              <a:rect l="l" t="t" r="r" b="b"/>
              <a:pathLst>
                <a:path w="1839595" h="2174875">
                  <a:moveTo>
                    <a:pt x="0" y="1087374"/>
                  </a:moveTo>
                  <a:lnTo>
                    <a:pt x="1060" y="1034686"/>
                  </a:lnTo>
                  <a:lnTo>
                    <a:pt x="4209" y="982645"/>
                  </a:lnTo>
                  <a:lnTo>
                    <a:pt x="9399" y="931310"/>
                  </a:lnTo>
                  <a:lnTo>
                    <a:pt x="16582" y="880735"/>
                  </a:lnTo>
                  <a:lnTo>
                    <a:pt x="25709" y="830979"/>
                  </a:lnTo>
                  <a:lnTo>
                    <a:pt x="36732" y="782099"/>
                  </a:lnTo>
                  <a:lnTo>
                    <a:pt x="49604" y="734150"/>
                  </a:lnTo>
                  <a:lnTo>
                    <a:pt x="64275" y="687191"/>
                  </a:lnTo>
                  <a:lnTo>
                    <a:pt x="80698" y="641278"/>
                  </a:lnTo>
                  <a:lnTo>
                    <a:pt x="98825" y="596468"/>
                  </a:lnTo>
                  <a:lnTo>
                    <a:pt x="118607" y="552818"/>
                  </a:lnTo>
                  <a:lnTo>
                    <a:pt x="139996" y="510385"/>
                  </a:lnTo>
                  <a:lnTo>
                    <a:pt x="162944" y="469226"/>
                  </a:lnTo>
                  <a:lnTo>
                    <a:pt x="187404" y="429398"/>
                  </a:lnTo>
                  <a:lnTo>
                    <a:pt x="213326" y="390958"/>
                  </a:lnTo>
                  <a:lnTo>
                    <a:pt x="240663" y="353962"/>
                  </a:lnTo>
                  <a:lnTo>
                    <a:pt x="269367" y="318468"/>
                  </a:lnTo>
                  <a:lnTo>
                    <a:pt x="299388" y="284532"/>
                  </a:lnTo>
                  <a:lnTo>
                    <a:pt x="330680" y="252213"/>
                  </a:lnTo>
                  <a:lnTo>
                    <a:pt x="363194" y="221565"/>
                  </a:lnTo>
                  <a:lnTo>
                    <a:pt x="396882" y="192647"/>
                  </a:lnTo>
                  <a:lnTo>
                    <a:pt x="431696" y="165516"/>
                  </a:lnTo>
                  <a:lnTo>
                    <a:pt x="467587" y="140227"/>
                  </a:lnTo>
                  <a:lnTo>
                    <a:pt x="504507" y="116839"/>
                  </a:lnTo>
                  <a:lnTo>
                    <a:pt x="542409" y="95408"/>
                  </a:lnTo>
                  <a:lnTo>
                    <a:pt x="581244" y="75992"/>
                  </a:lnTo>
                  <a:lnTo>
                    <a:pt x="620963" y="58646"/>
                  </a:lnTo>
                  <a:lnTo>
                    <a:pt x="661520" y="43428"/>
                  </a:lnTo>
                  <a:lnTo>
                    <a:pt x="702865" y="30396"/>
                  </a:lnTo>
                  <a:lnTo>
                    <a:pt x="744950" y="19605"/>
                  </a:lnTo>
                  <a:lnTo>
                    <a:pt x="787728" y="11113"/>
                  </a:lnTo>
                  <a:lnTo>
                    <a:pt x="831150" y="4977"/>
                  </a:lnTo>
                  <a:lnTo>
                    <a:pt x="875168" y="1253"/>
                  </a:lnTo>
                  <a:lnTo>
                    <a:pt x="919734" y="0"/>
                  </a:lnTo>
                  <a:lnTo>
                    <a:pt x="964299" y="1253"/>
                  </a:lnTo>
                  <a:lnTo>
                    <a:pt x="1008317" y="4977"/>
                  </a:lnTo>
                  <a:lnTo>
                    <a:pt x="1051739" y="11113"/>
                  </a:lnTo>
                  <a:lnTo>
                    <a:pt x="1094517" y="19605"/>
                  </a:lnTo>
                  <a:lnTo>
                    <a:pt x="1136602" y="30396"/>
                  </a:lnTo>
                  <a:lnTo>
                    <a:pt x="1177947" y="43428"/>
                  </a:lnTo>
                  <a:lnTo>
                    <a:pt x="1218504" y="58646"/>
                  </a:lnTo>
                  <a:lnTo>
                    <a:pt x="1258223" y="75992"/>
                  </a:lnTo>
                  <a:lnTo>
                    <a:pt x="1297058" y="95408"/>
                  </a:lnTo>
                  <a:lnTo>
                    <a:pt x="1334960" y="116839"/>
                  </a:lnTo>
                  <a:lnTo>
                    <a:pt x="1371880" y="140227"/>
                  </a:lnTo>
                  <a:lnTo>
                    <a:pt x="1407771" y="165516"/>
                  </a:lnTo>
                  <a:lnTo>
                    <a:pt x="1442585" y="192647"/>
                  </a:lnTo>
                  <a:lnTo>
                    <a:pt x="1476273" y="221565"/>
                  </a:lnTo>
                  <a:lnTo>
                    <a:pt x="1508787" y="252213"/>
                  </a:lnTo>
                  <a:lnTo>
                    <a:pt x="1540079" y="284532"/>
                  </a:lnTo>
                  <a:lnTo>
                    <a:pt x="1570100" y="318468"/>
                  </a:lnTo>
                  <a:lnTo>
                    <a:pt x="1598804" y="353962"/>
                  </a:lnTo>
                  <a:lnTo>
                    <a:pt x="1626141" y="390958"/>
                  </a:lnTo>
                  <a:lnTo>
                    <a:pt x="1652063" y="429398"/>
                  </a:lnTo>
                  <a:lnTo>
                    <a:pt x="1676523" y="469226"/>
                  </a:lnTo>
                  <a:lnTo>
                    <a:pt x="1699471" y="510385"/>
                  </a:lnTo>
                  <a:lnTo>
                    <a:pt x="1720860" y="552818"/>
                  </a:lnTo>
                  <a:lnTo>
                    <a:pt x="1740642" y="596468"/>
                  </a:lnTo>
                  <a:lnTo>
                    <a:pt x="1758769" y="641278"/>
                  </a:lnTo>
                  <a:lnTo>
                    <a:pt x="1775192" y="687191"/>
                  </a:lnTo>
                  <a:lnTo>
                    <a:pt x="1789863" y="734150"/>
                  </a:lnTo>
                  <a:lnTo>
                    <a:pt x="1802735" y="782099"/>
                  </a:lnTo>
                  <a:lnTo>
                    <a:pt x="1813758" y="830979"/>
                  </a:lnTo>
                  <a:lnTo>
                    <a:pt x="1822885" y="880735"/>
                  </a:lnTo>
                  <a:lnTo>
                    <a:pt x="1830068" y="931310"/>
                  </a:lnTo>
                  <a:lnTo>
                    <a:pt x="1835258" y="982645"/>
                  </a:lnTo>
                  <a:lnTo>
                    <a:pt x="1838407" y="1034686"/>
                  </a:lnTo>
                  <a:lnTo>
                    <a:pt x="1839467" y="1087374"/>
                  </a:lnTo>
                  <a:lnTo>
                    <a:pt x="1838407" y="1140061"/>
                  </a:lnTo>
                  <a:lnTo>
                    <a:pt x="1835258" y="1192102"/>
                  </a:lnTo>
                  <a:lnTo>
                    <a:pt x="1830068" y="1243437"/>
                  </a:lnTo>
                  <a:lnTo>
                    <a:pt x="1822885" y="1294012"/>
                  </a:lnTo>
                  <a:lnTo>
                    <a:pt x="1813758" y="1343768"/>
                  </a:lnTo>
                  <a:lnTo>
                    <a:pt x="1802735" y="1392648"/>
                  </a:lnTo>
                  <a:lnTo>
                    <a:pt x="1789863" y="1440597"/>
                  </a:lnTo>
                  <a:lnTo>
                    <a:pt x="1775192" y="1487556"/>
                  </a:lnTo>
                  <a:lnTo>
                    <a:pt x="1758769" y="1533469"/>
                  </a:lnTo>
                  <a:lnTo>
                    <a:pt x="1740642" y="1578279"/>
                  </a:lnTo>
                  <a:lnTo>
                    <a:pt x="1720860" y="1621929"/>
                  </a:lnTo>
                  <a:lnTo>
                    <a:pt x="1699471" y="1664362"/>
                  </a:lnTo>
                  <a:lnTo>
                    <a:pt x="1676523" y="1705521"/>
                  </a:lnTo>
                  <a:lnTo>
                    <a:pt x="1652063" y="1745349"/>
                  </a:lnTo>
                  <a:lnTo>
                    <a:pt x="1626141" y="1783789"/>
                  </a:lnTo>
                  <a:lnTo>
                    <a:pt x="1598804" y="1820785"/>
                  </a:lnTo>
                  <a:lnTo>
                    <a:pt x="1570100" y="1856279"/>
                  </a:lnTo>
                  <a:lnTo>
                    <a:pt x="1540079" y="1890215"/>
                  </a:lnTo>
                  <a:lnTo>
                    <a:pt x="1508787" y="1922534"/>
                  </a:lnTo>
                  <a:lnTo>
                    <a:pt x="1476273" y="1953182"/>
                  </a:lnTo>
                  <a:lnTo>
                    <a:pt x="1442585" y="1982100"/>
                  </a:lnTo>
                  <a:lnTo>
                    <a:pt x="1407771" y="2009231"/>
                  </a:lnTo>
                  <a:lnTo>
                    <a:pt x="1371880" y="2034520"/>
                  </a:lnTo>
                  <a:lnTo>
                    <a:pt x="1334960" y="2057908"/>
                  </a:lnTo>
                  <a:lnTo>
                    <a:pt x="1297058" y="2079339"/>
                  </a:lnTo>
                  <a:lnTo>
                    <a:pt x="1258223" y="2098755"/>
                  </a:lnTo>
                  <a:lnTo>
                    <a:pt x="1218504" y="2116101"/>
                  </a:lnTo>
                  <a:lnTo>
                    <a:pt x="1177947" y="2131319"/>
                  </a:lnTo>
                  <a:lnTo>
                    <a:pt x="1136602" y="2144351"/>
                  </a:lnTo>
                  <a:lnTo>
                    <a:pt x="1094517" y="2155142"/>
                  </a:lnTo>
                  <a:lnTo>
                    <a:pt x="1051739" y="2163634"/>
                  </a:lnTo>
                  <a:lnTo>
                    <a:pt x="1008317" y="2169770"/>
                  </a:lnTo>
                  <a:lnTo>
                    <a:pt x="964299" y="2173494"/>
                  </a:lnTo>
                  <a:lnTo>
                    <a:pt x="919734" y="2174748"/>
                  </a:lnTo>
                  <a:lnTo>
                    <a:pt x="875168" y="2173494"/>
                  </a:lnTo>
                  <a:lnTo>
                    <a:pt x="831150" y="2169770"/>
                  </a:lnTo>
                  <a:lnTo>
                    <a:pt x="787728" y="2163634"/>
                  </a:lnTo>
                  <a:lnTo>
                    <a:pt x="744950" y="2155142"/>
                  </a:lnTo>
                  <a:lnTo>
                    <a:pt x="702865" y="2144351"/>
                  </a:lnTo>
                  <a:lnTo>
                    <a:pt x="661520" y="2131319"/>
                  </a:lnTo>
                  <a:lnTo>
                    <a:pt x="620963" y="2116101"/>
                  </a:lnTo>
                  <a:lnTo>
                    <a:pt x="581244" y="2098755"/>
                  </a:lnTo>
                  <a:lnTo>
                    <a:pt x="542409" y="2079339"/>
                  </a:lnTo>
                  <a:lnTo>
                    <a:pt x="504507" y="2057908"/>
                  </a:lnTo>
                  <a:lnTo>
                    <a:pt x="467587" y="2034520"/>
                  </a:lnTo>
                  <a:lnTo>
                    <a:pt x="431696" y="2009231"/>
                  </a:lnTo>
                  <a:lnTo>
                    <a:pt x="396882" y="1982100"/>
                  </a:lnTo>
                  <a:lnTo>
                    <a:pt x="363194" y="1953182"/>
                  </a:lnTo>
                  <a:lnTo>
                    <a:pt x="330680" y="1922534"/>
                  </a:lnTo>
                  <a:lnTo>
                    <a:pt x="299388" y="1890215"/>
                  </a:lnTo>
                  <a:lnTo>
                    <a:pt x="269366" y="1856279"/>
                  </a:lnTo>
                  <a:lnTo>
                    <a:pt x="240663" y="1820785"/>
                  </a:lnTo>
                  <a:lnTo>
                    <a:pt x="213326" y="1783789"/>
                  </a:lnTo>
                  <a:lnTo>
                    <a:pt x="187404" y="1745349"/>
                  </a:lnTo>
                  <a:lnTo>
                    <a:pt x="162944" y="1705521"/>
                  </a:lnTo>
                  <a:lnTo>
                    <a:pt x="139996" y="1664362"/>
                  </a:lnTo>
                  <a:lnTo>
                    <a:pt x="118607" y="1621929"/>
                  </a:lnTo>
                  <a:lnTo>
                    <a:pt x="98825" y="1578279"/>
                  </a:lnTo>
                  <a:lnTo>
                    <a:pt x="80698" y="1533469"/>
                  </a:lnTo>
                  <a:lnTo>
                    <a:pt x="64275" y="1487556"/>
                  </a:lnTo>
                  <a:lnTo>
                    <a:pt x="49604" y="1440597"/>
                  </a:lnTo>
                  <a:lnTo>
                    <a:pt x="36732" y="1392648"/>
                  </a:lnTo>
                  <a:lnTo>
                    <a:pt x="25709" y="1343768"/>
                  </a:lnTo>
                  <a:lnTo>
                    <a:pt x="16582" y="1294012"/>
                  </a:lnTo>
                  <a:lnTo>
                    <a:pt x="9399" y="1243437"/>
                  </a:lnTo>
                  <a:lnTo>
                    <a:pt x="4209" y="1192102"/>
                  </a:lnTo>
                  <a:lnTo>
                    <a:pt x="1060" y="1140061"/>
                  </a:lnTo>
                  <a:lnTo>
                    <a:pt x="0" y="10873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0936" y="3255263"/>
              <a:ext cx="1418843" cy="8214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33976" y="3900042"/>
            <a:ext cx="103314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Điều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trị </a:t>
            </a:r>
            <a:r>
              <a:rPr sz="2400" b="1" spc="-5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đợt </a:t>
            </a:r>
            <a:r>
              <a:rPr sz="2400" b="1" dirty="0">
                <a:latin typeface="Times New Roman"/>
                <a:cs typeface="Times New Roman"/>
              </a:rPr>
              <a:t>cấp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COPD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11689" y="1816417"/>
            <a:ext cx="1840864" cy="4406900"/>
            <a:chOff x="3611689" y="1816417"/>
            <a:chExt cx="1840864" cy="44069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4692" y="1821179"/>
              <a:ext cx="614172" cy="6705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74692" y="1821179"/>
              <a:ext cx="614680" cy="670560"/>
            </a:xfrm>
            <a:custGeom>
              <a:avLst/>
              <a:gdLst/>
              <a:ahLst/>
              <a:cxnLst/>
              <a:rect l="l" t="t" r="r" b="b"/>
              <a:pathLst>
                <a:path w="614679" h="670560">
                  <a:moveTo>
                    <a:pt x="0" y="335280"/>
                  </a:moveTo>
                  <a:lnTo>
                    <a:pt x="3330" y="285735"/>
                  </a:lnTo>
                  <a:lnTo>
                    <a:pt x="13006" y="238448"/>
                  </a:lnTo>
                  <a:lnTo>
                    <a:pt x="28550" y="193936"/>
                  </a:lnTo>
                  <a:lnTo>
                    <a:pt x="49487" y="152718"/>
                  </a:lnTo>
                  <a:lnTo>
                    <a:pt x="75341" y="115313"/>
                  </a:lnTo>
                  <a:lnTo>
                    <a:pt x="105636" y="82239"/>
                  </a:lnTo>
                  <a:lnTo>
                    <a:pt x="139898" y="54016"/>
                  </a:lnTo>
                  <a:lnTo>
                    <a:pt x="177649" y="31162"/>
                  </a:lnTo>
                  <a:lnTo>
                    <a:pt x="218415" y="14195"/>
                  </a:lnTo>
                  <a:lnTo>
                    <a:pt x="261719" y="3635"/>
                  </a:lnTo>
                  <a:lnTo>
                    <a:pt x="307086" y="0"/>
                  </a:lnTo>
                  <a:lnTo>
                    <a:pt x="352452" y="3635"/>
                  </a:lnTo>
                  <a:lnTo>
                    <a:pt x="395756" y="14195"/>
                  </a:lnTo>
                  <a:lnTo>
                    <a:pt x="436522" y="31162"/>
                  </a:lnTo>
                  <a:lnTo>
                    <a:pt x="474273" y="54016"/>
                  </a:lnTo>
                  <a:lnTo>
                    <a:pt x="508535" y="82239"/>
                  </a:lnTo>
                  <a:lnTo>
                    <a:pt x="538830" y="115313"/>
                  </a:lnTo>
                  <a:lnTo>
                    <a:pt x="564684" y="152718"/>
                  </a:lnTo>
                  <a:lnTo>
                    <a:pt x="585621" y="193936"/>
                  </a:lnTo>
                  <a:lnTo>
                    <a:pt x="601165" y="238448"/>
                  </a:lnTo>
                  <a:lnTo>
                    <a:pt x="610841" y="285735"/>
                  </a:lnTo>
                  <a:lnTo>
                    <a:pt x="614172" y="335280"/>
                  </a:lnTo>
                  <a:lnTo>
                    <a:pt x="610841" y="384824"/>
                  </a:lnTo>
                  <a:lnTo>
                    <a:pt x="601165" y="432111"/>
                  </a:lnTo>
                  <a:lnTo>
                    <a:pt x="585621" y="476623"/>
                  </a:lnTo>
                  <a:lnTo>
                    <a:pt x="564684" y="517841"/>
                  </a:lnTo>
                  <a:lnTo>
                    <a:pt x="538830" y="555246"/>
                  </a:lnTo>
                  <a:lnTo>
                    <a:pt x="508535" y="588320"/>
                  </a:lnTo>
                  <a:lnTo>
                    <a:pt x="474273" y="616543"/>
                  </a:lnTo>
                  <a:lnTo>
                    <a:pt x="436522" y="639397"/>
                  </a:lnTo>
                  <a:lnTo>
                    <a:pt x="395756" y="656364"/>
                  </a:lnTo>
                  <a:lnTo>
                    <a:pt x="352452" y="666924"/>
                  </a:lnTo>
                  <a:lnTo>
                    <a:pt x="307086" y="670560"/>
                  </a:lnTo>
                  <a:lnTo>
                    <a:pt x="261719" y="666924"/>
                  </a:lnTo>
                  <a:lnTo>
                    <a:pt x="218415" y="656364"/>
                  </a:lnTo>
                  <a:lnTo>
                    <a:pt x="177649" y="639397"/>
                  </a:lnTo>
                  <a:lnTo>
                    <a:pt x="139898" y="616543"/>
                  </a:lnTo>
                  <a:lnTo>
                    <a:pt x="105636" y="588320"/>
                  </a:lnTo>
                  <a:lnTo>
                    <a:pt x="75341" y="555246"/>
                  </a:lnTo>
                  <a:lnTo>
                    <a:pt x="49487" y="517841"/>
                  </a:lnTo>
                  <a:lnTo>
                    <a:pt x="28550" y="476623"/>
                  </a:lnTo>
                  <a:lnTo>
                    <a:pt x="13006" y="432111"/>
                  </a:lnTo>
                  <a:lnTo>
                    <a:pt x="3330" y="384824"/>
                  </a:lnTo>
                  <a:lnTo>
                    <a:pt x="0" y="3352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4796" y="1831847"/>
              <a:ext cx="473963" cy="2529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2792" y="1871471"/>
              <a:ext cx="639317" cy="6774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2287" y="5366692"/>
              <a:ext cx="124745" cy="1281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7524" y="5361930"/>
              <a:ext cx="134270" cy="1376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4339" y="5200377"/>
              <a:ext cx="124793" cy="128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9576" y="5195615"/>
              <a:ext cx="134318" cy="1376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6452" y="5468111"/>
              <a:ext cx="614172" cy="6979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16452" y="5468111"/>
              <a:ext cx="614680" cy="698500"/>
            </a:xfrm>
            <a:custGeom>
              <a:avLst/>
              <a:gdLst/>
              <a:ahLst/>
              <a:cxnLst/>
              <a:rect l="l" t="t" r="r" b="b"/>
              <a:pathLst>
                <a:path w="614679" h="698500">
                  <a:moveTo>
                    <a:pt x="0" y="348996"/>
                  </a:moveTo>
                  <a:lnTo>
                    <a:pt x="3330" y="297423"/>
                  </a:lnTo>
                  <a:lnTo>
                    <a:pt x="13006" y="248200"/>
                  </a:lnTo>
                  <a:lnTo>
                    <a:pt x="28550" y="201866"/>
                  </a:lnTo>
                  <a:lnTo>
                    <a:pt x="49487" y="158962"/>
                  </a:lnTo>
                  <a:lnTo>
                    <a:pt x="75341" y="120027"/>
                  </a:lnTo>
                  <a:lnTo>
                    <a:pt x="105636" y="85601"/>
                  </a:lnTo>
                  <a:lnTo>
                    <a:pt x="139898" y="56224"/>
                  </a:lnTo>
                  <a:lnTo>
                    <a:pt x="177649" y="32436"/>
                  </a:lnTo>
                  <a:lnTo>
                    <a:pt x="218415" y="14775"/>
                  </a:lnTo>
                  <a:lnTo>
                    <a:pt x="261719" y="3783"/>
                  </a:lnTo>
                  <a:lnTo>
                    <a:pt x="307086" y="0"/>
                  </a:lnTo>
                  <a:lnTo>
                    <a:pt x="352452" y="3783"/>
                  </a:lnTo>
                  <a:lnTo>
                    <a:pt x="395756" y="14775"/>
                  </a:lnTo>
                  <a:lnTo>
                    <a:pt x="436522" y="32436"/>
                  </a:lnTo>
                  <a:lnTo>
                    <a:pt x="474273" y="56224"/>
                  </a:lnTo>
                  <a:lnTo>
                    <a:pt x="508535" y="85601"/>
                  </a:lnTo>
                  <a:lnTo>
                    <a:pt x="538830" y="120027"/>
                  </a:lnTo>
                  <a:lnTo>
                    <a:pt x="564684" y="158962"/>
                  </a:lnTo>
                  <a:lnTo>
                    <a:pt x="585621" y="201866"/>
                  </a:lnTo>
                  <a:lnTo>
                    <a:pt x="601165" y="248200"/>
                  </a:lnTo>
                  <a:lnTo>
                    <a:pt x="610841" y="297423"/>
                  </a:lnTo>
                  <a:lnTo>
                    <a:pt x="614172" y="348996"/>
                  </a:lnTo>
                  <a:lnTo>
                    <a:pt x="610841" y="400568"/>
                  </a:lnTo>
                  <a:lnTo>
                    <a:pt x="601165" y="449791"/>
                  </a:lnTo>
                  <a:lnTo>
                    <a:pt x="585621" y="496125"/>
                  </a:lnTo>
                  <a:lnTo>
                    <a:pt x="564684" y="539029"/>
                  </a:lnTo>
                  <a:lnTo>
                    <a:pt x="538830" y="577964"/>
                  </a:lnTo>
                  <a:lnTo>
                    <a:pt x="508535" y="612390"/>
                  </a:lnTo>
                  <a:lnTo>
                    <a:pt x="474273" y="641767"/>
                  </a:lnTo>
                  <a:lnTo>
                    <a:pt x="436522" y="665555"/>
                  </a:lnTo>
                  <a:lnTo>
                    <a:pt x="395756" y="683216"/>
                  </a:lnTo>
                  <a:lnTo>
                    <a:pt x="352452" y="694208"/>
                  </a:lnTo>
                  <a:lnTo>
                    <a:pt x="307086" y="697992"/>
                  </a:lnTo>
                  <a:lnTo>
                    <a:pt x="261719" y="694208"/>
                  </a:lnTo>
                  <a:lnTo>
                    <a:pt x="218415" y="683216"/>
                  </a:lnTo>
                  <a:lnTo>
                    <a:pt x="177649" y="665555"/>
                  </a:lnTo>
                  <a:lnTo>
                    <a:pt x="139898" y="641767"/>
                  </a:lnTo>
                  <a:lnTo>
                    <a:pt x="105636" y="612390"/>
                  </a:lnTo>
                  <a:lnTo>
                    <a:pt x="75341" y="577964"/>
                  </a:lnTo>
                  <a:lnTo>
                    <a:pt x="49487" y="539029"/>
                  </a:lnTo>
                  <a:lnTo>
                    <a:pt x="28550" y="496125"/>
                  </a:lnTo>
                  <a:lnTo>
                    <a:pt x="13006" y="449791"/>
                  </a:lnTo>
                  <a:lnTo>
                    <a:pt x="3330" y="400568"/>
                  </a:lnTo>
                  <a:lnTo>
                    <a:pt x="0" y="3489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86556" y="5478779"/>
              <a:ext cx="473964" cy="2636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3884" y="5545835"/>
              <a:ext cx="656082" cy="67741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821429" y="5630976"/>
            <a:ext cx="27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615493" y="3215449"/>
            <a:ext cx="626110" cy="725170"/>
            <a:chOff x="6615493" y="3215449"/>
            <a:chExt cx="626110" cy="72517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20256" y="3220211"/>
              <a:ext cx="609600" cy="7056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620256" y="3220211"/>
              <a:ext cx="609600" cy="706120"/>
            </a:xfrm>
            <a:custGeom>
              <a:avLst/>
              <a:gdLst/>
              <a:ahLst/>
              <a:cxnLst/>
              <a:rect l="l" t="t" r="r" b="b"/>
              <a:pathLst>
                <a:path w="609600" h="706120">
                  <a:moveTo>
                    <a:pt x="0" y="352805"/>
                  </a:moveTo>
                  <a:lnTo>
                    <a:pt x="3306" y="300677"/>
                  </a:lnTo>
                  <a:lnTo>
                    <a:pt x="12909" y="250922"/>
                  </a:lnTo>
                  <a:lnTo>
                    <a:pt x="28338" y="204085"/>
                  </a:lnTo>
                  <a:lnTo>
                    <a:pt x="49120" y="160713"/>
                  </a:lnTo>
                  <a:lnTo>
                    <a:pt x="74783" y="121352"/>
                  </a:lnTo>
                  <a:lnTo>
                    <a:pt x="104853" y="86547"/>
                  </a:lnTo>
                  <a:lnTo>
                    <a:pt x="138860" y="56847"/>
                  </a:lnTo>
                  <a:lnTo>
                    <a:pt x="176330" y="32795"/>
                  </a:lnTo>
                  <a:lnTo>
                    <a:pt x="216792" y="14940"/>
                  </a:lnTo>
                  <a:lnTo>
                    <a:pt x="259772" y="3826"/>
                  </a:lnTo>
                  <a:lnTo>
                    <a:pt x="304800" y="0"/>
                  </a:lnTo>
                  <a:lnTo>
                    <a:pt x="349827" y="3826"/>
                  </a:lnTo>
                  <a:lnTo>
                    <a:pt x="392807" y="14940"/>
                  </a:lnTo>
                  <a:lnTo>
                    <a:pt x="433269" y="32795"/>
                  </a:lnTo>
                  <a:lnTo>
                    <a:pt x="470739" y="56847"/>
                  </a:lnTo>
                  <a:lnTo>
                    <a:pt x="504746" y="86547"/>
                  </a:lnTo>
                  <a:lnTo>
                    <a:pt x="534816" y="121352"/>
                  </a:lnTo>
                  <a:lnTo>
                    <a:pt x="560479" y="160713"/>
                  </a:lnTo>
                  <a:lnTo>
                    <a:pt x="581261" y="204085"/>
                  </a:lnTo>
                  <a:lnTo>
                    <a:pt x="596690" y="250922"/>
                  </a:lnTo>
                  <a:lnTo>
                    <a:pt x="606293" y="300677"/>
                  </a:lnTo>
                  <a:lnTo>
                    <a:pt x="609600" y="352805"/>
                  </a:lnTo>
                  <a:lnTo>
                    <a:pt x="606293" y="404934"/>
                  </a:lnTo>
                  <a:lnTo>
                    <a:pt x="596690" y="454689"/>
                  </a:lnTo>
                  <a:lnTo>
                    <a:pt x="581261" y="501526"/>
                  </a:lnTo>
                  <a:lnTo>
                    <a:pt x="560479" y="544898"/>
                  </a:lnTo>
                  <a:lnTo>
                    <a:pt x="534816" y="584259"/>
                  </a:lnTo>
                  <a:lnTo>
                    <a:pt x="504746" y="619064"/>
                  </a:lnTo>
                  <a:lnTo>
                    <a:pt x="470739" y="648764"/>
                  </a:lnTo>
                  <a:lnTo>
                    <a:pt x="433269" y="672816"/>
                  </a:lnTo>
                  <a:lnTo>
                    <a:pt x="392807" y="690671"/>
                  </a:lnTo>
                  <a:lnTo>
                    <a:pt x="349827" y="701785"/>
                  </a:lnTo>
                  <a:lnTo>
                    <a:pt x="304800" y="705612"/>
                  </a:lnTo>
                  <a:lnTo>
                    <a:pt x="259772" y="701785"/>
                  </a:lnTo>
                  <a:lnTo>
                    <a:pt x="216792" y="690671"/>
                  </a:lnTo>
                  <a:lnTo>
                    <a:pt x="176330" y="672816"/>
                  </a:lnTo>
                  <a:lnTo>
                    <a:pt x="138860" y="648764"/>
                  </a:lnTo>
                  <a:lnTo>
                    <a:pt x="104853" y="619064"/>
                  </a:lnTo>
                  <a:lnTo>
                    <a:pt x="74783" y="584259"/>
                  </a:lnTo>
                  <a:lnTo>
                    <a:pt x="49120" y="544898"/>
                  </a:lnTo>
                  <a:lnTo>
                    <a:pt x="28338" y="501526"/>
                  </a:lnTo>
                  <a:lnTo>
                    <a:pt x="12909" y="454689"/>
                  </a:lnTo>
                  <a:lnTo>
                    <a:pt x="3306" y="404934"/>
                  </a:lnTo>
                  <a:lnTo>
                    <a:pt x="0" y="3528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88836" y="3230879"/>
              <a:ext cx="470916" cy="2667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17208" y="3262883"/>
              <a:ext cx="624077" cy="67741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795261" y="3348608"/>
            <a:ext cx="246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065329" y="5452871"/>
            <a:ext cx="647700" cy="677545"/>
            <a:chOff x="6065329" y="5452871"/>
            <a:chExt cx="647700" cy="677545"/>
          </a:xfrm>
        </p:grpSpPr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0091" y="5472683"/>
              <a:ext cx="586739" cy="63246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070091" y="5472683"/>
              <a:ext cx="586740" cy="632460"/>
            </a:xfrm>
            <a:custGeom>
              <a:avLst/>
              <a:gdLst/>
              <a:ahLst/>
              <a:cxnLst/>
              <a:rect l="l" t="t" r="r" b="b"/>
              <a:pathLst>
                <a:path w="586740" h="632460">
                  <a:moveTo>
                    <a:pt x="0" y="316229"/>
                  </a:moveTo>
                  <a:lnTo>
                    <a:pt x="3838" y="264935"/>
                  </a:lnTo>
                  <a:lnTo>
                    <a:pt x="14953" y="216276"/>
                  </a:lnTo>
                  <a:lnTo>
                    <a:pt x="32740" y="170903"/>
                  </a:lnTo>
                  <a:lnTo>
                    <a:pt x="56595" y="129468"/>
                  </a:lnTo>
                  <a:lnTo>
                    <a:pt x="85915" y="92621"/>
                  </a:lnTo>
                  <a:lnTo>
                    <a:pt x="120097" y="61013"/>
                  </a:lnTo>
                  <a:lnTo>
                    <a:pt x="158537" y="35296"/>
                  </a:lnTo>
                  <a:lnTo>
                    <a:pt x="200631" y="16121"/>
                  </a:lnTo>
                  <a:lnTo>
                    <a:pt x="245777" y="4138"/>
                  </a:lnTo>
                  <a:lnTo>
                    <a:pt x="293370" y="0"/>
                  </a:lnTo>
                  <a:lnTo>
                    <a:pt x="340962" y="4138"/>
                  </a:lnTo>
                  <a:lnTo>
                    <a:pt x="386108" y="16121"/>
                  </a:lnTo>
                  <a:lnTo>
                    <a:pt x="428202" y="35296"/>
                  </a:lnTo>
                  <a:lnTo>
                    <a:pt x="466642" y="61013"/>
                  </a:lnTo>
                  <a:lnTo>
                    <a:pt x="500824" y="92621"/>
                  </a:lnTo>
                  <a:lnTo>
                    <a:pt x="530144" y="129468"/>
                  </a:lnTo>
                  <a:lnTo>
                    <a:pt x="553999" y="170903"/>
                  </a:lnTo>
                  <a:lnTo>
                    <a:pt x="571786" y="216276"/>
                  </a:lnTo>
                  <a:lnTo>
                    <a:pt x="582901" y="264935"/>
                  </a:lnTo>
                  <a:lnTo>
                    <a:pt x="586739" y="316229"/>
                  </a:lnTo>
                  <a:lnTo>
                    <a:pt x="582901" y="367524"/>
                  </a:lnTo>
                  <a:lnTo>
                    <a:pt x="571786" y="416183"/>
                  </a:lnTo>
                  <a:lnTo>
                    <a:pt x="553999" y="461556"/>
                  </a:lnTo>
                  <a:lnTo>
                    <a:pt x="530144" y="502991"/>
                  </a:lnTo>
                  <a:lnTo>
                    <a:pt x="500824" y="539838"/>
                  </a:lnTo>
                  <a:lnTo>
                    <a:pt x="466642" y="571446"/>
                  </a:lnTo>
                  <a:lnTo>
                    <a:pt x="428202" y="597163"/>
                  </a:lnTo>
                  <a:lnTo>
                    <a:pt x="386108" y="616338"/>
                  </a:lnTo>
                  <a:lnTo>
                    <a:pt x="340962" y="628321"/>
                  </a:lnTo>
                  <a:lnTo>
                    <a:pt x="293370" y="632459"/>
                  </a:lnTo>
                  <a:lnTo>
                    <a:pt x="245777" y="628321"/>
                  </a:lnTo>
                  <a:lnTo>
                    <a:pt x="200631" y="616338"/>
                  </a:lnTo>
                  <a:lnTo>
                    <a:pt x="158537" y="597163"/>
                  </a:lnTo>
                  <a:lnTo>
                    <a:pt x="120097" y="571446"/>
                  </a:lnTo>
                  <a:lnTo>
                    <a:pt x="85915" y="539838"/>
                  </a:lnTo>
                  <a:lnTo>
                    <a:pt x="56595" y="502991"/>
                  </a:lnTo>
                  <a:lnTo>
                    <a:pt x="32740" y="461556"/>
                  </a:lnTo>
                  <a:lnTo>
                    <a:pt x="14953" y="416183"/>
                  </a:lnTo>
                  <a:lnTo>
                    <a:pt x="3838" y="367524"/>
                  </a:lnTo>
                  <a:lnTo>
                    <a:pt x="0" y="31622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37147" y="5483351"/>
              <a:ext cx="452627" cy="2377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00571" y="5452871"/>
              <a:ext cx="611885" cy="677418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279260" y="5538317"/>
            <a:ext cx="234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134677" y="3215449"/>
            <a:ext cx="675005" cy="708025"/>
            <a:chOff x="3134677" y="3215449"/>
            <a:chExt cx="675005" cy="708025"/>
          </a:xfrm>
        </p:grpSpPr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9439" y="3220211"/>
              <a:ext cx="614172" cy="6979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139439" y="3220211"/>
              <a:ext cx="614680" cy="698500"/>
            </a:xfrm>
            <a:custGeom>
              <a:avLst/>
              <a:gdLst/>
              <a:ahLst/>
              <a:cxnLst/>
              <a:rect l="l" t="t" r="r" b="b"/>
              <a:pathLst>
                <a:path w="614679" h="698500">
                  <a:moveTo>
                    <a:pt x="0" y="348996"/>
                  </a:moveTo>
                  <a:lnTo>
                    <a:pt x="3330" y="297414"/>
                  </a:lnTo>
                  <a:lnTo>
                    <a:pt x="13006" y="248186"/>
                  </a:lnTo>
                  <a:lnTo>
                    <a:pt x="28550" y="201850"/>
                  </a:lnTo>
                  <a:lnTo>
                    <a:pt x="49487" y="158945"/>
                  </a:lnTo>
                  <a:lnTo>
                    <a:pt x="75341" y="120012"/>
                  </a:lnTo>
                  <a:lnTo>
                    <a:pt x="105636" y="85589"/>
                  </a:lnTo>
                  <a:lnTo>
                    <a:pt x="139898" y="56215"/>
                  </a:lnTo>
                  <a:lnTo>
                    <a:pt x="177649" y="32429"/>
                  </a:lnTo>
                  <a:lnTo>
                    <a:pt x="218415" y="14772"/>
                  </a:lnTo>
                  <a:lnTo>
                    <a:pt x="261719" y="3783"/>
                  </a:lnTo>
                  <a:lnTo>
                    <a:pt x="307086" y="0"/>
                  </a:lnTo>
                  <a:lnTo>
                    <a:pt x="352452" y="3783"/>
                  </a:lnTo>
                  <a:lnTo>
                    <a:pt x="395756" y="14772"/>
                  </a:lnTo>
                  <a:lnTo>
                    <a:pt x="436522" y="32429"/>
                  </a:lnTo>
                  <a:lnTo>
                    <a:pt x="474273" y="56215"/>
                  </a:lnTo>
                  <a:lnTo>
                    <a:pt x="508535" y="85589"/>
                  </a:lnTo>
                  <a:lnTo>
                    <a:pt x="538830" y="120012"/>
                  </a:lnTo>
                  <a:lnTo>
                    <a:pt x="564684" y="158945"/>
                  </a:lnTo>
                  <a:lnTo>
                    <a:pt x="585621" y="201850"/>
                  </a:lnTo>
                  <a:lnTo>
                    <a:pt x="601165" y="248186"/>
                  </a:lnTo>
                  <a:lnTo>
                    <a:pt x="610841" y="297414"/>
                  </a:lnTo>
                  <a:lnTo>
                    <a:pt x="614172" y="348996"/>
                  </a:lnTo>
                  <a:lnTo>
                    <a:pt x="610841" y="400577"/>
                  </a:lnTo>
                  <a:lnTo>
                    <a:pt x="601165" y="449805"/>
                  </a:lnTo>
                  <a:lnTo>
                    <a:pt x="585621" y="496141"/>
                  </a:lnTo>
                  <a:lnTo>
                    <a:pt x="564684" y="539046"/>
                  </a:lnTo>
                  <a:lnTo>
                    <a:pt x="538830" y="577979"/>
                  </a:lnTo>
                  <a:lnTo>
                    <a:pt x="508535" y="612402"/>
                  </a:lnTo>
                  <a:lnTo>
                    <a:pt x="474273" y="641776"/>
                  </a:lnTo>
                  <a:lnTo>
                    <a:pt x="436522" y="665562"/>
                  </a:lnTo>
                  <a:lnTo>
                    <a:pt x="395756" y="683219"/>
                  </a:lnTo>
                  <a:lnTo>
                    <a:pt x="352452" y="694208"/>
                  </a:lnTo>
                  <a:lnTo>
                    <a:pt x="307086" y="697992"/>
                  </a:lnTo>
                  <a:lnTo>
                    <a:pt x="261719" y="694208"/>
                  </a:lnTo>
                  <a:lnTo>
                    <a:pt x="218415" y="683219"/>
                  </a:lnTo>
                  <a:lnTo>
                    <a:pt x="177649" y="665562"/>
                  </a:lnTo>
                  <a:lnTo>
                    <a:pt x="139898" y="641776"/>
                  </a:lnTo>
                  <a:lnTo>
                    <a:pt x="105636" y="612402"/>
                  </a:lnTo>
                  <a:lnTo>
                    <a:pt x="75341" y="577979"/>
                  </a:lnTo>
                  <a:lnTo>
                    <a:pt x="49487" y="539046"/>
                  </a:lnTo>
                  <a:lnTo>
                    <a:pt x="28550" y="496141"/>
                  </a:lnTo>
                  <a:lnTo>
                    <a:pt x="13006" y="449805"/>
                  </a:lnTo>
                  <a:lnTo>
                    <a:pt x="3330" y="400577"/>
                  </a:lnTo>
                  <a:lnTo>
                    <a:pt x="0" y="3489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09543" y="3230879"/>
              <a:ext cx="473964" cy="26365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74491" y="3244595"/>
              <a:ext cx="634745" cy="67741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351657" y="3329432"/>
            <a:ext cx="25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16587" y="2657540"/>
            <a:ext cx="2673985" cy="2793365"/>
            <a:chOff x="3816587" y="2657540"/>
            <a:chExt cx="2673985" cy="2793365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03242" y="5317186"/>
              <a:ext cx="125190" cy="12887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03242" y="5317186"/>
              <a:ext cx="125730" cy="128905"/>
            </a:xfrm>
            <a:custGeom>
              <a:avLst/>
              <a:gdLst/>
              <a:ahLst/>
              <a:cxnLst/>
              <a:rect l="l" t="t" r="r" b="b"/>
              <a:pathLst>
                <a:path w="125729" h="128904">
                  <a:moveTo>
                    <a:pt x="25574" y="119810"/>
                  </a:moveTo>
                  <a:lnTo>
                    <a:pt x="8435" y="102102"/>
                  </a:lnTo>
                  <a:lnTo>
                    <a:pt x="0" y="79297"/>
                  </a:lnTo>
                  <a:lnTo>
                    <a:pt x="732" y="54302"/>
                  </a:lnTo>
                  <a:lnTo>
                    <a:pt x="11096" y="30021"/>
                  </a:lnTo>
                  <a:lnTo>
                    <a:pt x="29624" y="11156"/>
                  </a:lnTo>
                  <a:lnTo>
                    <a:pt x="52450" y="922"/>
                  </a:lnTo>
                  <a:lnTo>
                    <a:pt x="76729" y="0"/>
                  </a:lnTo>
                  <a:lnTo>
                    <a:pt x="99615" y="9066"/>
                  </a:lnTo>
                  <a:lnTo>
                    <a:pt x="116754" y="26775"/>
                  </a:lnTo>
                  <a:lnTo>
                    <a:pt x="125190" y="49579"/>
                  </a:lnTo>
                  <a:lnTo>
                    <a:pt x="124458" y="74574"/>
                  </a:lnTo>
                  <a:lnTo>
                    <a:pt x="114093" y="98855"/>
                  </a:lnTo>
                  <a:lnTo>
                    <a:pt x="95565" y="117721"/>
                  </a:lnTo>
                  <a:lnTo>
                    <a:pt x="72739" y="127954"/>
                  </a:lnTo>
                  <a:lnTo>
                    <a:pt x="48460" y="128877"/>
                  </a:lnTo>
                  <a:lnTo>
                    <a:pt x="25574" y="1198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67002" y="5162962"/>
              <a:ext cx="124618" cy="12769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867002" y="5162962"/>
              <a:ext cx="125095" cy="128270"/>
            </a:xfrm>
            <a:custGeom>
              <a:avLst/>
              <a:gdLst/>
              <a:ahLst/>
              <a:cxnLst/>
              <a:rect l="l" t="t" r="r" b="b"/>
              <a:pathLst>
                <a:path w="125095" h="128270">
                  <a:moveTo>
                    <a:pt x="25669" y="118586"/>
                  </a:moveTo>
                  <a:lnTo>
                    <a:pt x="8507" y="100923"/>
                  </a:lnTo>
                  <a:lnTo>
                    <a:pt x="0" y="78247"/>
                  </a:lnTo>
                  <a:lnTo>
                    <a:pt x="613" y="53453"/>
                  </a:lnTo>
                  <a:lnTo>
                    <a:pt x="10810" y="29432"/>
                  </a:lnTo>
                  <a:lnTo>
                    <a:pt x="29154" y="10826"/>
                  </a:lnTo>
                  <a:lnTo>
                    <a:pt x="51831" y="793"/>
                  </a:lnTo>
                  <a:lnTo>
                    <a:pt x="76033" y="0"/>
                  </a:lnTo>
                  <a:lnTo>
                    <a:pt x="98948" y="9112"/>
                  </a:lnTo>
                  <a:lnTo>
                    <a:pt x="116111" y="26828"/>
                  </a:lnTo>
                  <a:lnTo>
                    <a:pt x="124618" y="49498"/>
                  </a:lnTo>
                  <a:lnTo>
                    <a:pt x="124005" y="74263"/>
                  </a:lnTo>
                  <a:lnTo>
                    <a:pt x="113807" y="98266"/>
                  </a:lnTo>
                  <a:lnTo>
                    <a:pt x="95464" y="116871"/>
                  </a:lnTo>
                  <a:lnTo>
                    <a:pt x="72786" y="126904"/>
                  </a:lnTo>
                  <a:lnTo>
                    <a:pt x="48585" y="127698"/>
                  </a:lnTo>
                  <a:lnTo>
                    <a:pt x="25669" y="1185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21350" y="3687478"/>
              <a:ext cx="124682" cy="12800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16587" y="3682716"/>
              <a:ext cx="134207" cy="1375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26201" y="3777722"/>
              <a:ext cx="124682" cy="12800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21438" y="3772959"/>
              <a:ext cx="134207" cy="1375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41280" y="2662302"/>
              <a:ext cx="124952" cy="12839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36518" y="2657540"/>
              <a:ext cx="134477" cy="13792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41280" y="2932485"/>
              <a:ext cx="124952" cy="12841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36518" y="2927723"/>
              <a:ext cx="134477" cy="13793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60429" y="3715335"/>
              <a:ext cx="125190" cy="1290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55667" y="3710572"/>
              <a:ext cx="134715" cy="13852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40052" y="3842162"/>
              <a:ext cx="124618" cy="12769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35290" y="3837400"/>
              <a:ext cx="134143" cy="137223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91541" y="3070682"/>
            <a:ext cx="29578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Kháng</a:t>
            </a:r>
            <a:r>
              <a:rPr sz="24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khi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có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dấu</a:t>
            </a:r>
            <a:endParaRPr sz="2400">
              <a:latin typeface="Times New Roman"/>
              <a:cs typeface="Times New Roman"/>
            </a:endParaRPr>
          </a:p>
          <a:p>
            <a:pPr marR="2540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hiệu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nhiễm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trùng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03170" y="1341120"/>
            <a:ext cx="4672330" cy="10064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Tối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ưu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hóa</a:t>
            </a:r>
            <a:r>
              <a:rPr sz="2400" b="1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sz="24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thuốc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giãn</a:t>
            </a:r>
            <a:r>
              <a:rPr sz="2400" b="1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phế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quản</a:t>
            </a:r>
            <a:endParaRPr sz="2400">
              <a:latin typeface="Times New Roman"/>
              <a:cs typeface="Times New Roman"/>
            </a:endParaRPr>
          </a:p>
          <a:p>
            <a:pPr marL="564515" algn="ctr">
              <a:lnSpc>
                <a:spcPct val="100000"/>
              </a:lnSpc>
              <a:spcBef>
                <a:spcPts val="98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304658" y="3223082"/>
            <a:ext cx="1811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Oxy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liệu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pháp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4598" y="5727598"/>
            <a:ext cx="218503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59" marR="5080" indent="-403860">
              <a:lnSpc>
                <a:spcPct val="100000"/>
              </a:lnSpc>
              <a:spcBef>
                <a:spcPts val="100"/>
              </a:spcBef>
              <a:tabLst>
                <a:tab pos="1123315" algn="l"/>
              </a:tabLst>
            </a:pP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2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sz="2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oids  </a:t>
            </a:r>
            <a:r>
              <a:rPr sz="26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toàn	thân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51421" y="5962599"/>
            <a:ext cx="2595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Thông</a:t>
            </a:r>
            <a:r>
              <a:rPr sz="2400" b="1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khí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nhân</a:t>
            </a:r>
            <a:r>
              <a:rPr sz="240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tạo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616" y="70116"/>
            <a:ext cx="7761732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1661" y="234441"/>
            <a:ext cx="711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MỘT</a:t>
            </a:r>
            <a:r>
              <a:rPr spc="-20" dirty="0"/>
              <a:t> </a:t>
            </a:r>
            <a:r>
              <a:rPr dirty="0"/>
              <a:t>SỐ</a:t>
            </a:r>
            <a:r>
              <a:rPr spc="-15" dirty="0"/>
              <a:t> </a:t>
            </a:r>
            <a:r>
              <a:rPr dirty="0"/>
              <a:t>KHUYẾN</a:t>
            </a:r>
            <a:r>
              <a:rPr spc="-30" dirty="0"/>
              <a:t> </a:t>
            </a:r>
            <a:r>
              <a:rPr spc="-5" dirty="0"/>
              <a:t>CÁO</a:t>
            </a:r>
            <a:r>
              <a:rPr spc="-25" dirty="0"/>
              <a:t> </a:t>
            </a:r>
            <a:r>
              <a:rPr spc="-5" dirty="0"/>
              <a:t>ĐIỀU</a:t>
            </a:r>
            <a:r>
              <a:rPr spc="-20" dirty="0"/>
              <a:t> </a:t>
            </a:r>
            <a:r>
              <a:rPr dirty="0"/>
              <a:t>TRỊ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19" y="984503"/>
            <a:ext cx="7853172" cy="55001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1225" y="964773"/>
            <a:ext cx="7425055" cy="530034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0"/>
              </a:spcBef>
              <a:buClr>
                <a:srgbClr val="A4FF4A"/>
              </a:buClr>
              <a:buSzPct val="60294"/>
              <a:buFont typeface="Wingdings"/>
              <a:buChar char=""/>
              <a:tabLst>
                <a:tab pos="354965" algn="l"/>
                <a:tab pos="355600" algn="l"/>
                <a:tab pos="6333490" algn="l"/>
              </a:tabLst>
            </a:pPr>
            <a:r>
              <a:rPr sz="3400" b="1" spc="-10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3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3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bằng</a:t>
            </a:r>
            <a:r>
              <a:rPr sz="3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thuốc:</a:t>
            </a:r>
            <a:r>
              <a:rPr sz="3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Mô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204" dirty="0">
                <a:solidFill>
                  <a:srgbClr val="FFFFFF"/>
                </a:solidFill>
                <a:latin typeface="Arial"/>
                <a:cs typeface="Arial"/>
              </a:rPr>
              <a:t>hình	</a:t>
            </a:r>
            <a:r>
              <a:rPr sz="3400" b="1" spc="-10" dirty="0">
                <a:solidFill>
                  <a:srgbClr val="FFFFFF"/>
                </a:solidFill>
                <a:latin typeface="Arial"/>
                <a:cs typeface="Arial"/>
              </a:rPr>
              <a:t>ABC</a:t>
            </a:r>
            <a:endParaRPr sz="3400">
              <a:latin typeface="Arial"/>
              <a:cs typeface="Arial"/>
            </a:endParaRPr>
          </a:p>
          <a:p>
            <a:pPr marL="815975" lvl="1" indent="-346710">
              <a:lnSpc>
                <a:spcPct val="100000"/>
              </a:lnSpc>
              <a:spcBef>
                <a:spcPts val="985"/>
              </a:spcBef>
              <a:buClr>
                <a:srgbClr val="0000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  <a:tab pos="4088129" algn="l"/>
              </a:tabLst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ntibiotics:</a:t>
            </a:r>
            <a:r>
              <a:rPr sz="2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Kháng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sinh	</a:t>
            </a: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(Mức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bằng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chứng: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B)</a:t>
            </a:r>
            <a:endParaRPr sz="24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869"/>
              </a:spcBef>
              <a:buClr>
                <a:srgbClr val="0000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ronchodilators: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giãn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endParaRPr sz="2400">
              <a:latin typeface="Microsoft Sans Serif"/>
              <a:cs typeface="Microsoft Sans Serif"/>
            </a:endParaRPr>
          </a:p>
          <a:p>
            <a:pPr marL="1158875" lvl="2" indent="-2292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60000"/>
              <a:buFont typeface="Wingdings"/>
              <a:buChar char=""/>
              <a:tabLst>
                <a:tab pos="1158875" algn="l"/>
                <a:tab pos="1159510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Giãn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tác dụng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ngắn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(Mức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BC: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A)</a:t>
            </a:r>
            <a:endParaRPr sz="2000">
              <a:latin typeface="Microsoft Sans Serif"/>
              <a:cs typeface="Microsoft Sans Serif"/>
            </a:endParaRPr>
          </a:p>
          <a:p>
            <a:pPr marL="1158875" lvl="2" indent="-22923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60000"/>
              <a:buFont typeface="Wingdings"/>
              <a:buChar char=""/>
              <a:tabLst>
                <a:tab pos="1158875" algn="l"/>
                <a:tab pos="1159510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Methylxanthines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(Mức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bằng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chứng: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B)</a:t>
            </a:r>
            <a:endParaRPr sz="20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orticosteroids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(Mức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bằng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chứng: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A)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FF4A"/>
              </a:buClr>
              <a:buSzPct val="6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45" dirty="0">
                <a:solidFill>
                  <a:srgbClr val="FFFFFF"/>
                </a:solidFill>
                <a:latin typeface="Arial"/>
                <a:cs typeface="Arial"/>
              </a:rPr>
              <a:t>không</a:t>
            </a:r>
            <a:r>
              <a:rPr sz="30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dùng</a:t>
            </a:r>
            <a:r>
              <a:rPr sz="30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thuốc</a:t>
            </a:r>
            <a:endParaRPr sz="3000">
              <a:latin typeface="Arial"/>
              <a:cs typeface="Arial"/>
            </a:endParaRPr>
          </a:p>
          <a:p>
            <a:pPr marL="815975" lvl="1" indent="-346710">
              <a:lnSpc>
                <a:spcPct val="100000"/>
              </a:lnSpc>
              <a:spcBef>
                <a:spcPts val="935"/>
              </a:spcBef>
              <a:buClr>
                <a:srgbClr val="FFFF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Liệu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pháp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oxy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kiểm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soát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(Mức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bằng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A)</a:t>
            </a:r>
            <a:endParaRPr sz="24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Hỗ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trợ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thông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học”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(Mức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bắng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A)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2400">
              <a:latin typeface="Microsoft Sans Serif"/>
              <a:cs typeface="Microsoft Sans Serif"/>
            </a:endParaRPr>
          </a:p>
          <a:p>
            <a:pPr marL="1158875" lvl="2" indent="-229235">
              <a:lnSpc>
                <a:spcPct val="100000"/>
              </a:lnSpc>
              <a:spcBef>
                <a:spcPts val="770"/>
              </a:spcBef>
              <a:buClr>
                <a:srgbClr val="FFFF00"/>
              </a:buClr>
              <a:buSzPct val="60000"/>
              <a:buFont typeface="Wingdings"/>
              <a:buChar char=""/>
              <a:tabLst>
                <a:tab pos="1158875" algn="l"/>
                <a:tab pos="115951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xâm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endParaRPr sz="2000">
              <a:latin typeface="Microsoft Sans Serif"/>
              <a:cs typeface="Microsoft Sans Serif"/>
            </a:endParaRPr>
          </a:p>
          <a:p>
            <a:pPr marL="1158875" lvl="2" indent="-229235">
              <a:lnSpc>
                <a:spcPct val="100000"/>
              </a:lnSpc>
              <a:spcBef>
                <a:spcPts val="720"/>
              </a:spcBef>
              <a:buClr>
                <a:srgbClr val="FFFF00"/>
              </a:buClr>
              <a:buSzPct val="60000"/>
              <a:buFont typeface="Wingdings"/>
              <a:buChar char=""/>
              <a:tabLst>
                <a:tab pos="1158875" algn="l"/>
                <a:tab pos="115951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Xâm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042" y="6498742"/>
            <a:ext cx="71132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Rodríguez-Roisin</a:t>
            </a:r>
            <a:r>
              <a:rPr sz="1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R.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Thorax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2006;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61: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535–544;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Chronic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Obstructive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Lung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Disease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(GOLD)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guideline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2011.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6161" y="1753361"/>
            <a:ext cx="381000" cy="2133600"/>
          </a:xfrm>
          <a:custGeom>
            <a:avLst/>
            <a:gdLst/>
            <a:ahLst/>
            <a:cxnLst/>
            <a:rect l="l" t="t" r="r" b="b"/>
            <a:pathLst>
              <a:path w="381000" h="2133600">
                <a:moveTo>
                  <a:pt x="63500" y="2133600"/>
                </a:moveTo>
                <a:lnTo>
                  <a:pt x="38790" y="2128607"/>
                </a:lnTo>
                <a:lnTo>
                  <a:pt x="18605" y="2114994"/>
                </a:lnTo>
                <a:lnTo>
                  <a:pt x="4992" y="2094809"/>
                </a:lnTo>
                <a:lnTo>
                  <a:pt x="0" y="2070100"/>
                </a:lnTo>
                <a:lnTo>
                  <a:pt x="0" y="63500"/>
                </a:ln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317500" y="0"/>
                </a:lnTo>
                <a:lnTo>
                  <a:pt x="342209" y="4992"/>
                </a:lnTo>
                <a:lnTo>
                  <a:pt x="362394" y="18605"/>
                </a:lnTo>
                <a:lnTo>
                  <a:pt x="376007" y="38790"/>
                </a:lnTo>
                <a:lnTo>
                  <a:pt x="381000" y="63500"/>
                </a:lnTo>
                <a:lnTo>
                  <a:pt x="381000" y="2070100"/>
                </a:lnTo>
                <a:lnTo>
                  <a:pt x="376007" y="2094809"/>
                </a:lnTo>
                <a:lnTo>
                  <a:pt x="362394" y="2114994"/>
                </a:lnTo>
                <a:lnTo>
                  <a:pt x="342209" y="2128607"/>
                </a:lnTo>
                <a:lnTo>
                  <a:pt x="317500" y="2133600"/>
                </a:lnTo>
                <a:lnTo>
                  <a:pt x="63500" y="2133600"/>
                </a:lnTo>
                <a:close/>
              </a:path>
            </a:pathLst>
          </a:custGeom>
          <a:ln w="381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248411"/>
            <a:ext cx="6789420" cy="12999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8802" y="439877"/>
            <a:ext cx="6021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NỘI</a:t>
            </a:r>
            <a:r>
              <a:rPr sz="4400" spc="-20" dirty="0"/>
              <a:t> </a:t>
            </a:r>
            <a:r>
              <a:rPr sz="4400" dirty="0"/>
              <a:t>DUNG</a:t>
            </a:r>
            <a:r>
              <a:rPr sz="4400" spc="-45" dirty="0"/>
              <a:t> </a:t>
            </a:r>
            <a:r>
              <a:rPr sz="4400" dirty="0"/>
              <a:t>TRÌNH</a:t>
            </a:r>
            <a:r>
              <a:rPr sz="4400" spc="-30" dirty="0"/>
              <a:t> </a:t>
            </a:r>
            <a:r>
              <a:rPr sz="4400" spc="-5" dirty="0"/>
              <a:t>BÀY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419036" y="1530032"/>
            <a:ext cx="1268095" cy="1800225"/>
            <a:chOff x="419036" y="1530032"/>
            <a:chExt cx="1268095" cy="1800225"/>
          </a:xfrm>
        </p:grpSpPr>
        <p:sp>
          <p:nvSpPr>
            <p:cNvPr id="5" name="object 5"/>
            <p:cNvSpPr/>
            <p:nvPr/>
          </p:nvSpPr>
          <p:spPr>
            <a:xfrm>
              <a:off x="432053" y="1543049"/>
              <a:ext cx="1242060" cy="1774189"/>
            </a:xfrm>
            <a:custGeom>
              <a:avLst/>
              <a:gdLst/>
              <a:ahLst/>
              <a:cxnLst/>
              <a:rect l="l" t="t" r="r" b="b"/>
              <a:pathLst>
                <a:path w="1242060" h="1774189">
                  <a:moveTo>
                    <a:pt x="1242059" y="0"/>
                  </a:moveTo>
                  <a:lnTo>
                    <a:pt x="621030" y="621029"/>
                  </a:lnTo>
                  <a:lnTo>
                    <a:pt x="0" y="0"/>
                  </a:lnTo>
                  <a:lnTo>
                    <a:pt x="0" y="1152905"/>
                  </a:lnTo>
                  <a:lnTo>
                    <a:pt x="621030" y="1773936"/>
                  </a:lnTo>
                  <a:lnTo>
                    <a:pt x="1242059" y="1152905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053" y="1543049"/>
              <a:ext cx="1242060" cy="1774189"/>
            </a:xfrm>
            <a:custGeom>
              <a:avLst/>
              <a:gdLst/>
              <a:ahLst/>
              <a:cxnLst/>
              <a:rect l="l" t="t" r="r" b="b"/>
              <a:pathLst>
                <a:path w="1242060" h="1774189">
                  <a:moveTo>
                    <a:pt x="1242059" y="0"/>
                  </a:moveTo>
                  <a:lnTo>
                    <a:pt x="1242059" y="1152905"/>
                  </a:lnTo>
                  <a:lnTo>
                    <a:pt x="621030" y="1773936"/>
                  </a:lnTo>
                  <a:lnTo>
                    <a:pt x="0" y="1152905"/>
                  </a:lnTo>
                  <a:lnTo>
                    <a:pt x="0" y="0"/>
                  </a:lnTo>
                  <a:lnTo>
                    <a:pt x="621030" y="621029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3864" y="2186686"/>
            <a:ext cx="101726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1096" y="1530032"/>
            <a:ext cx="7110095" cy="1179830"/>
            <a:chOff x="1661096" y="1530032"/>
            <a:chExt cx="7110095" cy="1179830"/>
          </a:xfrm>
        </p:grpSpPr>
        <p:sp>
          <p:nvSpPr>
            <p:cNvPr id="9" name="object 9"/>
            <p:cNvSpPr/>
            <p:nvPr/>
          </p:nvSpPr>
          <p:spPr>
            <a:xfrm>
              <a:off x="1674113" y="1543049"/>
              <a:ext cx="7084059" cy="1153795"/>
            </a:xfrm>
            <a:custGeom>
              <a:avLst/>
              <a:gdLst/>
              <a:ahLst/>
              <a:cxnLst/>
              <a:rect l="l" t="t" r="r" b="b"/>
              <a:pathLst>
                <a:path w="7084059" h="1153795">
                  <a:moveTo>
                    <a:pt x="6891274" y="0"/>
                  </a:moveTo>
                  <a:lnTo>
                    <a:pt x="0" y="0"/>
                  </a:lnTo>
                  <a:lnTo>
                    <a:pt x="0" y="1153667"/>
                  </a:lnTo>
                  <a:lnTo>
                    <a:pt x="6891274" y="1153667"/>
                  </a:lnTo>
                  <a:lnTo>
                    <a:pt x="6935355" y="1148588"/>
                  </a:lnTo>
                  <a:lnTo>
                    <a:pt x="6975824" y="1134121"/>
                  </a:lnTo>
                  <a:lnTo>
                    <a:pt x="7011525" y="1111420"/>
                  </a:lnTo>
                  <a:lnTo>
                    <a:pt x="7041304" y="1081641"/>
                  </a:lnTo>
                  <a:lnTo>
                    <a:pt x="7064005" y="1045940"/>
                  </a:lnTo>
                  <a:lnTo>
                    <a:pt x="7078472" y="1005471"/>
                  </a:lnTo>
                  <a:lnTo>
                    <a:pt x="7083552" y="961389"/>
                  </a:lnTo>
                  <a:lnTo>
                    <a:pt x="7083552" y="192277"/>
                  </a:lnTo>
                  <a:lnTo>
                    <a:pt x="7078472" y="148196"/>
                  </a:lnTo>
                  <a:lnTo>
                    <a:pt x="7064005" y="107727"/>
                  </a:lnTo>
                  <a:lnTo>
                    <a:pt x="7041304" y="72026"/>
                  </a:lnTo>
                  <a:lnTo>
                    <a:pt x="7011525" y="42247"/>
                  </a:lnTo>
                  <a:lnTo>
                    <a:pt x="6975824" y="19546"/>
                  </a:lnTo>
                  <a:lnTo>
                    <a:pt x="6935355" y="5079"/>
                  </a:lnTo>
                  <a:lnTo>
                    <a:pt x="68912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4113" y="1543049"/>
              <a:ext cx="7084059" cy="1153795"/>
            </a:xfrm>
            <a:custGeom>
              <a:avLst/>
              <a:gdLst/>
              <a:ahLst/>
              <a:cxnLst/>
              <a:rect l="l" t="t" r="r" b="b"/>
              <a:pathLst>
                <a:path w="7084059" h="1153795">
                  <a:moveTo>
                    <a:pt x="7083552" y="192277"/>
                  </a:moveTo>
                  <a:lnTo>
                    <a:pt x="7083552" y="961389"/>
                  </a:lnTo>
                  <a:lnTo>
                    <a:pt x="7078472" y="1005471"/>
                  </a:lnTo>
                  <a:lnTo>
                    <a:pt x="7064005" y="1045940"/>
                  </a:lnTo>
                  <a:lnTo>
                    <a:pt x="7041304" y="1081641"/>
                  </a:lnTo>
                  <a:lnTo>
                    <a:pt x="7011525" y="1111420"/>
                  </a:lnTo>
                  <a:lnTo>
                    <a:pt x="6975824" y="1134121"/>
                  </a:lnTo>
                  <a:lnTo>
                    <a:pt x="6935355" y="1148588"/>
                  </a:lnTo>
                  <a:lnTo>
                    <a:pt x="6891274" y="1153667"/>
                  </a:lnTo>
                  <a:lnTo>
                    <a:pt x="0" y="1153667"/>
                  </a:lnTo>
                  <a:lnTo>
                    <a:pt x="0" y="0"/>
                  </a:lnTo>
                  <a:lnTo>
                    <a:pt x="6891274" y="0"/>
                  </a:lnTo>
                  <a:lnTo>
                    <a:pt x="6935355" y="5079"/>
                  </a:lnTo>
                  <a:lnTo>
                    <a:pt x="6975824" y="19546"/>
                  </a:lnTo>
                  <a:lnTo>
                    <a:pt x="7011525" y="42247"/>
                  </a:lnTo>
                  <a:lnTo>
                    <a:pt x="7041304" y="72026"/>
                  </a:lnTo>
                  <a:lnTo>
                    <a:pt x="7064005" y="107727"/>
                  </a:lnTo>
                  <a:lnTo>
                    <a:pt x="7078472" y="148196"/>
                  </a:lnTo>
                  <a:lnTo>
                    <a:pt x="7083552" y="192277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23669" y="1538097"/>
            <a:ext cx="5715000" cy="10750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9085" marR="5080" indent="-287020">
              <a:lnSpc>
                <a:spcPts val="3829"/>
              </a:lnSpc>
              <a:spcBef>
                <a:spcPts val="730"/>
              </a:spcBef>
              <a:buChar char="•"/>
              <a:tabLst>
                <a:tab pos="299720" algn="l"/>
              </a:tabLst>
            </a:pPr>
            <a:r>
              <a:rPr sz="3700" spc="-10" dirty="0">
                <a:latin typeface="Microsoft Sans Serif"/>
                <a:cs typeface="Microsoft Sans Serif"/>
              </a:rPr>
              <a:t>Nguyên</a:t>
            </a:r>
            <a:r>
              <a:rPr sz="3700" spc="7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nhân</a:t>
            </a:r>
            <a:r>
              <a:rPr sz="3700" spc="40" dirty="0">
                <a:latin typeface="Microsoft Sans Serif"/>
                <a:cs typeface="Microsoft Sans Serif"/>
              </a:rPr>
              <a:t> </a:t>
            </a:r>
            <a:r>
              <a:rPr sz="3700" spc="-10" dirty="0">
                <a:latin typeface="Microsoft Sans Serif"/>
                <a:cs typeface="Microsoft Sans Serif"/>
              </a:rPr>
              <a:t>gây</a:t>
            </a:r>
            <a:r>
              <a:rPr sz="3700" spc="50" dirty="0">
                <a:latin typeface="Microsoft Sans Serif"/>
                <a:cs typeface="Microsoft Sans Serif"/>
              </a:rPr>
              <a:t> </a:t>
            </a:r>
            <a:r>
              <a:rPr sz="3700" spc="114" dirty="0">
                <a:latin typeface="Microsoft Sans Serif"/>
                <a:cs typeface="Microsoft Sans Serif"/>
              </a:rPr>
              <a:t>đợt</a:t>
            </a:r>
            <a:r>
              <a:rPr sz="3700" spc="45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cấp </a:t>
            </a:r>
            <a:r>
              <a:rPr sz="3700" spc="-969" dirty="0">
                <a:latin typeface="Microsoft Sans Serif"/>
                <a:cs typeface="Microsoft Sans Serif"/>
              </a:rPr>
              <a:t> </a:t>
            </a:r>
            <a:r>
              <a:rPr sz="3700" spc="-5" dirty="0"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9036" y="3111944"/>
            <a:ext cx="1268095" cy="1798955"/>
            <a:chOff x="419036" y="3111944"/>
            <a:chExt cx="1268095" cy="1798955"/>
          </a:xfrm>
        </p:grpSpPr>
        <p:sp>
          <p:nvSpPr>
            <p:cNvPr id="13" name="object 13"/>
            <p:cNvSpPr/>
            <p:nvPr/>
          </p:nvSpPr>
          <p:spPr>
            <a:xfrm>
              <a:off x="432053" y="3124962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621030" y="621030"/>
                  </a:lnTo>
                  <a:lnTo>
                    <a:pt x="0" y="0"/>
                  </a:lnTo>
                  <a:lnTo>
                    <a:pt x="0" y="1151382"/>
                  </a:lnTo>
                  <a:lnTo>
                    <a:pt x="621030" y="1772412"/>
                  </a:lnTo>
                  <a:lnTo>
                    <a:pt x="1242059" y="115138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2053" y="3124962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1242059" y="1151382"/>
                  </a:lnTo>
                  <a:lnTo>
                    <a:pt x="621030" y="1772412"/>
                  </a:lnTo>
                  <a:lnTo>
                    <a:pt x="0" y="1151382"/>
                  </a:lnTo>
                  <a:lnTo>
                    <a:pt x="0" y="0"/>
                  </a:lnTo>
                  <a:lnTo>
                    <a:pt x="621030" y="621030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8144" y="3768090"/>
            <a:ext cx="11080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61096" y="3111944"/>
            <a:ext cx="7110095" cy="1178560"/>
            <a:chOff x="1661096" y="3111944"/>
            <a:chExt cx="7110095" cy="1178560"/>
          </a:xfrm>
        </p:grpSpPr>
        <p:sp>
          <p:nvSpPr>
            <p:cNvPr id="17" name="object 17"/>
            <p:cNvSpPr/>
            <p:nvPr/>
          </p:nvSpPr>
          <p:spPr>
            <a:xfrm>
              <a:off x="1674113" y="3124962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689152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6891528" y="1152144"/>
                  </a:lnTo>
                  <a:lnTo>
                    <a:pt x="6935555" y="1147072"/>
                  </a:lnTo>
                  <a:lnTo>
                    <a:pt x="6975972" y="1132625"/>
                  </a:lnTo>
                  <a:lnTo>
                    <a:pt x="7011626" y="1109956"/>
                  </a:lnTo>
                  <a:lnTo>
                    <a:pt x="7041364" y="1080218"/>
                  </a:lnTo>
                  <a:lnTo>
                    <a:pt x="7064033" y="1044564"/>
                  </a:lnTo>
                  <a:lnTo>
                    <a:pt x="7078480" y="1004147"/>
                  </a:lnTo>
                  <a:lnTo>
                    <a:pt x="7083552" y="960119"/>
                  </a:lnTo>
                  <a:lnTo>
                    <a:pt x="7083552" y="192024"/>
                  </a:lnTo>
                  <a:lnTo>
                    <a:pt x="7078480" y="147996"/>
                  </a:lnTo>
                  <a:lnTo>
                    <a:pt x="7064033" y="107579"/>
                  </a:lnTo>
                  <a:lnTo>
                    <a:pt x="7041364" y="71925"/>
                  </a:lnTo>
                  <a:lnTo>
                    <a:pt x="7011626" y="42187"/>
                  </a:lnTo>
                  <a:lnTo>
                    <a:pt x="6975972" y="19518"/>
                  </a:lnTo>
                  <a:lnTo>
                    <a:pt x="6935555" y="5071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4113" y="3124962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7083552" y="192024"/>
                  </a:moveTo>
                  <a:lnTo>
                    <a:pt x="7083552" y="960119"/>
                  </a:lnTo>
                  <a:lnTo>
                    <a:pt x="7078480" y="1004147"/>
                  </a:lnTo>
                  <a:lnTo>
                    <a:pt x="7064033" y="1044564"/>
                  </a:lnTo>
                  <a:lnTo>
                    <a:pt x="7041364" y="1080218"/>
                  </a:lnTo>
                  <a:lnTo>
                    <a:pt x="7011626" y="1109956"/>
                  </a:lnTo>
                  <a:lnTo>
                    <a:pt x="6975972" y="1132625"/>
                  </a:lnTo>
                  <a:lnTo>
                    <a:pt x="6935555" y="1147072"/>
                  </a:lnTo>
                  <a:lnTo>
                    <a:pt x="6891528" y="1152144"/>
                  </a:lnTo>
                  <a:lnTo>
                    <a:pt x="0" y="1152144"/>
                  </a:lnTo>
                  <a:lnTo>
                    <a:pt x="0" y="0"/>
                  </a:lnTo>
                  <a:lnTo>
                    <a:pt x="6891528" y="0"/>
                  </a:lnTo>
                  <a:lnTo>
                    <a:pt x="6935555" y="5071"/>
                  </a:lnTo>
                  <a:lnTo>
                    <a:pt x="6975972" y="19518"/>
                  </a:lnTo>
                  <a:lnTo>
                    <a:pt x="7011626" y="42187"/>
                  </a:lnTo>
                  <a:lnTo>
                    <a:pt x="7041364" y="71925"/>
                  </a:lnTo>
                  <a:lnTo>
                    <a:pt x="7064033" y="107579"/>
                  </a:lnTo>
                  <a:lnTo>
                    <a:pt x="7078480" y="147996"/>
                  </a:lnTo>
                  <a:lnTo>
                    <a:pt x="7083552" y="192024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23669" y="3362020"/>
            <a:ext cx="581850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Chẩn</a:t>
            </a:r>
            <a:r>
              <a:rPr sz="3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đoán</a:t>
            </a:r>
            <a:r>
              <a:rPr sz="3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3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3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9036" y="4692332"/>
            <a:ext cx="1268095" cy="1798955"/>
            <a:chOff x="419036" y="4692332"/>
            <a:chExt cx="1268095" cy="1798955"/>
          </a:xfrm>
        </p:grpSpPr>
        <p:sp>
          <p:nvSpPr>
            <p:cNvPr id="21" name="object 21"/>
            <p:cNvSpPr/>
            <p:nvPr/>
          </p:nvSpPr>
          <p:spPr>
            <a:xfrm>
              <a:off x="432053" y="4705350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621030" y="621030"/>
                  </a:lnTo>
                  <a:lnTo>
                    <a:pt x="0" y="0"/>
                  </a:lnTo>
                  <a:lnTo>
                    <a:pt x="0" y="1151382"/>
                  </a:lnTo>
                  <a:lnTo>
                    <a:pt x="621030" y="1772412"/>
                  </a:lnTo>
                  <a:lnTo>
                    <a:pt x="1242059" y="1151382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2053" y="4705350"/>
              <a:ext cx="1242060" cy="1772920"/>
            </a:xfrm>
            <a:custGeom>
              <a:avLst/>
              <a:gdLst/>
              <a:ahLst/>
              <a:cxnLst/>
              <a:rect l="l" t="t" r="r" b="b"/>
              <a:pathLst>
                <a:path w="1242060" h="1772920">
                  <a:moveTo>
                    <a:pt x="1242059" y="0"/>
                  </a:moveTo>
                  <a:lnTo>
                    <a:pt x="1242059" y="1151382"/>
                  </a:lnTo>
                  <a:lnTo>
                    <a:pt x="621030" y="1772412"/>
                  </a:lnTo>
                  <a:lnTo>
                    <a:pt x="0" y="1151382"/>
                  </a:lnTo>
                  <a:lnTo>
                    <a:pt x="0" y="0"/>
                  </a:lnTo>
                  <a:lnTo>
                    <a:pt x="621030" y="621030"/>
                  </a:lnTo>
                  <a:lnTo>
                    <a:pt x="1242059" y="0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2424" y="5349036"/>
            <a:ext cx="11995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Phần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61160" y="4692396"/>
            <a:ext cx="7109459" cy="1178560"/>
            <a:chOff x="1661160" y="4692396"/>
            <a:chExt cx="7109459" cy="1178560"/>
          </a:xfrm>
        </p:grpSpPr>
        <p:sp>
          <p:nvSpPr>
            <p:cNvPr id="25" name="object 25"/>
            <p:cNvSpPr/>
            <p:nvPr/>
          </p:nvSpPr>
          <p:spPr>
            <a:xfrm>
              <a:off x="1674114" y="4705350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689152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6891528" y="1152144"/>
                  </a:lnTo>
                  <a:lnTo>
                    <a:pt x="6935555" y="1147072"/>
                  </a:lnTo>
                  <a:lnTo>
                    <a:pt x="6975972" y="1132625"/>
                  </a:lnTo>
                  <a:lnTo>
                    <a:pt x="7011626" y="1109956"/>
                  </a:lnTo>
                  <a:lnTo>
                    <a:pt x="7041364" y="1080218"/>
                  </a:lnTo>
                  <a:lnTo>
                    <a:pt x="7064033" y="1044564"/>
                  </a:lnTo>
                  <a:lnTo>
                    <a:pt x="7078480" y="1004147"/>
                  </a:lnTo>
                  <a:lnTo>
                    <a:pt x="7083552" y="960119"/>
                  </a:lnTo>
                  <a:lnTo>
                    <a:pt x="7083552" y="192024"/>
                  </a:lnTo>
                  <a:lnTo>
                    <a:pt x="7078480" y="147996"/>
                  </a:lnTo>
                  <a:lnTo>
                    <a:pt x="7064033" y="107579"/>
                  </a:lnTo>
                  <a:lnTo>
                    <a:pt x="7041364" y="71925"/>
                  </a:lnTo>
                  <a:lnTo>
                    <a:pt x="7011626" y="42187"/>
                  </a:lnTo>
                  <a:lnTo>
                    <a:pt x="6975972" y="19518"/>
                  </a:lnTo>
                  <a:lnTo>
                    <a:pt x="6935555" y="5071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4114" y="4705350"/>
              <a:ext cx="7084059" cy="1152525"/>
            </a:xfrm>
            <a:custGeom>
              <a:avLst/>
              <a:gdLst/>
              <a:ahLst/>
              <a:cxnLst/>
              <a:rect l="l" t="t" r="r" b="b"/>
              <a:pathLst>
                <a:path w="7084059" h="1152525">
                  <a:moveTo>
                    <a:pt x="7083552" y="192024"/>
                  </a:moveTo>
                  <a:lnTo>
                    <a:pt x="7083552" y="960119"/>
                  </a:lnTo>
                  <a:lnTo>
                    <a:pt x="7078480" y="1004147"/>
                  </a:lnTo>
                  <a:lnTo>
                    <a:pt x="7064033" y="1044564"/>
                  </a:lnTo>
                  <a:lnTo>
                    <a:pt x="7041364" y="1080218"/>
                  </a:lnTo>
                  <a:lnTo>
                    <a:pt x="7011626" y="1109956"/>
                  </a:lnTo>
                  <a:lnTo>
                    <a:pt x="6975972" y="1132625"/>
                  </a:lnTo>
                  <a:lnTo>
                    <a:pt x="6935555" y="1147072"/>
                  </a:lnTo>
                  <a:lnTo>
                    <a:pt x="6891528" y="1152144"/>
                  </a:lnTo>
                  <a:lnTo>
                    <a:pt x="0" y="1152144"/>
                  </a:lnTo>
                  <a:lnTo>
                    <a:pt x="0" y="0"/>
                  </a:lnTo>
                  <a:lnTo>
                    <a:pt x="6891528" y="0"/>
                  </a:lnTo>
                  <a:lnTo>
                    <a:pt x="6935555" y="5071"/>
                  </a:lnTo>
                  <a:lnTo>
                    <a:pt x="6975972" y="19518"/>
                  </a:lnTo>
                  <a:lnTo>
                    <a:pt x="7011626" y="42187"/>
                  </a:lnTo>
                  <a:lnTo>
                    <a:pt x="7041364" y="71925"/>
                  </a:lnTo>
                  <a:lnTo>
                    <a:pt x="7064033" y="107579"/>
                  </a:lnTo>
                  <a:lnTo>
                    <a:pt x="7078480" y="147996"/>
                  </a:lnTo>
                  <a:lnTo>
                    <a:pt x="7083552" y="192024"/>
                  </a:lnTo>
                  <a:close/>
                </a:path>
              </a:pathLst>
            </a:custGeom>
            <a:ln w="25908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23669" y="4943043"/>
            <a:ext cx="500761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3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3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3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3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3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endParaRPr sz="3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292608"/>
            <a:ext cx="8237220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4397" y="472186"/>
            <a:ext cx="7526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TỐI</a:t>
            </a:r>
            <a:r>
              <a:rPr sz="4000" spc="-10" dirty="0"/>
              <a:t> </a:t>
            </a:r>
            <a:r>
              <a:rPr sz="4000" spc="-5" dirty="0"/>
              <a:t>ƯU</a:t>
            </a:r>
            <a:r>
              <a:rPr sz="4000" spc="-10" dirty="0"/>
              <a:t> HÓA</a:t>
            </a:r>
            <a:r>
              <a:rPr sz="4000" dirty="0"/>
              <a:t> </a:t>
            </a:r>
            <a:r>
              <a:rPr sz="4000" spc="-10" dirty="0"/>
              <a:t>CÁC</a:t>
            </a:r>
            <a:r>
              <a:rPr sz="4000" spc="-15" dirty="0"/>
              <a:t> </a:t>
            </a:r>
            <a:r>
              <a:rPr sz="4000" spc="-10" dirty="0"/>
              <a:t>THUỐC</a:t>
            </a:r>
            <a:r>
              <a:rPr sz="4000" spc="10" dirty="0"/>
              <a:t> </a:t>
            </a:r>
            <a:r>
              <a:rPr sz="4000" spc="-5" dirty="0"/>
              <a:t>GPQ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463040"/>
            <a:ext cx="8520683" cy="41163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514436"/>
            <a:ext cx="8088630" cy="3782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28320" indent="-342900">
              <a:lnSpc>
                <a:spcPct val="120000"/>
              </a:lnSpc>
              <a:spcBef>
                <a:spcPts val="10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giãn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tác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ngắn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(SABA,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SAMA)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khuyến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cáo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ưu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tiên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với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mức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bằng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chứng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354965" marR="582295" indent="-342900">
              <a:lnSpc>
                <a:spcPct val="120100"/>
              </a:lnSpc>
              <a:spcBef>
                <a:spcPts val="66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GPQ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dùng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dưới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dạng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phun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xịt,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dung</a:t>
            </a:r>
            <a:endParaRPr sz="28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2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Methylxanthyl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nên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tác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phụ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cao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bằng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chứng</a:t>
            </a:r>
            <a:r>
              <a:rPr sz="24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9264" y="6427723"/>
            <a:ext cx="1380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00"/>
                </a:solidFill>
                <a:latin typeface="Microsoft Sans Serif"/>
                <a:cs typeface="Microsoft Sans Serif"/>
              </a:rPr>
              <a:t>GOLD</a:t>
            </a:r>
            <a:r>
              <a:rPr sz="2000" spc="-7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00"/>
                </a:solidFill>
                <a:latin typeface="Microsoft Sans Serif"/>
                <a:cs typeface="Microsoft Sans Serif"/>
              </a:rPr>
              <a:t>2017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292608"/>
            <a:ext cx="7979664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937" y="472186"/>
            <a:ext cx="7268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ĐIỀU</a:t>
            </a:r>
            <a:r>
              <a:rPr sz="4000" spc="-20" dirty="0"/>
              <a:t> </a:t>
            </a:r>
            <a:r>
              <a:rPr sz="4000" spc="-5" dirty="0"/>
              <a:t>TRỊ</a:t>
            </a:r>
            <a:r>
              <a:rPr sz="4000" spc="-10" dirty="0"/>
              <a:t> CORTICOSTEROIDS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333500"/>
            <a:ext cx="8604504" cy="53964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470786"/>
            <a:ext cx="8190230" cy="5288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20650" indent="-3429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bằng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cho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thấy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corticosteroids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toàn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thân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cải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thiện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CNHH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(FEV1)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(PaO2)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bằng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chứng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),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hiệu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tái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phát,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thời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gian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endParaRPr sz="2800">
              <a:latin typeface="Microsoft Sans Serif"/>
              <a:cs typeface="Microsoft Sans Serif"/>
            </a:endParaRPr>
          </a:p>
          <a:p>
            <a:pPr marL="354965" marR="277495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Prednisolon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or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methyprednisolone</a:t>
            </a:r>
            <a:r>
              <a:rPr sz="2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40mg/ngày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ngày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khuyến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cáo</a:t>
            </a:r>
            <a:endParaRPr sz="2800">
              <a:latin typeface="Microsoft Sans Serif"/>
              <a:cs typeface="Microsoft Sans Serif"/>
            </a:endParaRPr>
          </a:p>
          <a:p>
            <a:pPr marL="354965" marR="360680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Khí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dung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budsonide</a:t>
            </a:r>
            <a:r>
              <a:rPr sz="2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thể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là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lưa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chọn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thay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thế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corticosteroids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đường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uống</a:t>
            </a:r>
            <a:endParaRPr sz="2800">
              <a:latin typeface="Microsoft Sans Serif"/>
              <a:cs typeface="Microsoft Sans Serif"/>
            </a:endParaRPr>
          </a:p>
          <a:p>
            <a:pPr marL="354965" marR="242570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Lưu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ý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tác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phụ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của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corticosteroids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toàn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thân</a:t>
            </a:r>
            <a:endParaRPr sz="2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solidFill>
                  <a:srgbClr val="FFFF00"/>
                </a:solidFill>
                <a:latin typeface="Microsoft Sans Serif"/>
                <a:cs typeface="Microsoft Sans Serif"/>
              </a:rPr>
              <a:t>GOLD</a:t>
            </a:r>
            <a:r>
              <a:rPr sz="2000" spc="-4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00"/>
                </a:solidFill>
                <a:latin typeface="Microsoft Sans Serif"/>
                <a:cs typeface="Microsoft Sans Serif"/>
              </a:rPr>
              <a:t>2017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8733" y="201879"/>
            <a:ext cx="5452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675" marR="5080" indent="-689610">
              <a:lnSpc>
                <a:spcPct val="100000"/>
              </a:lnSpc>
              <a:spcBef>
                <a:spcPts val="100"/>
              </a:spcBef>
            </a:pPr>
            <a:r>
              <a:rPr b="0" spc="-4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VAI</a:t>
            </a:r>
            <a:r>
              <a:rPr b="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TRÒ</a:t>
            </a:r>
            <a:r>
              <a:rPr b="0" spc="-15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b="0" spc="-5" dirty="0">
                <a:solidFill>
                  <a:srgbClr val="000000"/>
                </a:solidFill>
                <a:latin typeface="Franklin Gothic Medium"/>
                <a:cs typeface="Franklin Gothic Medium"/>
              </a:rPr>
              <a:t>CORTICOSTEROIDS </a:t>
            </a:r>
            <a:r>
              <a:rPr b="0" spc="-885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b="0" spc="-2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TOÀN</a:t>
            </a:r>
            <a:r>
              <a:rPr b="0" spc="-4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b="0" spc="-5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THÂN AECOPD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892" y="6372859"/>
            <a:ext cx="8808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Calibri"/>
                <a:cs typeface="Calibri"/>
              </a:rPr>
              <a:t>Walters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JAE,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-120" dirty="0">
                <a:latin typeface="Calibri"/>
                <a:cs typeface="Calibri"/>
              </a:rPr>
              <a:t>Tan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DJ,</a:t>
            </a:r>
            <a:r>
              <a:rPr sz="2000" spc="-22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White</a:t>
            </a:r>
            <a:r>
              <a:rPr sz="2000" spc="-220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CJ,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Gibson</a:t>
            </a:r>
            <a:r>
              <a:rPr sz="2000" spc="-22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PG,</a:t>
            </a:r>
            <a:r>
              <a:rPr sz="2000" spc="-195" dirty="0">
                <a:latin typeface="Calibri"/>
                <a:cs typeface="Calibri"/>
              </a:rPr>
              <a:t> </a:t>
            </a:r>
            <a:r>
              <a:rPr sz="2000" spc="-105" dirty="0">
                <a:latin typeface="Calibri"/>
                <a:cs typeface="Calibri"/>
              </a:rPr>
              <a:t>Wood-Baker</a:t>
            </a:r>
            <a:r>
              <a:rPr sz="2000" spc="-23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R,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-105" dirty="0">
                <a:latin typeface="Calibri"/>
                <a:cs typeface="Calibri"/>
              </a:rPr>
              <a:t>Walters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EH,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Cochrane </a:t>
            </a:r>
            <a:r>
              <a:rPr sz="2000" spc="-35" dirty="0">
                <a:latin typeface="Calibri"/>
                <a:cs typeface="Calibri"/>
              </a:rPr>
              <a:t>Reviews: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2014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9326" y="7106"/>
            <a:ext cx="1214672" cy="13360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30" y="7106"/>
            <a:ext cx="1221587" cy="1336066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2250" y="1365250"/>
          <a:ext cx="86106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VAI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TRÒ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CORTICOSTEROIDS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TOÀN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THÂN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Có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Không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7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Giảm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tỉ</a:t>
                      </a:r>
                      <a:r>
                        <a:rPr sz="2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lệ</a:t>
                      </a:r>
                      <a:r>
                        <a:rPr sz="2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thất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bại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điều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trị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792480" indent="-287020">
                        <a:lnSpc>
                          <a:spcPct val="100000"/>
                        </a:lnSpc>
                        <a:spcBef>
                          <a:spcPts val="1705"/>
                        </a:spcBef>
                        <a:buFont typeface="Wingdings"/>
                        <a:buChar char=""/>
                        <a:tabLst>
                          <a:tab pos="793115" algn="l"/>
                        </a:tabLst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x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400" b="1" spc="-95" dirty="0">
                          <a:latin typeface="Arial"/>
                          <a:cs typeface="Arial"/>
                        </a:rPr>
                        <a:t>Gi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ả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ỉ</a:t>
                      </a:r>
                      <a:r>
                        <a:rPr sz="24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ệ</a:t>
                      </a:r>
                      <a:r>
                        <a:rPr sz="24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8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345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9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400" b="1" spc="-345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đợ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cấ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ong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b="1" spc="-24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2400" b="1" spc="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792480" indent="-287020">
                        <a:lnSpc>
                          <a:spcPct val="100000"/>
                        </a:lnSpc>
                        <a:spcBef>
                          <a:spcPts val="1705"/>
                        </a:spcBef>
                        <a:buFont typeface="Wingdings"/>
                        <a:buChar char=""/>
                        <a:tabLst>
                          <a:tab pos="793115" algn="l"/>
                        </a:tabLst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x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Cải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thiện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FEV1,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PEF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nhanh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hơn.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792480" indent="-287020">
                        <a:lnSpc>
                          <a:spcPct val="100000"/>
                        </a:lnSpc>
                        <a:spcBef>
                          <a:spcPts val="1705"/>
                        </a:spcBef>
                        <a:buFont typeface="Wingdings"/>
                        <a:buChar char=""/>
                        <a:tabLst>
                          <a:tab pos="793115" algn="l"/>
                        </a:tabLst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x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Giảm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khó</a:t>
                      </a:r>
                      <a:r>
                        <a:rPr sz="2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thở</a:t>
                      </a:r>
                      <a:r>
                        <a:rPr sz="2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cải thiện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khí</a:t>
                      </a:r>
                      <a:r>
                        <a:rPr sz="2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85" dirty="0">
                          <a:latin typeface="Arial"/>
                          <a:cs typeface="Arial"/>
                        </a:rPr>
                        <a:t>máu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 marL="792480" indent="-287020">
                        <a:lnSpc>
                          <a:spcPct val="100000"/>
                        </a:lnSpc>
                        <a:spcBef>
                          <a:spcPts val="1705"/>
                        </a:spcBef>
                        <a:buFont typeface="Wingdings"/>
                        <a:buChar char=""/>
                        <a:tabLst>
                          <a:tab pos="793115" algn="l"/>
                        </a:tabLst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x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400" b="1" spc="5" dirty="0">
                          <a:latin typeface="Arial"/>
                          <a:cs typeface="Arial"/>
                        </a:rPr>
                        <a:t>Giảm tỷ</a:t>
                      </a:r>
                      <a:r>
                        <a:rPr sz="2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lệ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tử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vong.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7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tc>
                  <a:txBody>
                    <a:bodyPr/>
                    <a:lstStyle/>
                    <a:p>
                      <a:pPr marL="678815" indent="-287020">
                        <a:lnSpc>
                          <a:spcPct val="100000"/>
                        </a:lnSpc>
                        <a:spcBef>
                          <a:spcPts val="1710"/>
                        </a:spcBef>
                        <a:buFont typeface="Wingdings"/>
                        <a:buChar char=""/>
                        <a:tabLst>
                          <a:tab pos="678815" algn="l"/>
                        </a:tabLst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x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7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44" y="98247"/>
            <a:ext cx="818832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0" dirty="0">
                <a:solidFill>
                  <a:srgbClr val="000000"/>
                </a:solidFill>
              </a:rPr>
              <a:t>KHUYẾN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-40" dirty="0">
                <a:solidFill>
                  <a:srgbClr val="000000"/>
                </a:solidFill>
              </a:rPr>
              <a:t>CÁO</a:t>
            </a:r>
            <a:r>
              <a:rPr sz="2900" spc="-140" dirty="0">
                <a:solidFill>
                  <a:srgbClr val="000000"/>
                </a:solidFill>
              </a:rPr>
              <a:t> </a:t>
            </a:r>
            <a:r>
              <a:rPr sz="2900" spc="-50" dirty="0">
                <a:solidFill>
                  <a:srgbClr val="000000"/>
                </a:solidFill>
              </a:rPr>
              <a:t>LIỀU</a:t>
            </a:r>
            <a:r>
              <a:rPr sz="2900" spc="-135" dirty="0">
                <a:solidFill>
                  <a:srgbClr val="000000"/>
                </a:solidFill>
              </a:rPr>
              <a:t> </a:t>
            </a:r>
            <a:r>
              <a:rPr sz="2900" spc="-45" dirty="0">
                <a:solidFill>
                  <a:srgbClr val="000000"/>
                </a:solidFill>
              </a:rPr>
              <a:t>DÙNG</a:t>
            </a:r>
            <a:r>
              <a:rPr sz="2900" spc="-135" dirty="0">
                <a:solidFill>
                  <a:srgbClr val="000000"/>
                </a:solidFill>
              </a:rPr>
              <a:t> </a:t>
            </a:r>
            <a:r>
              <a:rPr sz="2900" spc="-35" dirty="0">
                <a:solidFill>
                  <a:srgbClr val="000000"/>
                </a:solidFill>
              </a:rPr>
              <a:t>VÀ</a:t>
            </a:r>
            <a:r>
              <a:rPr sz="2900" spc="-125" dirty="0">
                <a:solidFill>
                  <a:srgbClr val="000000"/>
                </a:solidFill>
              </a:rPr>
              <a:t> </a:t>
            </a:r>
            <a:r>
              <a:rPr sz="2900" spc="-45" dirty="0">
                <a:solidFill>
                  <a:srgbClr val="000000"/>
                </a:solidFill>
              </a:rPr>
              <a:t>THỜI</a:t>
            </a:r>
            <a:r>
              <a:rPr sz="2900" spc="-140" dirty="0">
                <a:solidFill>
                  <a:srgbClr val="000000"/>
                </a:solidFill>
              </a:rPr>
              <a:t> </a:t>
            </a:r>
            <a:r>
              <a:rPr sz="2900" spc="-45" dirty="0">
                <a:solidFill>
                  <a:srgbClr val="000000"/>
                </a:solidFill>
              </a:rPr>
              <a:t>GIAN</a:t>
            </a:r>
            <a:r>
              <a:rPr sz="2900" spc="-140" dirty="0">
                <a:solidFill>
                  <a:srgbClr val="000000"/>
                </a:solidFill>
              </a:rPr>
              <a:t> </a:t>
            </a:r>
            <a:r>
              <a:rPr sz="2900" spc="-45" dirty="0">
                <a:solidFill>
                  <a:srgbClr val="000000"/>
                </a:solidFill>
              </a:rPr>
              <a:t>DÙNG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67056" y="752855"/>
            <a:ext cx="9081770" cy="5809615"/>
            <a:chOff x="67056" y="752855"/>
            <a:chExt cx="9081770" cy="5809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61" y="2615527"/>
              <a:ext cx="9045538" cy="38831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628" y="2433827"/>
              <a:ext cx="9072880" cy="4124325"/>
            </a:xfrm>
            <a:custGeom>
              <a:avLst/>
              <a:gdLst/>
              <a:ahLst/>
              <a:cxnLst/>
              <a:rect l="l" t="t" r="r" b="b"/>
              <a:pathLst>
                <a:path w="9072880" h="4124325">
                  <a:moveTo>
                    <a:pt x="0" y="4123944"/>
                  </a:moveTo>
                  <a:lnTo>
                    <a:pt x="9072372" y="4123944"/>
                  </a:lnTo>
                </a:path>
                <a:path w="9072880" h="4124325">
                  <a:moveTo>
                    <a:pt x="9072372" y="0"/>
                  </a:moveTo>
                  <a:lnTo>
                    <a:pt x="0" y="0"/>
                  </a:lnTo>
                  <a:lnTo>
                    <a:pt x="0" y="4123944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761999"/>
              <a:ext cx="6769453" cy="16367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4027" y="757427"/>
              <a:ext cx="8772525" cy="1645920"/>
            </a:xfrm>
            <a:custGeom>
              <a:avLst/>
              <a:gdLst/>
              <a:ahLst/>
              <a:cxnLst/>
              <a:rect l="l" t="t" r="r" b="b"/>
              <a:pathLst>
                <a:path w="8772525" h="1645920">
                  <a:moveTo>
                    <a:pt x="0" y="1645920"/>
                  </a:moveTo>
                  <a:lnTo>
                    <a:pt x="8772144" y="1645920"/>
                  </a:lnTo>
                  <a:lnTo>
                    <a:pt x="8772144" y="0"/>
                  </a:lnTo>
                  <a:lnTo>
                    <a:pt x="0" y="0"/>
                  </a:lnTo>
                  <a:lnTo>
                    <a:pt x="0" y="1645920"/>
                  </a:lnTo>
                  <a:close/>
                </a:path>
              </a:pathLst>
            </a:custGeom>
            <a:ln w="91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124" y="1600200"/>
            <a:ext cx="3828415" cy="51689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968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15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Nguy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cơ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nhiễm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khuẩn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2600" y="1655064"/>
            <a:ext cx="3581400" cy="516890"/>
          </a:xfrm>
          <a:custGeom>
            <a:avLst/>
            <a:gdLst/>
            <a:ahLst/>
            <a:cxnLst/>
            <a:rect l="l" t="t" r="r" b="b"/>
            <a:pathLst>
              <a:path w="3581400" h="516889">
                <a:moveTo>
                  <a:pt x="3581400" y="0"/>
                </a:moveTo>
                <a:lnTo>
                  <a:pt x="0" y="0"/>
                </a:lnTo>
                <a:lnTo>
                  <a:pt x="0" y="516636"/>
                </a:lnTo>
                <a:lnTo>
                  <a:pt x="3581400" y="516636"/>
                </a:lnTo>
                <a:lnTo>
                  <a:pt x="35814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27267" y="1661922"/>
            <a:ext cx="3054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Nguy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cơ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nhiễm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virus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99" y="2260117"/>
            <a:ext cx="3918585" cy="81788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15"/>
              </a:spcBef>
            </a:pPr>
            <a:r>
              <a:rPr sz="2250" spc="-5" dirty="0">
                <a:latin typeface="Calibri"/>
                <a:cs typeface="Calibri"/>
              </a:rPr>
              <a:t>COPD </a:t>
            </a:r>
            <a:r>
              <a:rPr sz="2250" dirty="0">
                <a:latin typeface="Calibri"/>
                <a:cs typeface="Calibri"/>
              </a:rPr>
              <a:t>giai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đoạn</a:t>
            </a:r>
            <a:r>
              <a:rPr sz="2250" spc="-5" dirty="0">
                <a:latin typeface="Calibri"/>
                <a:cs typeface="Calibri"/>
              </a:rPr>
              <a:t> nặng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(FEV1&lt;35%)</a:t>
            </a: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250" dirty="0">
                <a:latin typeface="Calibri"/>
                <a:cs typeface="Calibri"/>
              </a:rPr>
              <a:t>Nhiều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đợt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cấp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phải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nhập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viện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264" y="3101303"/>
            <a:ext cx="3823335" cy="3218815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580"/>
              </a:spcBef>
            </a:pPr>
            <a:r>
              <a:rPr sz="2250" dirty="0">
                <a:latin typeface="Calibri"/>
                <a:cs typeface="Calibri"/>
              </a:rPr>
              <a:t>Mắc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nhiều </a:t>
            </a:r>
            <a:r>
              <a:rPr sz="2250" dirty="0">
                <a:latin typeface="Calibri"/>
                <a:cs typeface="Calibri"/>
              </a:rPr>
              <a:t>bệnh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kèm theo</a:t>
            </a:r>
            <a:endParaRPr sz="225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  <a:spcBef>
                <a:spcPts val="1485"/>
              </a:spcBef>
            </a:pPr>
            <a:r>
              <a:rPr sz="2250" dirty="0">
                <a:latin typeface="Calibri"/>
                <a:cs typeface="Calibri"/>
              </a:rPr>
              <a:t>Anthonisen</a:t>
            </a:r>
            <a:r>
              <a:rPr sz="2250" spc="-5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Type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</a:t>
            </a:r>
            <a:endParaRPr sz="225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615"/>
              </a:spcBef>
            </a:pPr>
            <a:r>
              <a:rPr sz="2250" dirty="0">
                <a:latin typeface="Calibri"/>
                <a:cs typeface="Calibri"/>
              </a:rPr>
              <a:t>Đờm</a:t>
            </a:r>
            <a:r>
              <a:rPr sz="2250" spc="-5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mủ</a:t>
            </a:r>
            <a:endParaRPr sz="2250">
              <a:latin typeface="Calibri"/>
              <a:cs typeface="Calibri"/>
            </a:endParaRPr>
          </a:p>
          <a:p>
            <a:pPr marL="12700" indent="5715">
              <a:lnSpc>
                <a:spcPct val="100000"/>
              </a:lnSpc>
              <a:spcBef>
                <a:spcPts val="580"/>
              </a:spcBef>
            </a:pPr>
            <a:r>
              <a:rPr sz="2250" dirty="0">
                <a:latin typeface="Calibri"/>
                <a:cs typeface="Calibri"/>
              </a:rPr>
              <a:t>Nuôi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cấy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5" dirty="0">
                <a:latin typeface="Calibri"/>
                <a:cs typeface="Calibri"/>
              </a:rPr>
              <a:t>có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vi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khuẩn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trong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đờm</a:t>
            </a:r>
            <a:endParaRPr sz="2250">
              <a:latin typeface="Calibri"/>
              <a:cs typeface="Calibri"/>
            </a:endParaRPr>
          </a:p>
          <a:p>
            <a:pPr marL="24130" marR="5080" indent="-12065">
              <a:lnSpc>
                <a:spcPct val="121500"/>
              </a:lnSpc>
              <a:spcBef>
                <a:spcPts val="240"/>
              </a:spcBef>
            </a:pPr>
            <a:r>
              <a:rPr sz="2250" dirty="0">
                <a:latin typeface="Calibri"/>
                <a:cs typeface="Calibri"/>
              </a:rPr>
              <a:t>Nhiễm </a:t>
            </a:r>
            <a:r>
              <a:rPr sz="2250" spc="-5" dirty="0">
                <a:latin typeface="Calibri"/>
                <a:cs typeface="Calibri"/>
              </a:rPr>
              <a:t>thêm </a:t>
            </a:r>
            <a:r>
              <a:rPr sz="2250" dirty="0">
                <a:latin typeface="Calibri"/>
                <a:cs typeface="Calibri"/>
              </a:rPr>
              <a:t>chủng vi khuẩn mới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Đợt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cấp</a:t>
            </a:r>
            <a:r>
              <a:rPr sz="2250" spc="-5" dirty="0">
                <a:latin typeface="Calibri"/>
                <a:cs typeface="Calibri"/>
              </a:rPr>
              <a:t> nặng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phải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nhập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viện</a:t>
            </a:r>
            <a:endParaRPr sz="22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675"/>
              </a:spcBef>
            </a:pPr>
            <a:r>
              <a:rPr sz="2250" dirty="0">
                <a:latin typeface="Calibri"/>
                <a:cs typeface="Calibri"/>
              </a:rPr>
              <a:t>Nồng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độ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CRP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/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PCT</a:t>
            </a:r>
            <a:r>
              <a:rPr sz="2250" dirty="0">
                <a:latin typeface="Calibri"/>
                <a:cs typeface="Calibri"/>
              </a:rPr>
              <a:t> tăng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cao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8273" y="2134006"/>
            <a:ext cx="3136265" cy="97028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250" spc="80" dirty="0">
                <a:latin typeface="Microsoft Sans Serif"/>
                <a:cs typeface="Microsoft Sans Serif"/>
              </a:rPr>
              <a:t>Thường</a:t>
            </a:r>
            <a:r>
              <a:rPr sz="2250" spc="-4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xuyên</a:t>
            </a:r>
            <a:r>
              <a:rPr sz="2250" spc="-1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mắc</a:t>
            </a:r>
            <a:r>
              <a:rPr sz="2250" spc="-15" dirty="0">
                <a:latin typeface="Microsoft Sans Serif"/>
                <a:cs typeface="Microsoft Sans Serif"/>
              </a:rPr>
              <a:t> </a:t>
            </a:r>
            <a:r>
              <a:rPr sz="2250" spc="5" dirty="0">
                <a:latin typeface="Microsoft Sans Serif"/>
                <a:cs typeface="Microsoft Sans Serif"/>
              </a:rPr>
              <a:t>cúm</a:t>
            </a:r>
            <a:endParaRPr sz="2250">
              <a:latin typeface="Microsoft Sans Serif"/>
              <a:cs typeface="Microsoft Sans Serif"/>
            </a:endParaRPr>
          </a:p>
          <a:p>
            <a:pPr marL="22860">
              <a:lnSpc>
                <a:spcPct val="100000"/>
              </a:lnSpc>
              <a:spcBef>
                <a:spcPts val="1019"/>
              </a:spcBef>
            </a:pPr>
            <a:r>
              <a:rPr sz="2250" dirty="0">
                <a:latin typeface="Calibri"/>
                <a:cs typeface="Calibri"/>
              </a:rPr>
              <a:t>Anthonisen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Type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II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/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III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2333" y="3197344"/>
            <a:ext cx="3437890" cy="241490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365"/>
              </a:spcBef>
            </a:pPr>
            <a:r>
              <a:rPr sz="2250" dirty="0">
                <a:latin typeface="Calibri"/>
                <a:cs typeface="Calibri"/>
              </a:rPr>
              <a:t>Đờm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nhầy,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trong</a:t>
            </a:r>
            <a:endParaRPr sz="2250">
              <a:latin typeface="Calibri"/>
              <a:cs typeface="Calibri"/>
            </a:endParaRPr>
          </a:p>
          <a:p>
            <a:pPr marL="74295">
              <a:lnSpc>
                <a:spcPct val="100000"/>
              </a:lnSpc>
              <a:spcBef>
                <a:spcPts val="1265"/>
              </a:spcBef>
            </a:pPr>
            <a:r>
              <a:rPr sz="2250" dirty="0">
                <a:latin typeface="Calibri"/>
                <a:cs typeface="Calibri"/>
              </a:rPr>
              <a:t>Nhuộm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soi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đờm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âm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tính</a:t>
            </a:r>
            <a:endParaRPr sz="225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  <a:spcBef>
                <a:spcPts val="790"/>
              </a:spcBef>
            </a:pPr>
            <a:r>
              <a:rPr sz="2250" dirty="0">
                <a:latin typeface="Calibri"/>
                <a:cs typeface="Calibri"/>
              </a:rPr>
              <a:t>Đờm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nhiều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BC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ái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toan</a:t>
            </a:r>
            <a:endParaRPr sz="2250">
              <a:latin typeface="Calibri"/>
              <a:cs typeface="Calibri"/>
            </a:endParaRPr>
          </a:p>
          <a:p>
            <a:pPr marL="100330" marR="5080" indent="-88265">
              <a:lnSpc>
                <a:spcPct val="132600"/>
              </a:lnSpc>
              <a:spcBef>
                <a:spcPts val="229"/>
              </a:spcBef>
            </a:pPr>
            <a:r>
              <a:rPr sz="2250" dirty="0">
                <a:latin typeface="Calibri"/>
                <a:cs typeface="Calibri"/>
              </a:rPr>
              <a:t>Đợt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cấp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nhẹ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không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nhập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viện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Nồng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độ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CRP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/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PCT </a:t>
            </a:r>
            <a:r>
              <a:rPr sz="2250" dirty="0">
                <a:latin typeface="Calibri"/>
                <a:cs typeface="Calibri"/>
              </a:rPr>
              <a:t>thấp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0326" y="6588658"/>
            <a:ext cx="56921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Microsoft Sans Serif"/>
                <a:cs typeface="Microsoft Sans Serif"/>
              </a:rPr>
              <a:t>Stolz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15" dirty="0">
                <a:latin typeface="Microsoft Sans Serif"/>
                <a:cs typeface="Microsoft Sans Serif"/>
              </a:rPr>
              <a:t>D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et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al.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Curr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Opin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Pulm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Med.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2009 Mar;15(2):126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4954" y="379221"/>
            <a:ext cx="7967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>
                <a:solidFill>
                  <a:srgbClr val="0033CC"/>
                </a:solidFill>
              </a:rPr>
              <a:t>K</a:t>
            </a:r>
            <a:r>
              <a:rPr sz="3200" spc="-65" dirty="0">
                <a:solidFill>
                  <a:srgbClr val="0033CC"/>
                </a:solidFill>
              </a:rPr>
              <a:t>h</a:t>
            </a:r>
            <a:r>
              <a:rPr sz="3200" dirty="0">
                <a:solidFill>
                  <a:srgbClr val="0033CC"/>
                </a:solidFill>
              </a:rPr>
              <a:t>i</a:t>
            </a:r>
            <a:r>
              <a:rPr sz="3200" spc="-140" dirty="0">
                <a:solidFill>
                  <a:srgbClr val="0033CC"/>
                </a:solidFill>
              </a:rPr>
              <a:t> </a:t>
            </a:r>
            <a:r>
              <a:rPr sz="3200" spc="-55" dirty="0">
                <a:solidFill>
                  <a:srgbClr val="0033CC"/>
                </a:solidFill>
              </a:rPr>
              <a:t>n</a:t>
            </a:r>
            <a:r>
              <a:rPr sz="3200" spc="-385" dirty="0">
                <a:solidFill>
                  <a:srgbClr val="0033CC"/>
                </a:solidFill>
              </a:rPr>
              <a:t>à</a:t>
            </a:r>
            <a:r>
              <a:rPr sz="3200" dirty="0">
                <a:solidFill>
                  <a:srgbClr val="0033CC"/>
                </a:solidFill>
              </a:rPr>
              <a:t>o</a:t>
            </a:r>
            <a:r>
              <a:rPr sz="3200" spc="175" dirty="0">
                <a:solidFill>
                  <a:srgbClr val="0033CC"/>
                </a:solidFill>
              </a:rPr>
              <a:t> </a:t>
            </a:r>
            <a:r>
              <a:rPr sz="3200" spc="-55" dirty="0">
                <a:solidFill>
                  <a:srgbClr val="0033CC"/>
                </a:solidFill>
              </a:rPr>
              <a:t>d</a:t>
            </a:r>
            <a:r>
              <a:rPr sz="3200" spc="-295" dirty="0">
                <a:solidFill>
                  <a:srgbClr val="0033CC"/>
                </a:solidFill>
              </a:rPr>
              <a:t>ù</a:t>
            </a:r>
            <a:r>
              <a:rPr sz="3200" spc="-65" dirty="0">
                <a:solidFill>
                  <a:srgbClr val="0033CC"/>
                </a:solidFill>
              </a:rPr>
              <a:t>n</a:t>
            </a:r>
            <a:r>
              <a:rPr sz="3200" dirty="0">
                <a:solidFill>
                  <a:srgbClr val="0033CC"/>
                </a:solidFill>
              </a:rPr>
              <a:t>g</a:t>
            </a:r>
            <a:r>
              <a:rPr sz="3200" spc="70" dirty="0">
                <a:solidFill>
                  <a:srgbClr val="0033CC"/>
                </a:solidFill>
              </a:rPr>
              <a:t> </a:t>
            </a:r>
            <a:r>
              <a:rPr sz="3200" spc="-65" dirty="0">
                <a:solidFill>
                  <a:srgbClr val="0033CC"/>
                </a:solidFill>
              </a:rPr>
              <a:t>k</a:t>
            </a:r>
            <a:r>
              <a:rPr sz="3200" spc="-55" dirty="0">
                <a:solidFill>
                  <a:srgbClr val="0033CC"/>
                </a:solidFill>
              </a:rPr>
              <a:t>h</a:t>
            </a:r>
            <a:r>
              <a:rPr sz="3200" spc="-385" dirty="0">
                <a:solidFill>
                  <a:srgbClr val="0033CC"/>
                </a:solidFill>
              </a:rPr>
              <a:t>á</a:t>
            </a:r>
            <a:r>
              <a:rPr sz="3200" spc="-65" dirty="0">
                <a:solidFill>
                  <a:srgbClr val="0033CC"/>
                </a:solidFill>
              </a:rPr>
              <a:t>n</a:t>
            </a:r>
            <a:r>
              <a:rPr sz="3200" dirty="0">
                <a:solidFill>
                  <a:srgbClr val="0033CC"/>
                </a:solidFill>
              </a:rPr>
              <a:t>g</a:t>
            </a:r>
            <a:r>
              <a:rPr sz="3200" spc="160" dirty="0">
                <a:solidFill>
                  <a:srgbClr val="0033CC"/>
                </a:solidFill>
              </a:rPr>
              <a:t> </a:t>
            </a:r>
            <a:r>
              <a:rPr sz="3200" spc="-65" dirty="0">
                <a:solidFill>
                  <a:srgbClr val="0033CC"/>
                </a:solidFill>
              </a:rPr>
              <a:t>sin</a:t>
            </a:r>
            <a:r>
              <a:rPr sz="3200" dirty="0">
                <a:solidFill>
                  <a:srgbClr val="0033CC"/>
                </a:solidFill>
              </a:rPr>
              <a:t>h</a:t>
            </a:r>
            <a:r>
              <a:rPr sz="3200" spc="-135" dirty="0">
                <a:solidFill>
                  <a:srgbClr val="0033CC"/>
                </a:solidFill>
              </a:rPr>
              <a:t> </a:t>
            </a:r>
            <a:r>
              <a:rPr sz="3200" spc="-65" dirty="0">
                <a:solidFill>
                  <a:srgbClr val="0033CC"/>
                </a:solidFill>
              </a:rPr>
              <a:t>ch</a:t>
            </a:r>
            <a:r>
              <a:rPr sz="3200" dirty="0">
                <a:solidFill>
                  <a:srgbClr val="0033CC"/>
                </a:solidFill>
              </a:rPr>
              <a:t>o</a:t>
            </a:r>
            <a:r>
              <a:rPr sz="3200" spc="-140" dirty="0">
                <a:solidFill>
                  <a:srgbClr val="0033CC"/>
                </a:solidFill>
              </a:rPr>
              <a:t> </a:t>
            </a:r>
            <a:r>
              <a:rPr sz="3200" spc="-60" dirty="0">
                <a:solidFill>
                  <a:srgbClr val="0033CC"/>
                </a:solidFill>
              </a:rPr>
              <a:t>B</a:t>
            </a:r>
            <a:r>
              <a:rPr sz="3200" dirty="0">
                <a:solidFill>
                  <a:srgbClr val="0033CC"/>
                </a:solidFill>
              </a:rPr>
              <a:t>N</a:t>
            </a:r>
            <a:r>
              <a:rPr sz="3200" spc="-254" dirty="0">
                <a:solidFill>
                  <a:srgbClr val="0033CC"/>
                </a:solidFill>
              </a:rPr>
              <a:t> </a:t>
            </a:r>
            <a:r>
              <a:rPr sz="3200" spc="-60" dirty="0">
                <a:solidFill>
                  <a:srgbClr val="0033CC"/>
                </a:solidFill>
              </a:rPr>
              <a:t>A</a:t>
            </a:r>
            <a:r>
              <a:rPr sz="3200" spc="-65" dirty="0">
                <a:solidFill>
                  <a:srgbClr val="0033CC"/>
                </a:solidFill>
              </a:rPr>
              <a:t>E</a:t>
            </a:r>
            <a:r>
              <a:rPr sz="3200" spc="-60" dirty="0">
                <a:solidFill>
                  <a:srgbClr val="0033CC"/>
                </a:solidFill>
              </a:rPr>
              <a:t>CO</a:t>
            </a:r>
            <a:r>
              <a:rPr sz="3200" spc="-65" dirty="0">
                <a:solidFill>
                  <a:srgbClr val="0033CC"/>
                </a:solidFill>
              </a:rPr>
              <a:t>P</a:t>
            </a:r>
            <a:r>
              <a:rPr sz="3200" dirty="0">
                <a:solidFill>
                  <a:srgbClr val="0033CC"/>
                </a:solidFill>
              </a:rPr>
              <a:t>D</a:t>
            </a:r>
            <a:endParaRPr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223" y="222516"/>
            <a:ext cx="5654039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6548" y="386841"/>
            <a:ext cx="500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ĐIỀU</a:t>
            </a:r>
            <a:r>
              <a:rPr spc="-35" dirty="0"/>
              <a:t> </a:t>
            </a:r>
            <a:r>
              <a:rPr dirty="0"/>
              <a:t>TRỊ</a:t>
            </a:r>
            <a:r>
              <a:rPr spc="-25" dirty="0"/>
              <a:t> </a:t>
            </a:r>
            <a:r>
              <a:rPr spc="-5" dirty="0"/>
              <a:t>KHÁNG</a:t>
            </a:r>
            <a:r>
              <a:rPr spc="-40" dirty="0"/>
              <a:t> </a:t>
            </a:r>
            <a:r>
              <a:rPr dirty="0"/>
              <a:t>SINH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193291"/>
            <a:ext cx="8525256" cy="53477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331213"/>
            <a:ext cx="8190230" cy="542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60680" indent="-3429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Phân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tích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một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số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nghiên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cứu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ngẫu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nhiên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đối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thấy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sinh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mức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trung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bình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tới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đờm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mủ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làm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giảm: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59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Nguy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tử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vong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ngắn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hạn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77%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Thất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bại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53%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Đờm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mủ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44%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KS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khi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cả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triệu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endParaRPr sz="2800">
              <a:latin typeface="Microsoft Sans Serif"/>
              <a:cs typeface="Microsoft Sans Serif"/>
            </a:endParaRPr>
          </a:p>
          <a:p>
            <a:pPr marL="354965" marR="1016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(B)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hoặc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triệu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nhưng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triệu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là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đờm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mủ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(evidence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C),</a:t>
            </a:r>
            <a:r>
              <a:rPr sz="2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(evidence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B)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Thời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gian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trị: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ngày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(evidence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D)</a:t>
            </a:r>
            <a:endParaRPr sz="2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540"/>
              </a:spcBef>
            </a:pPr>
            <a:r>
              <a:rPr sz="2000" dirty="0">
                <a:solidFill>
                  <a:srgbClr val="FFFF00"/>
                </a:solidFill>
                <a:latin typeface="Microsoft Sans Serif"/>
                <a:cs typeface="Microsoft Sans Serif"/>
              </a:rPr>
              <a:t>GOLD</a:t>
            </a:r>
            <a:r>
              <a:rPr sz="2000" spc="-4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00"/>
                </a:solidFill>
                <a:latin typeface="Microsoft Sans Serif"/>
                <a:cs typeface="Microsoft Sans Serif"/>
              </a:rPr>
              <a:t>2017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176784"/>
            <a:ext cx="8901684" cy="16352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216" y="341121"/>
            <a:ext cx="8253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1770" marR="5080" indent="-1449705">
              <a:lnSpc>
                <a:spcPct val="100000"/>
              </a:lnSpc>
              <a:spcBef>
                <a:spcPts val="100"/>
              </a:spcBef>
            </a:pPr>
            <a:r>
              <a:rPr dirty="0"/>
              <a:t>Yếu tố </a:t>
            </a:r>
            <a:r>
              <a:rPr spc="-5" dirty="0"/>
              <a:t>nguy </a:t>
            </a:r>
            <a:r>
              <a:rPr dirty="0"/>
              <a:t>cơ </a:t>
            </a:r>
            <a:r>
              <a:rPr spc="-5" dirty="0"/>
              <a:t>dự </a:t>
            </a:r>
            <a:r>
              <a:rPr dirty="0"/>
              <a:t>đoán </a:t>
            </a:r>
            <a:r>
              <a:rPr spc="-5" dirty="0"/>
              <a:t>nhiễm khuẩn </a:t>
            </a:r>
            <a:r>
              <a:rPr spc="-990" dirty="0"/>
              <a:t> </a:t>
            </a:r>
            <a:r>
              <a:rPr dirty="0"/>
              <a:t>trong </a:t>
            </a:r>
            <a:r>
              <a:rPr spc="-5" dirty="0"/>
              <a:t>đợt</a:t>
            </a:r>
            <a:r>
              <a:rPr dirty="0"/>
              <a:t> cấp</a:t>
            </a:r>
            <a:r>
              <a:rPr spc="-15" dirty="0"/>
              <a:t> </a:t>
            </a:r>
            <a:r>
              <a:rPr spc="-5" dirty="0"/>
              <a:t>của</a:t>
            </a:r>
            <a:r>
              <a:rPr spc="-10" dirty="0"/>
              <a:t> </a:t>
            </a:r>
            <a:r>
              <a:rPr spc="-5" dirty="0"/>
              <a:t>COPD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879092"/>
            <a:ext cx="8430768" cy="43723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931438"/>
            <a:ext cx="7999730" cy="40373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  <a:tab pos="379984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bất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kỳ	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một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dấu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nào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sau: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69642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giai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đoạn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(FEV1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&lt;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50%)</a:t>
            </a:r>
            <a:endParaRPr sz="2800">
              <a:latin typeface="Microsoft Sans Serif"/>
              <a:cs typeface="Microsoft Sans Serif"/>
            </a:endParaRPr>
          </a:p>
          <a:p>
            <a:pPr marL="815340" marR="5080" lvl="1" indent="-34607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thường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xuyên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≥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năm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trước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69642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triệu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của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viêm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mạn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phối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hợp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69642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8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kháng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sinh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tháng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gần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đây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Đờm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mủ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644" y="6382308"/>
            <a:ext cx="2488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Soler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Thorax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2007;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62:29-35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140207"/>
            <a:ext cx="7670292" cy="1467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2737485" marR="5080" indent="-2143125">
              <a:lnSpc>
                <a:spcPct val="100000"/>
              </a:lnSpc>
              <a:spcBef>
                <a:spcPts val="100"/>
              </a:spcBef>
            </a:pPr>
            <a:r>
              <a:rPr sz="3200" spc="-55" dirty="0"/>
              <a:t>Nguyên</a:t>
            </a:r>
            <a:r>
              <a:rPr sz="3200" spc="280" dirty="0"/>
              <a:t> </a:t>
            </a:r>
            <a:r>
              <a:rPr sz="3200" dirty="0"/>
              <a:t>tắc</a:t>
            </a:r>
            <a:r>
              <a:rPr sz="3200" spc="-30" dirty="0"/>
              <a:t> </a:t>
            </a:r>
            <a:r>
              <a:rPr sz="3200" spc="-5" dirty="0"/>
              <a:t>điều</a:t>
            </a:r>
            <a:r>
              <a:rPr sz="3200" spc="-20" dirty="0"/>
              <a:t> </a:t>
            </a:r>
            <a:r>
              <a:rPr sz="3200" dirty="0"/>
              <a:t>trị</a:t>
            </a:r>
            <a:r>
              <a:rPr sz="3200" spc="-10" dirty="0"/>
              <a:t> </a:t>
            </a:r>
            <a:r>
              <a:rPr sz="3200" spc="-65" dirty="0"/>
              <a:t>kháng</a:t>
            </a:r>
            <a:r>
              <a:rPr sz="3200" spc="280" dirty="0"/>
              <a:t> </a:t>
            </a:r>
            <a:r>
              <a:rPr sz="3200" spc="-5" dirty="0"/>
              <a:t>sinh</a:t>
            </a:r>
            <a:r>
              <a:rPr sz="3200" spc="-15" dirty="0"/>
              <a:t> </a:t>
            </a:r>
            <a:r>
              <a:rPr sz="3200" dirty="0"/>
              <a:t>trong </a:t>
            </a:r>
            <a:r>
              <a:rPr sz="3200" spc="-875" dirty="0"/>
              <a:t> </a:t>
            </a:r>
            <a:r>
              <a:rPr sz="3200" dirty="0"/>
              <a:t>đợt</a:t>
            </a:r>
            <a:r>
              <a:rPr sz="3200" spc="-20" dirty="0"/>
              <a:t> </a:t>
            </a:r>
            <a:r>
              <a:rPr sz="3200" spc="-5" dirty="0"/>
              <a:t>cấp</a:t>
            </a:r>
            <a:r>
              <a:rPr sz="3200" spc="-25" dirty="0"/>
              <a:t> </a:t>
            </a:r>
            <a:r>
              <a:rPr sz="3200" dirty="0"/>
              <a:t>COPD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" y="1257301"/>
            <a:ext cx="8348472" cy="56006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7814" y="1394586"/>
            <a:ext cx="7915909" cy="5195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10030" indent="-343535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Phân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tầng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theo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nguyên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tắc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Anthonisen</a:t>
            </a:r>
            <a:endParaRPr sz="2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Tính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đến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yếu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tố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của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nhân:</a:t>
            </a:r>
            <a:endParaRPr sz="28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590"/>
              </a:spcBef>
              <a:buClr>
                <a:srgbClr val="FFFF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Tiền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endParaRPr sz="24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đồng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mắc</a:t>
            </a:r>
            <a:endParaRPr sz="24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Mức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của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endParaRPr sz="24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8750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Tuổi</a:t>
            </a:r>
            <a:endParaRPr sz="24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660"/>
              </a:spcBef>
              <a:buClr>
                <a:srgbClr val="FFFF00"/>
              </a:buClr>
              <a:buSzPct val="69642"/>
              <a:buFont typeface="Wingdings"/>
              <a:buChar char=""/>
              <a:tabLst>
                <a:tab pos="815975" algn="l"/>
                <a:tab pos="81661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Tiền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dùng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sinh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tháng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trước</a:t>
            </a:r>
            <a:endParaRPr sz="2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Nghi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ngờ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trực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mủ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xanh</a:t>
            </a:r>
            <a:endParaRPr sz="2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Tình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hình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của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địa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phương</a:t>
            </a:r>
            <a:endParaRPr sz="2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PK/PD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của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6508801"/>
            <a:ext cx="4614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Adapted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from: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Woodhead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Clin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Microbiol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Infect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2011;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17(Suppl.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6):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E1-E59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3923"/>
            <a:ext cx="9143999" cy="14676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515" y="303657"/>
            <a:ext cx="868489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5080" indent="-40259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Hướng</a:t>
            </a:r>
            <a:r>
              <a:rPr sz="3200" spc="-30" dirty="0"/>
              <a:t> </a:t>
            </a:r>
            <a:r>
              <a:rPr sz="3200" dirty="0"/>
              <a:t>dẫn</a:t>
            </a:r>
            <a:r>
              <a:rPr sz="3200" spc="-20" dirty="0"/>
              <a:t> </a:t>
            </a:r>
            <a:r>
              <a:rPr sz="3200" spc="-5" dirty="0"/>
              <a:t>của</a:t>
            </a:r>
            <a:r>
              <a:rPr sz="3200" spc="-30" dirty="0"/>
              <a:t> </a:t>
            </a:r>
            <a:r>
              <a:rPr sz="3200" dirty="0"/>
              <a:t>ERS: </a:t>
            </a:r>
            <a:r>
              <a:rPr sz="3200" spc="-5" dirty="0"/>
              <a:t>mức</a:t>
            </a:r>
            <a:r>
              <a:rPr sz="3200" spc="-15" dirty="0"/>
              <a:t> </a:t>
            </a:r>
            <a:r>
              <a:rPr sz="3200" dirty="0"/>
              <a:t>độ</a:t>
            </a:r>
            <a:r>
              <a:rPr sz="3200" spc="-20" dirty="0"/>
              <a:t> </a:t>
            </a:r>
            <a:r>
              <a:rPr sz="3200" spc="-5" dirty="0"/>
              <a:t>trầm</a:t>
            </a:r>
            <a:r>
              <a:rPr sz="3200" spc="-10" dirty="0"/>
              <a:t> </a:t>
            </a:r>
            <a:r>
              <a:rPr sz="3200" spc="-5" dirty="0"/>
              <a:t>trọng</a:t>
            </a:r>
            <a:r>
              <a:rPr sz="3200" spc="-30" dirty="0"/>
              <a:t> </a:t>
            </a:r>
            <a:r>
              <a:rPr sz="3200" spc="-5" dirty="0"/>
              <a:t>của </a:t>
            </a:r>
            <a:r>
              <a:rPr sz="3200" spc="-875" dirty="0"/>
              <a:t> </a:t>
            </a:r>
            <a:r>
              <a:rPr sz="3200" dirty="0"/>
              <a:t>đợt</a:t>
            </a:r>
            <a:r>
              <a:rPr sz="3200" spc="-20" dirty="0"/>
              <a:t> </a:t>
            </a:r>
            <a:r>
              <a:rPr sz="3200" spc="-5" dirty="0"/>
              <a:t>cấp</a:t>
            </a:r>
            <a:r>
              <a:rPr sz="3200" spc="-20" dirty="0"/>
              <a:t> </a:t>
            </a:r>
            <a:r>
              <a:rPr sz="3200" dirty="0"/>
              <a:t>là</a:t>
            </a:r>
            <a:r>
              <a:rPr sz="3200" spc="-15" dirty="0"/>
              <a:t> </a:t>
            </a:r>
            <a:r>
              <a:rPr sz="3200" dirty="0"/>
              <a:t>cơ</a:t>
            </a:r>
            <a:r>
              <a:rPr sz="3200" spc="-25" dirty="0"/>
              <a:t> </a:t>
            </a:r>
            <a:r>
              <a:rPr sz="3200" dirty="0"/>
              <a:t>sở</a:t>
            </a:r>
            <a:r>
              <a:rPr sz="3200" spc="-5" dirty="0"/>
              <a:t> </a:t>
            </a:r>
            <a:r>
              <a:rPr sz="3200" dirty="0"/>
              <a:t>để</a:t>
            </a:r>
            <a:r>
              <a:rPr sz="3200" spc="-30" dirty="0"/>
              <a:t> </a:t>
            </a:r>
            <a:r>
              <a:rPr sz="3200" dirty="0"/>
              <a:t>lựa</a:t>
            </a:r>
            <a:r>
              <a:rPr sz="3200" spc="-20" dirty="0"/>
              <a:t> </a:t>
            </a:r>
            <a:r>
              <a:rPr sz="3200" spc="-5" dirty="0"/>
              <a:t>chọn</a:t>
            </a:r>
            <a:r>
              <a:rPr sz="3200" spc="-35" dirty="0"/>
              <a:t> </a:t>
            </a:r>
            <a:r>
              <a:rPr sz="3200" spc="-5" dirty="0"/>
              <a:t>kháng</a:t>
            </a:r>
            <a:r>
              <a:rPr sz="3200" spc="-35" dirty="0"/>
              <a:t> </a:t>
            </a:r>
            <a:r>
              <a:rPr sz="3200" spc="-5" dirty="0"/>
              <a:t>sinh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7192" y="5486400"/>
            <a:ext cx="1482090" cy="10919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30932" y="5580379"/>
            <a:ext cx="942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600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Kh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ng  sinh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" y="5532120"/>
            <a:ext cx="1652777" cy="5189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400" y="3732263"/>
            <a:ext cx="1652777" cy="5174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3528" y="4901184"/>
            <a:ext cx="5167122" cy="113766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86511" y="3447313"/>
            <a:ext cx="1654810" cy="817880"/>
            <a:chOff x="286511" y="3447313"/>
            <a:chExt cx="1654810" cy="81788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511" y="3747490"/>
              <a:ext cx="1654302" cy="5174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4588" y="3447313"/>
              <a:ext cx="310959" cy="4830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95171" y="3466337"/>
              <a:ext cx="114300" cy="288290"/>
            </a:xfrm>
            <a:custGeom>
              <a:avLst/>
              <a:gdLst/>
              <a:ahLst/>
              <a:cxnLst/>
              <a:rect l="l" t="t" r="r" b="b"/>
              <a:pathLst>
                <a:path w="114300" h="288289">
                  <a:moveTo>
                    <a:pt x="38100" y="173736"/>
                  </a:moveTo>
                  <a:lnTo>
                    <a:pt x="0" y="173736"/>
                  </a:lnTo>
                  <a:lnTo>
                    <a:pt x="57150" y="288036"/>
                  </a:lnTo>
                  <a:lnTo>
                    <a:pt x="104775" y="192786"/>
                  </a:lnTo>
                  <a:lnTo>
                    <a:pt x="38100" y="192786"/>
                  </a:lnTo>
                  <a:lnTo>
                    <a:pt x="38100" y="173736"/>
                  </a:lnTo>
                  <a:close/>
                </a:path>
                <a:path w="114300" h="288289">
                  <a:moveTo>
                    <a:pt x="76200" y="0"/>
                  </a:moveTo>
                  <a:lnTo>
                    <a:pt x="38100" y="0"/>
                  </a:lnTo>
                  <a:lnTo>
                    <a:pt x="38100" y="192786"/>
                  </a:lnTo>
                  <a:lnTo>
                    <a:pt x="76200" y="192786"/>
                  </a:lnTo>
                  <a:lnTo>
                    <a:pt x="76200" y="0"/>
                  </a:lnTo>
                  <a:close/>
                </a:path>
                <a:path w="114300" h="288289">
                  <a:moveTo>
                    <a:pt x="114300" y="173736"/>
                  </a:moveTo>
                  <a:lnTo>
                    <a:pt x="76200" y="173736"/>
                  </a:lnTo>
                  <a:lnTo>
                    <a:pt x="76200" y="192786"/>
                  </a:lnTo>
                  <a:lnTo>
                    <a:pt x="104775" y="192786"/>
                  </a:lnTo>
                  <a:lnTo>
                    <a:pt x="114300" y="173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14780" y="1692402"/>
            <a:ext cx="788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6240" algn="l"/>
                <a:tab pos="591566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nhẹ	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cấp trung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bình	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nặng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4588" y="2153399"/>
            <a:ext cx="311150" cy="843280"/>
            <a:chOff x="894588" y="2153399"/>
            <a:chExt cx="311150" cy="84328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588" y="2153399"/>
              <a:ext cx="310959" cy="8427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5172" y="2172462"/>
              <a:ext cx="114300" cy="647700"/>
            </a:xfrm>
            <a:custGeom>
              <a:avLst/>
              <a:gdLst/>
              <a:ahLst/>
              <a:cxnLst/>
              <a:rect l="l" t="t" r="r" b="b"/>
              <a:pathLst>
                <a:path w="114300" h="647700">
                  <a:moveTo>
                    <a:pt x="38100" y="533400"/>
                  </a:moveTo>
                  <a:lnTo>
                    <a:pt x="0" y="533400"/>
                  </a:lnTo>
                  <a:lnTo>
                    <a:pt x="57150" y="647700"/>
                  </a:lnTo>
                  <a:lnTo>
                    <a:pt x="104775" y="552450"/>
                  </a:lnTo>
                  <a:lnTo>
                    <a:pt x="38100" y="552450"/>
                  </a:lnTo>
                  <a:lnTo>
                    <a:pt x="38100" y="533400"/>
                  </a:lnTo>
                  <a:close/>
                </a:path>
                <a:path w="114300" h="647700">
                  <a:moveTo>
                    <a:pt x="76200" y="0"/>
                  </a:moveTo>
                  <a:lnTo>
                    <a:pt x="38100" y="0"/>
                  </a:lnTo>
                  <a:lnTo>
                    <a:pt x="38100" y="552450"/>
                  </a:lnTo>
                  <a:lnTo>
                    <a:pt x="76200" y="552450"/>
                  </a:lnTo>
                  <a:lnTo>
                    <a:pt x="76200" y="0"/>
                  </a:lnTo>
                  <a:close/>
                </a:path>
                <a:path w="114300" h="647700">
                  <a:moveTo>
                    <a:pt x="114300" y="533400"/>
                  </a:moveTo>
                  <a:lnTo>
                    <a:pt x="76200" y="533400"/>
                  </a:lnTo>
                  <a:lnTo>
                    <a:pt x="76200" y="552450"/>
                  </a:lnTo>
                  <a:lnTo>
                    <a:pt x="104775" y="552450"/>
                  </a:lnTo>
                  <a:lnTo>
                    <a:pt x="114300" y="53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0344" y="4524882"/>
            <a:ext cx="90614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COPD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Nhẹ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0089" y="4501133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COPD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vừa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8670" y="4866894"/>
            <a:ext cx="1414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Đến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nặng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588" y="2757677"/>
            <a:ext cx="14255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marR="5080" indent="-3784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hon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sen 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Typ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III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9758" y="4501134"/>
            <a:ext cx="3072765" cy="0"/>
          </a:xfrm>
          <a:custGeom>
            <a:avLst/>
            <a:gdLst/>
            <a:ahLst/>
            <a:cxnLst/>
            <a:rect l="l" t="t" r="r" b="b"/>
            <a:pathLst>
              <a:path w="3072765">
                <a:moveTo>
                  <a:pt x="0" y="0"/>
                </a:moveTo>
                <a:lnTo>
                  <a:pt x="3072384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586227" y="2153399"/>
            <a:ext cx="311150" cy="843280"/>
            <a:chOff x="2586227" y="2153399"/>
            <a:chExt cx="311150" cy="84328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6227" y="2153399"/>
              <a:ext cx="310959" cy="8427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86811" y="2172462"/>
              <a:ext cx="114300" cy="647700"/>
            </a:xfrm>
            <a:custGeom>
              <a:avLst/>
              <a:gdLst/>
              <a:ahLst/>
              <a:cxnLst/>
              <a:rect l="l" t="t" r="r" b="b"/>
              <a:pathLst>
                <a:path w="114300" h="647700">
                  <a:moveTo>
                    <a:pt x="38100" y="533400"/>
                  </a:moveTo>
                  <a:lnTo>
                    <a:pt x="0" y="533400"/>
                  </a:lnTo>
                  <a:lnTo>
                    <a:pt x="57150" y="647700"/>
                  </a:lnTo>
                  <a:lnTo>
                    <a:pt x="104775" y="552450"/>
                  </a:lnTo>
                  <a:lnTo>
                    <a:pt x="38100" y="552450"/>
                  </a:lnTo>
                  <a:lnTo>
                    <a:pt x="38100" y="533400"/>
                  </a:lnTo>
                  <a:close/>
                </a:path>
                <a:path w="114300" h="647700">
                  <a:moveTo>
                    <a:pt x="76200" y="0"/>
                  </a:moveTo>
                  <a:lnTo>
                    <a:pt x="38100" y="0"/>
                  </a:lnTo>
                  <a:lnTo>
                    <a:pt x="38100" y="552450"/>
                  </a:lnTo>
                  <a:lnTo>
                    <a:pt x="76200" y="552450"/>
                  </a:lnTo>
                  <a:lnTo>
                    <a:pt x="76200" y="0"/>
                  </a:lnTo>
                  <a:close/>
                </a:path>
                <a:path w="114300" h="647700">
                  <a:moveTo>
                    <a:pt x="114300" y="533400"/>
                  </a:moveTo>
                  <a:lnTo>
                    <a:pt x="76200" y="533400"/>
                  </a:lnTo>
                  <a:lnTo>
                    <a:pt x="76200" y="552450"/>
                  </a:lnTo>
                  <a:lnTo>
                    <a:pt x="104775" y="552450"/>
                  </a:lnTo>
                  <a:lnTo>
                    <a:pt x="114300" y="53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050160" y="2757677"/>
            <a:ext cx="14255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5080" indent="-2736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hon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sen 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Typ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0344" y="3795471"/>
            <a:ext cx="918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180" dirty="0">
                <a:latin typeface="Arial"/>
                <a:cs typeface="Arial"/>
              </a:rPr>
              <a:t>ô</a:t>
            </a:r>
            <a:r>
              <a:rPr sz="2400" b="1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57272" y="3447262"/>
            <a:ext cx="311150" cy="915035"/>
            <a:chOff x="2557272" y="3447262"/>
            <a:chExt cx="311150" cy="915035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57272" y="3447262"/>
              <a:ext cx="310959" cy="9144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657856" y="3466337"/>
              <a:ext cx="114300" cy="719455"/>
            </a:xfrm>
            <a:custGeom>
              <a:avLst/>
              <a:gdLst/>
              <a:ahLst/>
              <a:cxnLst/>
              <a:rect l="l" t="t" r="r" b="b"/>
              <a:pathLst>
                <a:path w="114300" h="719454">
                  <a:moveTo>
                    <a:pt x="38100" y="605028"/>
                  </a:moveTo>
                  <a:lnTo>
                    <a:pt x="0" y="605028"/>
                  </a:lnTo>
                  <a:lnTo>
                    <a:pt x="57150" y="719328"/>
                  </a:lnTo>
                  <a:lnTo>
                    <a:pt x="104775" y="624078"/>
                  </a:lnTo>
                  <a:lnTo>
                    <a:pt x="38100" y="624078"/>
                  </a:lnTo>
                  <a:lnTo>
                    <a:pt x="38100" y="605028"/>
                  </a:lnTo>
                  <a:close/>
                </a:path>
                <a:path w="114300" h="719454">
                  <a:moveTo>
                    <a:pt x="76200" y="0"/>
                  </a:moveTo>
                  <a:lnTo>
                    <a:pt x="38100" y="0"/>
                  </a:lnTo>
                  <a:lnTo>
                    <a:pt x="38100" y="624078"/>
                  </a:lnTo>
                  <a:lnTo>
                    <a:pt x="76200" y="624078"/>
                  </a:lnTo>
                  <a:lnTo>
                    <a:pt x="76200" y="0"/>
                  </a:lnTo>
                  <a:close/>
                </a:path>
                <a:path w="114300" h="719454">
                  <a:moveTo>
                    <a:pt x="114300" y="605028"/>
                  </a:moveTo>
                  <a:lnTo>
                    <a:pt x="76200" y="605028"/>
                  </a:lnTo>
                  <a:lnTo>
                    <a:pt x="76200" y="624078"/>
                  </a:lnTo>
                  <a:lnTo>
                    <a:pt x="104775" y="624078"/>
                  </a:lnTo>
                  <a:lnTo>
                    <a:pt x="114300" y="605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1789" y="5595924"/>
            <a:ext cx="918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180" dirty="0">
                <a:latin typeface="Arial"/>
                <a:cs typeface="Arial"/>
              </a:rPr>
              <a:t>ô</a:t>
            </a:r>
            <a:r>
              <a:rPr sz="2400" b="1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94588" y="5202935"/>
            <a:ext cx="311150" cy="483234"/>
            <a:chOff x="894588" y="5202935"/>
            <a:chExt cx="311150" cy="483234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4588" y="5202935"/>
              <a:ext cx="310959" cy="48308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95172" y="5221985"/>
              <a:ext cx="114300" cy="288290"/>
            </a:xfrm>
            <a:custGeom>
              <a:avLst/>
              <a:gdLst/>
              <a:ahLst/>
              <a:cxnLst/>
              <a:rect l="l" t="t" r="r" b="b"/>
              <a:pathLst>
                <a:path w="114300" h="288289">
                  <a:moveTo>
                    <a:pt x="38100" y="173735"/>
                  </a:moveTo>
                  <a:lnTo>
                    <a:pt x="0" y="173735"/>
                  </a:lnTo>
                  <a:lnTo>
                    <a:pt x="57150" y="288035"/>
                  </a:lnTo>
                  <a:lnTo>
                    <a:pt x="104775" y="192785"/>
                  </a:lnTo>
                  <a:lnTo>
                    <a:pt x="38100" y="192785"/>
                  </a:lnTo>
                  <a:lnTo>
                    <a:pt x="38100" y="173735"/>
                  </a:lnTo>
                  <a:close/>
                </a:path>
                <a:path w="114300" h="288289">
                  <a:moveTo>
                    <a:pt x="76200" y="0"/>
                  </a:moveTo>
                  <a:lnTo>
                    <a:pt x="38100" y="0"/>
                  </a:lnTo>
                  <a:lnTo>
                    <a:pt x="38100" y="192785"/>
                  </a:lnTo>
                  <a:lnTo>
                    <a:pt x="76200" y="192785"/>
                  </a:lnTo>
                  <a:lnTo>
                    <a:pt x="76200" y="0"/>
                  </a:lnTo>
                  <a:close/>
                </a:path>
                <a:path w="114300" h="288289">
                  <a:moveTo>
                    <a:pt x="114300" y="173735"/>
                  </a:moveTo>
                  <a:lnTo>
                    <a:pt x="76200" y="173735"/>
                  </a:lnTo>
                  <a:lnTo>
                    <a:pt x="76200" y="192785"/>
                  </a:lnTo>
                  <a:lnTo>
                    <a:pt x="104775" y="192785"/>
                  </a:lnTo>
                  <a:lnTo>
                    <a:pt x="114300" y="173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558795" y="5207508"/>
            <a:ext cx="311150" cy="483234"/>
            <a:chOff x="2558795" y="5207508"/>
            <a:chExt cx="311150" cy="483234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8795" y="5207508"/>
              <a:ext cx="310959" cy="48308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659379" y="5226558"/>
              <a:ext cx="114300" cy="288290"/>
            </a:xfrm>
            <a:custGeom>
              <a:avLst/>
              <a:gdLst/>
              <a:ahLst/>
              <a:cxnLst/>
              <a:rect l="l" t="t" r="r" b="b"/>
              <a:pathLst>
                <a:path w="114300" h="288289">
                  <a:moveTo>
                    <a:pt x="38100" y="173736"/>
                  </a:moveTo>
                  <a:lnTo>
                    <a:pt x="0" y="173736"/>
                  </a:lnTo>
                  <a:lnTo>
                    <a:pt x="57150" y="288036"/>
                  </a:lnTo>
                  <a:lnTo>
                    <a:pt x="104775" y="192786"/>
                  </a:lnTo>
                  <a:lnTo>
                    <a:pt x="38100" y="192786"/>
                  </a:lnTo>
                  <a:lnTo>
                    <a:pt x="38100" y="173736"/>
                  </a:lnTo>
                  <a:close/>
                </a:path>
                <a:path w="114300" h="288289">
                  <a:moveTo>
                    <a:pt x="76200" y="0"/>
                  </a:moveTo>
                  <a:lnTo>
                    <a:pt x="38100" y="0"/>
                  </a:lnTo>
                  <a:lnTo>
                    <a:pt x="38100" y="192786"/>
                  </a:lnTo>
                  <a:lnTo>
                    <a:pt x="76200" y="192786"/>
                  </a:lnTo>
                  <a:lnTo>
                    <a:pt x="76200" y="0"/>
                  </a:lnTo>
                  <a:close/>
                </a:path>
                <a:path w="114300" h="288289">
                  <a:moveTo>
                    <a:pt x="114300" y="173736"/>
                  </a:moveTo>
                  <a:lnTo>
                    <a:pt x="76200" y="173736"/>
                  </a:lnTo>
                  <a:lnTo>
                    <a:pt x="76200" y="192786"/>
                  </a:lnTo>
                  <a:lnTo>
                    <a:pt x="104775" y="192786"/>
                  </a:lnTo>
                  <a:lnTo>
                    <a:pt x="114300" y="173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223003" y="2153399"/>
            <a:ext cx="311150" cy="843280"/>
            <a:chOff x="4223003" y="2153399"/>
            <a:chExt cx="311150" cy="84328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3003" y="2153399"/>
              <a:ext cx="310959" cy="8427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323587" y="2172462"/>
              <a:ext cx="114300" cy="647700"/>
            </a:xfrm>
            <a:custGeom>
              <a:avLst/>
              <a:gdLst/>
              <a:ahLst/>
              <a:cxnLst/>
              <a:rect l="l" t="t" r="r" b="b"/>
              <a:pathLst>
                <a:path w="114300" h="647700">
                  <a:moveTo>
                    <a:pt x="38100" y="533400"/>
                  </a:moveTo>
                  <a:lnTo>
                    <a:pt x="0" y="533400"/>
                  </a:lnTo>
                  <a:lnTo>
                    <a:pt x="57150" y="647700"/>
                  </a:lnTo>
                  <a:lnTo>
                    <a:pt x="104775" y="552450"/>
                  </a:lnTo>
                  <a:lnTo>
                    <a:pt x="38100" y="552450"/>
                  </a:lnTo>
                  <a:lnTo>
                    <a:pt x="38100" y="533400"/>
                  </a:lnTo>
                  <a:close/>
                </a:path>
                <a:path w="114300" h="647700">
                  <a:moveTo>
                    <a:pt x="76200" y="0"/>
                  </a:moveTo>
                  <a:lnTo>
                    <a:pt x="38100" y="0"/>
                  </a:lnTo>
                  <a:lnTo>
                    <a:pt x="38100" y="552450"/>
                  </a:lnTo>
                  <a:lnTo>
                    <a:pt x="76200" y="552450"/>
                  </a:lnTo>
                  <a:lnTo>
                    <a:pt x="76200" y="0"/>
                  </a:lnTo>
                  <a:close/>
                </a:path>
                <a:path w="114300" h="647700">
                  <a:moveTo>
                    <a:pt x="114300" y="533400"/>
                  </a:moveTo>
                  <a:lnTo>
                    <a:pt x="76200" y="533400"/>
                  </a:lnTo>
                  <a:lnTo>
                    <a:pt x="76200" y="552450"/>
                  </a:lnTo>
                  <a:lnTo>
                    <a:pt x="104775" y="552450"/>
                  </a:lnTo>
                  <a:lnTo>
                    <a:pt x="114300" y="53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14115" y="2757677"/>
            <a:ext cx="14255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marR="5080" indent="-3784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hon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sen 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Typ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III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23203" y="2153399"/>
            <a:ext cx="311150" cy="843280"/>
            <a:chOff x="5823203" y="2153399"/>
            <a:chExt cx="311150" cy="843280"/>
          </a:xfrm>
        </p:grpSpPr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3203" y="2153399"/>
              <a:ext cx="310959" cy="84278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923787" y="2172462"/>
              <a:ext cx="114300" cy="647700"/>
            </a:xfrm>
            <a:custGeom>
              <a:avLst/>
              <a:gdLst/>
              <a:ahLst/>
              <a:cxnLst/>
              <a:rect l="l" t="t" r="r" b="b"/>
              <a:pathLst>
                <a:path w="114300" h="647700">
                  <a:moveTo>
                    <a:pt x="38100" y="533400"/>
                  </a:moveTo>
                  <a:lnTo>
                    <a:pt x="0" y="533400"/>
                  </a:lnTo>
                  <a:lnTo>
                    <a:pt x="57150" y="647700"/>
                  </a:lnTo>
                  <a:lnTo>
                    <a:pt x="104775" y="552450"/>
                  </a:lnTo>
                  <a:lnTo>
                    <a:pt x="38100" y="552450"/>
                  </a:lnTo>
                  <a:lnTo>
                    <a:pt x="38100" y="533400"/>
                  </a:lnTo>
                  <a:close/>
                </a:path>
                <a:path w="114300" h="647700">
                  <a:moveTo>
                    <a:pt x="76200" y="0"/>
                  </a:moveTo>
                  <a:lnTo>
                    <a:pt x="38100" y="0"/>
                  </a:lnTo>
                  <a:lnTo>
                    <a:pt x="38100" y="552450"/>
                  </a:lnTo>
                  <a:lnTo>
                    <a:pt x="76200" y="552450"/>
                  </a:lnTo>
                  <a:lnTo>
                    <a:pt x="76200" y="0"/>
                  </a:lnTo>
                  <a:close/>
                </a:path>
                <a:path w="114300" h="647700">
                  <a:moveTo>
                    <a:pt x="114300" y="533400"/>
                  </a:moveTo>
                  <a:lnTo>
                    <a:pt x="76200" y="533400"/>
                  </a:lnTo>
                  <a:lnTo>
                    <a:pt x="76200" y="552450"/>
                  </a:lnTo>
                  <a:lnTo>
                    <a:pt x="104775" y="552450"/>
                  </a:lnTo>
                  <a:lnTo>
                    <a:pt x="114300" y="53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314315" y="2757677"/>
            <a:ext cx="14281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honi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 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Typ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221479" y="3432060"/>
            <a:ext cx="311150" cy="481965"/>
            <a:chOff x="4221479" y="3432060"/>
            <a:chExt cx="311150" cy="481965"/>
          </a:xfrm>
        </p:grpSpPr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1479" y="3432060"/>
              <a:ext cx="310959" cy="48157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322063" y="3451097"/>
              <a:ext cx="114300" cy="287020"/>
            </a:xfrm>
            <a:custGeom>
              <a:avLst/>
              <a:gdLst/>
              <a:ahLst/>
              <a:cxnLst/>
              <a:rect l="l" t="t" r="r" b="b"/>
              <a:pathLst>
                <a:path w="114300" h="287020">
                  <a:moveTo>
                    <a:pt x="38100" y="172212"/>
                  </a:moveTo>
                  <a:lnTo>
                    <a:pt x="0" y="172212"/>
                  </a:lnTo>
                  <a:lnTo>
                    <a:pt x="57150" y="286512"/>
                  </a:lnTo>
                  <a:lnTo>
                    <a:pt x="104775" y="191262"/>
                  </a:lnTo>
                  <a:lnTo>
                    <a:pt x="38100" y="191262"/>
                  </a:lnTo>
                  <a:lnTo>
                    <a:pt x="38100" y="172212"/>
                  </a:lnTo>
                  <a:close/>
                </a:path>
                <a:path w="114300" h="287020">
                  <a:moveTo>
                    <a:pt x="76200" y="0"/>
                  </a:moveTo>
                  <a:lnTo>
                    <a:pt x="38100" y="0"/>
                  </a:lnTo>
                  <a:lnTo>
                    <a:pt x="38100" y="191262"/>
                  </a:lnTo>
                  <a:lnTo>
                    <a:pt x="76200" y="191262"/>
                  </a:lnTo>
                  <a:lnTo>
                    <a:pt x="76200" y="0"/>
                  </a:lnTo>
                  <a:close/>
                </a:path>
                <a:path w="114300" h="287020">
                  <a:moveTo>
                    <a:pt x="114300" y="172212"/>
                  </a:moveTo>
                  <a:lnTo>
                    <a:pt x="76200" y="172212"/>
                  </a:lnTo>
                  <a:lnTo>
                    <a:pt x="76200" y="191262"/>
                  </a:lnTo>
                  <a:lnTo>
                    <a:pt x="104775" y="191262"/>
                  </a:lnTo>
                  <a:lnTo>
                    <a:pt x="114300" y="172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200271" y="3780282"/>
            <a:ext cx="917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85" dirty="0">
                <a:latin typeface="Arial"/>
                <a:cs typeface="Arial"/>
              </a:rPr>
              <a:t>ô</a:t>
            </a:r>
            <a:r>
              <a:rPr sz="2400" b="1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289803" y="3457981"/>
            <a:ext cx="1512570" cy="1337310"/>
            <a:chOff x="5289803" y="3457981"/>
            <a:chExt cx="1512570" cy="1337310"/>
          </a:xfrm>
        </p:grpSpPr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3203" y="3457981"/>
              <a:ext cx="310959" cy="48308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923787" y="3477006"/>
              <a:ext cx="114300" cy="288290"/>
            </a:xfrm>
            <a:custGeom>
              <a:avLst/>
              <a:gdLst/>
              <a:ahLst/>
              <a:cxnLst/>
              <a:rect l="l" t="t" r="r" b="b"/>
              <a:pathLst>
                <a:path w="114300" h="288289">
                  <a:moveTo>
                    <a:pt x="38100" y="173736"/>
                  </a:moveTo>
                  <a:lnTo>
                    <a:pt x="0" y="173736"/>
                  </a:lnTo>
                  <a:lnTo>
                    <a:pt x="57150" y="288036"/>
                  </a:lnTo>
                  <a:lnTo>
                    <a:pt x="104775" y="192786"/>
                  </a:lnTo>
                  <a:lnTo>
                    <a:pt x="38100" y="192786"/>
                  </a:lnTo>
                  <a:lnTo>
                    <a:pt x="38100" y="173736"/>
                  </a:lnTo>
                  <a:close/>
                </a:path>
                <a:path w="114300" h="288289">
                  <a:moveTo>
                    <a:pt x="76200" y="0"/>
                  </a:moveTo>
                  <a:lnTo>
                    <a:pt x="38100" y="0"/>
                  </a:lnTo>
                  <a:lnTo>
                    <a:pt x="38100" y="192786"/>
                  </a:lnTo>
                  <a:lnTo>
                    <a:pt x="76200" y="192786"/>
                  </a:lnTo>
                  <a:lnTo>
                    <a:pt x="76200" y="0"/>
                  </a:lnTo>
                  <a:close/>
                </a:path>
                <a:path w="114300" h="288289">
                  <a:moveTo>
                    <a:pt x="114300" y="173736"/>
                  </a:moveTo>
                  <a:lnTo>
                    <a:pt x="76200" y="173736"/>
                  </a:lnTo>
                  <a:lnTo>
                    <a:pt x="76200" y="192786"/>
                  </a:lnTo>
                  <a:lnTo>
                    <a:pt x="104775" y="192786"/>
                  </a:lnTo>
                  <a:lnTo>
                    <a:pt x="114300" y="173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9803" y="3704831"/>
              <a:ext cx="1512570" cy="1090434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7042404" y="2153399"/>
            <a:ext cx="1637664" cy="1698625"/>
            <a:chOff x="7042404" y="2153399"/>
            <a:chExt cx="1637664" cy="1698625"/>
          </a:xfrm>
        </p:grpSpPr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7244" y="2153399"/>
              <a:ext cx="310959" cy="84278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767828" y="2172462"/>
              <a:ext cx="114300" cy="647700"/>
            </a:xfrm>
            <a:custGeom>
              <a:avLst/>
              <a:gdLst/>
              <a:ahLst/>
              <a:cxnLst/>
              <a:rect l="l" t="t" r="r" b="b"/>
              <a:pathLst>
                <a:path w="114300" h="647700">
                  <a:moveTo>
                    <a:pt x="38100" y="533400"/>
                  </a:moveTo>
                  <a:lnTo>
                    <a:pt x="0" y="533400"/>
                  </a:lnTo>
                  <a:lnTo>
                    <a:pt x="57150" y="647700"/>
                  </a:lnTo>
                  <a:lnTo>
                    <a:pt x="104775" y="552450"/>
                  </a:lnTo>
                  <a:lnTo>
                    <a:pt x="38100" y="552450"/>
                  </a:lnTo>
                  <a:lnTo>
                    <a:pt x="38100" y="533400"/>
                  </a:lnTo>
                  <a:close/>
                </a:path>
                <a:path w="114300" h="647700">
                  <a:moveTo>
                    <a:pt x="76200" y="0"/>
                  </a:moveTo>
                  <a:lnTo>
                    <a:pt x="38100" y="0"/>
                  </a:lnTo>
                  <a:lnTo>
                    <a:pt x="38100" y="552450"/>
                  </a:lnTo>
                  <a:lnTo>
                    <a:pt x="76200" y="552450"/>
                  </a:lnTo>
                  <a:lnTo>
                    <a:pt x="76200" y="0"/>
                  </a:lnTo>
                  <a:close/>
                </a:path>
                <a:path w="114300" h="647700">
                  <a:moveTo>
                    <a:pt x="114300" y="533400"/>
                  </a:moveTo>
                  <a:lnTo>
                    <a:pt x="76200" y="533400"/>
                  </a:lnTo>
                  <a:lnTo>
                    <a:pt x="76200" y="552450"/>
                  </a:lnTo>
                  <a:lnTo>
                    <a:pt x="104775" y="552450"/>
                  </a:lnTo>
                  <a:lnTo>
                    <a:pt x="114300" y="53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2404" y="2759964"/>
              <a:ext cx="1637538" cy="1091946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4318253" y="5055870"/>
            <a:ext cx="4178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Athonisen </a:t>
            </a:r>
            <a:r>
              <a:rPr sz="2400" b="1" spc="-75" dirty="0">
                <a:latin typeface="Arial"/>
                <a:cs typeface="Arial"/>
              </a:rPr>
              <a:t>Typ </a:t>
            </a:r>
            <a:r>
              <a:rPr sz="2400" b="1" dirty="0">
                <a:latin typeface="Arial"/>
                <a:cs typeface="Arial"/>
              </a:rPr>
              <a:t>II </a:t>
            </a:r>
            <a:r>
              <a:rPr sz="2400" b="1" spc="-5" dirty="0">
                <a:latin typeface="Arial"/>
                <a:cs typeface="Arial"/>
              </a:rPr>
              <a:t>có </a:t>
            </a:r>
            <a:r>
              <a:rPr sz="2400" b="1" dirty="0">
                <a:latin typeface="Arial"/>
                <a:cs typeface="Arial"/>
              </a:rPr>
              <a:t>thể dùng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kháng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sinh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nếu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đờm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đục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34914" y="3797045"/>
            <a:ext cx="942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5080" indent="-1600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Kh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ng  sinh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77810" y="2852673"/>
            <a:ext cx="942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5080" indent="-1600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Kh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ng  sinh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459479" y="1537716"/>
            <a:ext cx="3456940" cy="4559935"/>
            <a:chOff x="3459479" y="1537716"/>
            <a:chExt cx="3456940" cy="4559935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59479" y="1537716"/>
              <a:ext cx="146443" cy="455980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521201" y="1556766"/>
              <a:ext cx="27305" cy="4460875"/>
            </a:xfrm>
            <a:custGeom>
              <a:avLst/>
              <a:gdLst/>
              <a:ahLst/>
              <a:cxnLst/>
              <a:rect l="l" t="t" r="r" b="b"/>
              <a:pathLst>
                <a:path w="27304" h="4460875">
                  <a:moveTo>
                    <a:pt x="27050" y="0"/>
                  </a:moveTo>
                  <a:lnTo>
                    <a:pt x="0" y="4460875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84847" y="1578864"/>
              <a:ext cx="131114" cy="313334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846570" y="1597914"/>
              <a:ext cx="12700" cy="3034030"/>
            </a:xfrm>
            <a:custGeom>
              <a:avLst/>
              <a:gdLst/>
              <a:ahLst/>
              <a:cxnLst/>
              <a:rect l="l" t="t" r="r" b="b"/>
              <a:pathLst>
                <a:path w="12700" h="3034029">
                  <a:moveTo>
                    <a:pt x="12700" y="0"/>
                  </a:moveTo>
                  <a:lnTo>
                    <a:pt x="0" y="303364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150876"/>
            <a:ext cx="8496300" cy="1467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302" rIns="0" bIns="0" rtlCol="0">
            <a:spAutoFit/>
          </a:bodyPr>
          <a:lstStyle/>
          <a:p>
            <a:pPr marL="586740" marR="5080" indent="-381635">
              <a:lnSpc>
                <a:spcPct val="100000"/>
              </a:lnSpc>
              <a:spcBef>
                <a:spcPts val="100"/>
              </a:spcBef>
            </a:pPr>
            <a:r>
              <a:rPr sz="3200" spc="-110" dirty="0"/>
              <a:t>Màu</a:t>
            </a:r>
            <a:r>
              <a:rPr sz="3200" spc="285" dirty="0"/>
              <a:t> </a:t>
            </a:r>
            <a:r>
              <a:rPr sz="3200" spc="-5" dirty="0"/>
              <a:t>sắc</a:t>
            </a:r>
            <a:r>
              <a:rPr sz="3200" spc="-10" dirty="0"/>
              <a:t> </a:t>
            </a:r>
            <a:r>
              <a:rPr sz="3200" dirty="0"/>
              <a:t>đờm</a:t>
            </a:r>
            <a:r>
              <a:rPr sz="3200" spc="-5" dirty="0"/>
              <a:t> </a:t>
            </a:r>
            <a:r>
              <a:rPr sz="3200" dirty="0"/>
              <a:t>là</a:t>
            </a:r>
            <a:r>
              <a:rPr sz="3200" spc="-30" dirty="0"/>
              <a:t> </a:t>
            </a:r>
            <a:r>
              <a:rPr sz="3200" spc="-5" dirty="0"/>
              <a:t>một</a:t>
            </a:r>
            <a:r>
              <a:rPr sz="3200" dirty="0"/>
              <a:t> </a:t>
            </a:r>
            <a:r>
              <a:rPr sz="3200" spc="-5" dirty="0"/>
              <a:t>chỉ</a:t>
            </a:r>
            <a:r>
              <a:rPr sz="3200" spc="-30" dirty="0"/>
              <a:t> </a:t>
            </a:r>
            <a:r>
              <a:rPr sz="3200" spc="-5" dirty="0"/>
              <a:t>số </a:t>
            </a:r>
            <a:r>
              <a:rPr sz="3200" dirty="0"/>
              <a:t>đơn</a:t>
            </a:r>
            <a:r>
              <a:rPr sz="3200" spc="-30" dirty="0"/>
              <a:t> </a:t>
            </a:r>
            <a:r>
              <a:rPr sz="3200" spc="-5" dirty="0"/>
              <a:t>giản</a:t>
            </a:r>
            <a:r>
              <a:rPr sz="3200" spc="-15" dirty="0"/>
              <a:t> </a:t>
            </a:r>
            <a:r>
              <a:rPr sz="3200" dirty="0"/>
              <a:t>cho </a:t>
            </a:r>
            <a:r>
              <a:rPr sz="3200" spc="-875" dirty="0"/>
              <a:t> </a:t>
            </a:r>
            <a:r>
              <a:rPr sz="3200" dirty="0"/>
              <a:t>thấy</a:t>
            </a:r>
            <a:r>
              <a:rPr sz="3200" spc="-30" dirty="0"/>
              <a:t> </a:t>
            </a:r>
            <a:r>
              <a:rPr sz="3200" dirty="0"/>
              <a:t>bệnh</a:t>
            </a:r>
            <a:r>
              <a:rPr sz="3200" spc="-35" dirty="0"/>
              <a:t> </a:t>
            </a:r>
            <a:r>
              <a:rPr sz="3200" spc="-85" dirty="0"/>
              <a:t>nhân</a:t>
            </a:r>
            <a:r>
              <a:rPr sz="3200" spc="295" dirty="0"/>
              <a:t> </a:t>
            </a:r>
            <a:r>
              <a:rPr sz="3200" spc="-5" dirty="0"/>
              <a:t>cần</a:t>
            </a:r>
            <a:r>
              <a:rPr sz="3200" spc="-15" dirty="0"/>
              <a:t> </a:t>
            </a:r>
            <a:r>
              <a:rPr sz="3200" dirty="0"/>
              <a:t>được</a:t>
            </a:r>
            <a:r>
              <a:rPr sz="3200" spc="-30" dirty="0"/>
              <a:t> </a:t>
            </a:r>
            <a:r>
              <a:rPr sz="3200" spc="-5" dirty="0"/>
              <a:t>điều</a:t>
            </a:r>
            <a:r>
              <a:rPr sz="3200" spc="-30" dirty="0"/>
              <a:t> </a:t>
            </a:r>
            <a:r>
              <a:rPr sz="3200" dirty="0"/>
              <a:t>trị</a:t>
            </a:r>
            <a:r>
              <a:rPr sz="3200" spc="-10" dirty="0"/>
              <a:t> </a:t>
            </a:r>
            <a:r>
              <a:rPr sz="3200" dirty="0"/>
              <a:t>KS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72" y="1562100"/>
            <a:ext cx="3855720" cy="9646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1802" y="1670685"/>
            <a:ext cx="34505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Đờm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đục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thường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có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kết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quả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cấy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đờm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dương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tính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6509" y="2728479"/>
            <a:ext cx="3932554" cy="3413125"/>
            <a:chOff x="506509" y="2728479"/>
            <a:chExt cx="3932554" cy="3413125"/>
          </a:xfrm>
        </p:grpSpPr>
        <p:sp>
          <p:nvSpPr>
            <p:cNvPr id="7" name="object 7"/>
            <p:cNvSpPr/>
            <p:nvPr/>
          </p:nvSpPr>
          <p:spPr>
            <a:xfrm>
              <a:off x="506509" y="2728479"/>
              <a:ext cx="3932554" cy="3413125"/>
            </a:xfrm>
            <a:custGeom>
              <a:avLst/>
              <a:gdLst/>
              <a:ahLst/>
              <a:cxnLst/>
              <a:rect l="l" t="t" r="r" b="b"/>
              <a:pathLst>
                <a:path w="3932554" h="3413125">
                  <a:moveTo>
                    <a:pt x="3932446" y="0"/>
                  </a:moveTo>
                  <a:lnTo>
                    <a:pt x="0" y="0"/>
                  </a:lnTo>
                  <a:lnTo>
                    <a:pt x="0" y="3412690"/>
                  </a:lnTo>
                  <a:lnTo>
                    <a:pt x="3932446" y="3412690"/>
                  </a:lnTo>
                  <a:lnTo>
                    <a:pt x="3932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809" y="3307530"/>
              <a:ext cx="320512" cy="23839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3600" y="3541614"/>
              <a:ext cx="326676" cy="2149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2555" y="3658655"/>
              <a:ext cx="320512" cy="20328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1510" y="3892739"/>
              <a:ext cx="320512" cy="17987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2703" y="3824978"/>
              <a:ext cx="326676" cy="18665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1658" y="5463562"/>
              <a:ext cx="320512" cy="2279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64449" y="4712031"/>
              <a:ext cx="326676" cy="9794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53403" y="5531323"/>
              <a:ext cx="320512" cy="1601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1628" y="3313690"/>
              <a:ext cx="252712" cy="23716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4419" y="3547774"/>
              <a:ext cx="258875" cy="21375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73374" y="3664815"/>
              <a:ext cx="252712" cy="20205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2328" y="3898899"/>
              <a:ext cx="252712" cy="17864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3521" y="3831138"/>
              <a:ext cx="258875" cy="18541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12476" y="5469722"/>
              <a:ext cx="252712" cy="2156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95267" y="4718191"/>
              <a:ext cx="258875" cy="9671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4222" y="5537483"/>
              <a:ext cx="252712" cy="14784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13635" y="2867059"/>
              <a:ext cx="3180715" cy="2846070"/>
            </a:xfrm>
            <a:custGeom>
              <a:avLst/>
              <a:gdLst/>
              <a:ahLst/>
              <a:cxnLst/>
              <a:rect l="l" t="t" r="r" b="b"/>
              <a:pathLst>
                <a:path w="3180715" h="2846070">
                  <a:moveTo>
                    <a:pt x="36982" y="2809026"/>
                  </a:moveTo>
                  <a:lnTo>
                    <a:pt x="36982" y="0"/>
                  </a:lnTo>
                </a:path>
                <a:path w="3180715" h="2846070">
                  <a:moveTo>
                    <a:pt x="0" y="2809026"/>
                  </a:moveTo>
                  <a:lnTo>
                    <a:pt x="36982" y="2809026"/>
                  </a:lnTo>
                </a:path>
                <a:path w="3180715" h="2846070">
                  <a:moveTo>
                    <a:pt x="0" y="2340859"/>
                  </a:moveTo>
                  <a:lnTo>
                    <a:pt x="36982" y="2340859"/>
                  </a:lnTo>
                </a:path>
                <a:path w="3180715" h="2846070">
                  <a:moveTo>
                    <a:pt x="0" y="1872667"/>
                  </a:moveTo>
                  <a:lnTo>
                    <a:pt x="36982" y="1872667"/>
                  </a:lnTo>
                </a:path>
                <a:path w="3180715" h="2846070">
                  <a:moveTo>
                    <a:pt x="0" y="1404500"/>
                  </a:moveTo>
                  <a:lnTo>
                    <a:pt x="36982" y="1404500"/>
                  </a:lnTo>
                </a:path>
                <a:path w="3180715" h="2846070">
                  <a:moveTo>
                    <a:pt x="0" y="936333"/>
                  </a:moveTo>
                  <a:lnTo>
                    <a:pt x="36982" y="936333"/>
                  </a:lnTo>
                </a:path>
                <a:path w="3180715" h="2846070">
                  <a:moveTo>
                    <a:pt x="0" y="468166"/>
                  </a:moveTo>
                  <a:lnTo>
                    <a:pt x="36982" y="468166"/>
                  </a:lnTo>
                </a:path>
                <a:path w="3180715" h="2846070">
                  <a:moveTo>
                    <a:pt x="0" y="0"/>
                  </a:moveTo>
                  <a:lnTo>
                    <a:pt x="36982" y="0"/>
                  </a:lnTo>
                </a:path>
                <a:path w="3180715" h="2846070">
                  <a:moveTo>
                    <a:pt x="36982" y="2809026"/>
                  </a:moveTo>
                  <a:lnTo>
                    <a:pt x="3180474" y="2809026"/>
                  </a:lnTo>
                </a:path>
                <a:path w="3180715" h="2846070">
                  <a:moveTo>
                    <a:pt x="36982" y="2809026"/>
                  </a:moveTo>
                  <a:lnTo>
                    <a:pt x="36982" y="2845987"/>
                  </a:lnTo>
                </a:path>
                <a:path w="3180715" h="2846070">
                  <a:moveTo>
                    <a:pt x="819773" y="2809026"/>
                  </a:moveTo>
                  <a:lnTo>
                    <a:pt x="819773" y="2845987"/>
                  </a:lnTo>
                </a:path>
                <a:path w="3180715" h="2846070">
                  <a:moveTo>
                    <a:pt x="1608728" y="2809026"/>
                  </a:moveTo>
                  <a:lnTo>
                    <a:pt x="1608728" y="2845987"/>
                  </a:lnTo>
                </a:path>
                <a:path w="3180715" h="2846070">
                  <a:moveTo>
                    <a:pt x="2397682" y="2809026"/>
                  </a:moveTo>
                  <a:lnTo>
                    <a:pt x="2397682" y="2845987"/>
                  </a:lnTo>
                </a:path>
                <a:path w="3180715" h="2846070">
                  <a:moveTo>
                    <a:pt x="3180474" y="2809026"/>
                  </a:moveTo>
                  <a:lnTo>
                    <a:pt x="3180474" y="2845987"/>
                  </a:lnTo>
                </a:path>
              </a:pathLst>
            </a:custGeom>
            <a:ln w="616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72486" y="5585152"/>
            <a:ext cx="755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spc="10" dirty="0">
                <a:latin typeface="Calibri"/>
                <a:cs typeface="Calibri"/>
              </a:rPr>
              <a:t>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0232" y="5114829"/>
            <a:ext cx="1365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20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0232" y="4644851"/>
            <a:ext cx="1365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40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0232" y="4174836"/>
            <a:ext cx="1365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60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0232" y="3704821"/>
            <a:ext cx="1365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80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7979" y="3234806"/>
            <a:ext cx="19812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100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7979" y="2764422"/>
            <a:ext cx="19812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Calibri"/>
                <a:cs typeface="Calibri"/>
              </a:rPr>
              <a:t>120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1393" y="5745622"/>
            <a:ext cx="2980055" cy="322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125"/>
              </a:spcBef>
              <a:tabLst>
                <a:tab pos="806450" algn="l"/>
              </a:tabLst>
            </a:pPr>
            <a:r>
              <a:rPr sz="950" spc="-10" dirty="0">
                <a:latin typeface="Calibri"/>
                <a:cs typeface="Calibri"/>
              </a:rPr>
              <a:t>P</a:t>
            </a:r>
            <a:r>
              <a:rPr sz="950" spc="10" dirty="0">
                <a:latin typeface="Calibri"/>
                <a:cs typeface="Calibri"/>
              </a:rPr>
              <a:t>re</a:t>
            </a:r>
            <a:r>
              <a:rPr sz="950" spc="15" dirty="0">
                <a:latin typeface="Calibri"/>
                <a:cs typeface="Calibri"/>
              </a:rPr>
              <a:t>s</a:t>
            </a:r>
            <a:r>
              <a:rPr sz="950" spc="10" dirty="0">
                <a:latin typeface="Calibri"/>
                <a:cs typeface="Calibri"/>
              </a:rPr>
              <a:t>e</a:t>
            </a:r>
            <a:r>
              <a:rPr sz="950" spc="30" dirty="0">
                <a:latin typeface="Calibri"/>
                <a:cs typeface="Calibri"/>
              </a:rPr>
              <a:t>n</a:t>
            </a:r>
            <a:r>
              <a:rPr sz="950" spc="-15" dirty="0">
                <a:latin typeface="Calibri"/>
                <a:cs typeface="Calibri"/>
              </a:rPr>
              <a:t>c</a:t>
            </a:r>
            <a:r>
              <a:rPr sz="950" spc="10" dirty="0">
                <a:latin typeface="Calibri"/>
                <a:cs typeface="Calibri"/>
              </a:rPr>
              <a:t>e</a:t>
            </a:r>
            <a:r>
              <a:rPr sz="950" spc="-70" dirty="0">
                <a:latin typeface="Calibri"/>
                <a:cs typeface="Calibri"/>
              </a:rPr>
              <a:t> </a:t>
            </a:r>
            <a:r>
              <a:rPr sz="950" spc="25" dirty="0">
                <a:latin typeface="Calibri"/>
                <a:cs typeface="Calibri"/>
              </a:rPr>
              <a:t>o</a:t>
            </a:r>
            <a:r>
              <a:rPr sz="950" spc="5" dirty="0">
                <a:latin typeface="Calibri"/>
                <a:cs typeface="Calibri"/>
              </a:rPr>
              <a:t>f</a:t>
            </a:r>
            <a:r>
              <a:rPr sz="950" dirty="0">
                <a:latin typeface="Calibri"/>
                <a:cs typeface="Calibri"/>
              </a:rPr>
              <a:t>	</a:t>
            </a:r>
            <a:r>
              <a:rPr sz="950" spc="30" dirty="0">
                <a:latin typeface="Calibri"/>
                <a:cs typeface="Calibri"/>
              </a:rPr>
              <a:t>G</a:t>
            </a:r>
            <a:r>
              <a:rPr sz="950" spc="5" dirty="0">
                <a:latin typeface="Calibri"/>
                <a:cs typeface="Calibri"/>
              </a:rPr>
              <a:t>r</a:t>
            </a:r>
            <a:r>
              <a:rPr sz="950" spc="30" dirty="0">
                <a:latin typeface="Calibri"/>
                <a:cs typeface="Calibri"/>
              </a:rPr>
              <a:t>a</a:t>
            </a:r>
            <a:r>
              <a:rPr sz="950" spc="20" dirty="0">
                <a:latin typeface="Calibri"/>
                <a:cs typeface="Calibri"/>
              </a:rPr>
              <a:t>m</a:t>
            </a:r>
            <a:r>
              <a:rPr sz="950" spc="-70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st</a:t>
            </a:r>
            <a:r>
              <a:rPr sz="950" spc="25" dirty="0">
                <a:latin typeface="Calibri"/>
                <a:cs typeface="Calibri"/>
              </a:rPr>
              <a:t>ai</a:t>
            </a:r>
            <a:r>
              <a:rPr sz="950" spc="10" dirty="0">
                <a:latin typeface="Calibri"/>
                <a:cs typeface="Calibri"/>
              </a:rPr>
              <a:t>n</a:t>
            </a:r>
            <a:r>
              <a:rPr sz="950" dirty="0">
                <a:latin typeface="Calibri"/>
                <a:cs typeface="Calibri"/>
              </a:rPr>
              <a:t>   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P</a:t>
            </a:r>
            <a:r>
              <a:rPr sz="950" spc="30" dirty="0">
                <a:latin typeface="Calibri"/>
                <a:cs typeface="Calibri"/>
              </a:rPr>
              <a:t>o</a:t>
            </a:r>
            <a:r>
              <a:rPr sz="950" spc="15" dirty="0">
                <a:latin typeface="Calibri"/>
                <a:cs typeface="Calibri"/>
              </a:rPr>
              <a:t>s</a:t>
            </a:r>
            <a:r>
              <a:rPr sz="950" spc="20" dirty="0">
                <a:latin typeface="Calibri"/>
                <a:cs typeface="Calibri"/>
              </a:rPr>
              <a:t>i</a:t>
            </a:r>
            <a:r>
              <a:rPr sz="950" spc="15" dirty="0">
                <a:latin typeface="Calibri"/>
                <a:cs typeface="Calibri"/>
              </a:rPr>
              <a:t>t</a:t>
            </a:r>
            <a:r>
              <a:rPr sz="950" spc="20" dirty="0">
                <a:latin typeface="Calibri"/>
                <a:cs typeface="Calibri"/>
              </a:rPr>
              <a:t>i</a:t>
            </a:r>
            <a:r>
              <a:rPr sz="950" spc="10" dirty="0">
                <a:latin typeface="Calibri"/>
                <a:cs typeface="Calibri"/>
              </a:rPr>
              <a:t>ve</a:t>
            </a:r>
            <a:r>
              <a:rPr sz="950" spc="-70" dirty="0">
                <a:latin typeface="Calibri"/>
                <a:cs typeface="Calibri"/>
              </a:rPr>
              <a:t> </a:t>
            </a:r>
            <a:r>
              <a:rPr sz="950" spc="-15" dirty="0">
                <a:latin typeface="Calibri"/>
                <a:cs typeface="Calibri"/>
              </a:rPr>
              <a:t>c</a:t>
            </a:r>
            <a:r>
              <a:rPr sz="950" spc="30" dirty="0">
                <a:latin typeface="Calibri"/>
                <a:cs typeface="Calibri"/>
              </a:rPr>
              <a:t>u</a:t>
            </a:r>
            <a:r>
              <a:rPr sz="950" spc="20" dirty="0">
                <a:latin typeface="Calibri"/>
                <a:cs typeface="Calibri"/>
              </a:rPr>
              <a:t>l</a:t>
            </a:r>
            <a:r>
              <a:rPr sz="950" spc="15" dirty="0">
                <a:latin typeface="Calibri"/>
                <a:cs typeface="Calibri"/>
              </a:rPr>
              <a:t>t</a:t>
            </a:r>
            <a:r>
              <a:rPr sz="950" spc="30" dirty="0">
                <a:latin typeface="Calibri"/>
                <a:cs typeface="Calibri"/>
              </a:rPr>
              <a:t>u</a:t>
            </a:r>
            <a:r>
              <a:rPr sz="950" spc="10" dirty="0">
                <a:latin typeface="Calibri"/>
                <a:cs typeface="Calibri"/>
              </a:rPr>
              <a:t>re</a:t>
            </a:r>
            <a:r>
              <a:rPr sz="950" dirty="0">
                <a:latin typeface="Calibri"/>
                <a:cs typeface="Calibri"/>
              </a:rPr>
              <a:t>  </a:t>
            </a:r>
            <a:r>
              <a:rPr sz="950" spc="75" dirty="0">
                <a:latin typeface="Calibri"/>
                <a:cs typeface="Calibri"/>
              </a:rPr>
              <a:t> </a:t>
            </a:r>
            <a:r>
              <a:rPr sz="950" spc="10" dirty="0">
                <a:latin typeface="Calibri"/>
                <a:cs typeface="Calibri"/>
              </a:rPr>
              <a:t>&gt;</a:t>
            </a:r>
            <a:r>
              <a:rPr sz="950" dirty="0">
                <a:latin typeface="Calibri"/>
                <a:cs typeface="Calibri"/>
              </a:rPr>
              <a:t>1</a:t>
            </a:r>
            <a:r>
              <a:rPr sz="950" spc="10" dirty="0">
                <a:latin typeface="Calibri"/>
                <a:cs typeface="Calibri"/>
              </a:rPr>
              <a:t>0</a:t>
            </a:r>
            <a:r>
              <a:rPr sz="950" spc="-30" dirty="0">
                <a:latin typeface="Calibri"/>
                <a:cs typeface="Calibri"/>
              </a:rPr>
              <a:t> </a:t>
            </a:r>
            <a:r>
              <a:rPr sz="950" spc="20" dirty="0">
                <a:latin typeface="Calibri"/>
                <a:cs typeface="Calibri"/>
              </a:rPr>
              <a:t>C</a:t>
            </a:r>
            <a:r>
              <a:rPr sz="950" spc="-5" dirty="0">
                <a:latin typeface="Calibri"/>
                <a:cs typeface="Calibri"/>
              </a:rPr>
              <a:t>F</a:t>
            </a:r>
            <a:r>
              <a:rPr sz="950" spc="15" dirty="0">
                <a:latin typeface="Calibri"/>
                <a:cs typeface="Calibri"/>
              </a:rPr>
              <a:t>U/mL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950" spc="15" dirty="0">
                <a:latin typeface="Calibri"/>
                <a:cs typeface="Calibri"/>
              </a:rPr>
              <a:t>neutrophils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3250" y="3594001"/>
            <a:ext cx="149225" cy="1369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z="950" b="1" spc="15" dirty="0">
                <a:latin typeface="Calibri"/>
                <a:cs typeface="Calibri"/>
              </a:rPr>
              <a:t>P</a:t>
            </a:r>
            <a:r>
              <a:rPr sz="950" b="1" spc="-5" dirty="0">
                <a:latin typeface="Calibri"/>
                <a:cs typeface="Calibri"/>
              </a:rPr>
              <a:t>e</a:t>
            </a:r>
            <a:r>
              <a:rPr sz="950" b="1" spc="-10" dirty="0">
                <a:latin typeface="Calibri"/>
                <a:cs typeface="Calibri"/>
              </a:rPr>
              <a:t>r</a:t>
            </a:r>
            <a:r>
              <a:rPr sz="950" b="1" spc="-20" dirty="0">
                <a:latin typeface="Calibri"/>
                <a:cs typeface="Calibri"/>
              </a:rPr>
              <a:t>c</a:t>
            </a:r>
            <a:r>
              <a:rPr sz="950" b="1" spc="-5" dirty="0">
                <a:latin typeface="Calibri"/>
                <a:cs typeface="Calibri"/>
              </a:rPr>
              <a:t>e</a:t>
            </a:r>
            <a:r>
              <a:rPr sz="950" b="1" spc="10" dirty="0">
                <a:latin typeface="Calibri"/>
                <a:cs typeface="Calibri"/>
              </a:rPr>
              <a:t>n</a:t>
            </a:r>
            <a:r>
              <a:rPr sz="950" b="1" dirty="0">
                <a:latin typeface="Calibri"/>
                <a:cs typeface="Calibri"/>
              </a:rPr>
              <a:t>t</a:t>
            </a:r>
            <a:r>
              <a:rPr sz="950" b="1" spc="5" dirty="0">
                <a:latin typeface="Calibri"/>
                <a:cs typeface="Calibri"/>
              </a:rPr>
              <a:t>a</a:t>
            </a:r>
            <a:r>
              <a:rPr sz="950" b="1" spc="20" dirty="0">
                <a:latin typeface="Calibri"/>
                <a:cs typeface="Calibri"/>
              </a:rPr>
              <a:t>g</a:t>
            </a:r>
            <a:r>
              <a:rPr sz="950" b="1" dirty="0">
                <a:latin typeface="Calibri"/>
                <a:cs typeface="Calibri"/>
              </a:rPr>
              <a:t>e</a:t>
            </a:r>
            <a:r>
              <a:rPr sz="950" b="1" spc="-75" dirty="0">
                <a:latin typeface="Calibri"/>
                <a:cs typeface="Calibri"/>
              </a:rPr>
              <a:t> </a:t>
            </a:r>
            <a:r>
              <a:rPr sz="950" b="1" spc="10" dirty="0">
                <a:latin typeface="Calibri"/>
                <a:cs typeface="Calibri"/>
              </a:rPr>
              <a:t>o</a:t>
            </a:r>
            <a:r>
              <a:rPr sz="950" b="1" dirty="0">
                <a:latin typeface="Calibri"/>
                <a:cs typeface="Calibri"/>
              </a:rPr>
              <a:t>f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sa</a:t>
            </a:r>
            <a:r>
              <a:rPr sz="950" b="1" spc="-15" dirty="0">
                <a:latin typeface="Calibri"/>
                <a:cs typeface="Calibri"/>
              </a:rPr>
              <a:t>m</a:t>
            </a:r>
            <a:r>
              <a:rPr sz="950" b="1" spc="10" dirty="0">
                <a:latin typeface="Calibri"/>
                <a:cs typeface="Calibri"/>
              </a:rPr>
              <a:t>p</a:t>
            </a:r>
            <a:r>
              <a:rPr sz="950" b="1" dirty="0">
                <a:latin typeface="Calibri"/>
                <a:cs typeface="Calibri"/>
              </a:rPr>
              <a:t>l</a:t>
            </a:r>
            <a:r>
              <a:rPr sz="950" b="1" spc="-5" dirty="0">
                <a:latin typeface="Calibri"/>
                <a:cs typeface="Calibri"/>
              </a:rPr>
              <a:t>e</a:t>
            </a:r>
            <a:r>
              <a:rPr sz="950" b="1" dirty="0">
                <a:latin typeface="Calibri"/>
                <a:cs typeface="Calibri"/>
              </a:rPr>
              <a:t>s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spc="-15" dirty="0">
                <a:latin typeface="Calibri"/>
                <a:cs typeface="Calibri"/>
              </a:rPr>
              <a:t>(</a:t>
            </a:r>
            <a:r>
              <a:rPr sz="950" b="1" spc="20" dirty="0">
                <a:latin typeface="Calibri"/>
                <a:cs typeface="Calibri"/>
              </a:rPr>
              <a:t>%</a:t>
            </a:r>
            <a:r>
              <a:rPr sz="950" b="1" dirty="0">
                <a:latin typeface="Calibri"/>
                <a:cs typeface="Calibri"/>
              </a:rPr>
              <a:t>)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619182" y="2974860"/>
            <a:ext cx="98619" cy="9856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3745538" y="2926493"/>
            <a:ext cx="454659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spc="-10" dirty="0">
                <a:latin typeface="Calibri"/>
                <a:cs typeface="Calibri"/>
              </a:rPr>
              <a:t>P</a:t>
            </a:r>
            <a:r>
              <a:rPr sz="950" spc="30" dirty="0">
                <a:latin typeface="Calibri"/>
                <a:cs typeface="Calibri"/>
              </a:rPr>
              <a:t>u</a:t>
            </a:r>
            <a:r>
              <a:rPr sz="950" spc="5" dirty="0">
                <a:latin typeface="Calibri"/>
                <a:cs typeface="Calibri"/>
              </a:rPr>
              <a:t>r</a:t>
            </a:r>
            <a:r>
              <a:rPr sz="950" spc="30" dirty="0">
                <a:latin typeface="Calibri"/>
                <a:cs typeface="Calibri"/>
              </a:rPr>
              <a:t>u</a:t>
            </a:r>
            <a:r>
              <a:rPr sz="950" spc="20" dirty="0">
                <a:latin typeface="Calibri"/>
                <a:cs typeface="Calibri"/>
              </a:rPr>
              <a:t>l</a:t>
            </a:r>
            <a:r>
              <a:rPr sz="950" spc="10" dirty="0">
                <a:latin typeface="Calibri"/>
                <a:cs typeface="Calibri"/>
              </a:rPr>
              <a:t>e</a:t>
            </a:r>
            <a:r>
              <a:rPr sz="950" spc="30" dirty="0">
                <a:latin typeface="Calibri"/>
                <a:cs typeface="Calibri"/>
              </a:rPr>
              <a:t>n</a:t>
            </a:r>
            <a:r>
              <a:rPr sz="950" spc="5" dirty="0">
                <a:latin typeface="Calibri"/>
                <a:cs typeface="Calibri"/>
              </a:rPr>
              <a:t>t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19182" y="3208944"/>
            <a:ext cx="98619" cy="9856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745538" y="3164889"/>
            <a:ext cx="39814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spc="10" dirty="0">
                <a:latin typeface="Calibri"/>
                <a:cs typeface="Calibri"/>
              </a:rPr>
              <a:t>M</a:t>
            </a:r>
            <a:r>
              <a:rPr sz="950" spc="30" dirty="0">
                <a:latin typeface="Calibri"/>
                <a:cs typeface="Calibri"/>
              </a:rPr>
              <a:t>u</a:t>
            </a:r>
            <a:r>
              <a:rPr sz="950" spc="-20" dirty="0">
                <a:latin typeface="Calibri"/>
                <a:cs typeface="Calibri"/>
              </a:rPr>
              <a:t>c</a:t>
            </a:r>
            <a:r>
              <a:rPr sz="950" spc="30" dirty="0">
                <a:latin typeface="Calibri"/>
                <a:cs typeface="Calibri"/>
              </a:rPr>
              <a:t>o</a:t>
            </a:r>
            <a:r>
              <a:rPr sz="950" spc="20" dirty="0">
                <a:latin typeface="Calibri"/>
                <a:cs typeface="Calibri"/>
              </a:rPr>
              <a:t>i</a:t>
            </a:r>
            <a:r>
              <a:rPr sz="950" spc="10" dirty="0">
                <a:latin typeface="Calibri"/>
                <a:cs typeface="Calibri"/>
              </a:rPr>
              <a:t>d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6509" y="2728479"/>
            <a:ext cx="3926840" cy="3406775"/>
          </a:xfrm>
          <a:custGeom>
            <a:avLst/>
            <a:gdLst/>
            <a:ahLst/>
            <a:cxnLst/>
            <a:rect l="l" t="t" r="r" b="b"/>
            <a:pathLst>
              <a:path w="3926840" h="3406775">
                <a:moveTo>
                  <a:pt x="0" y="3406530"/>
                </a:moveTo>
                <a:lnTo>
                  <a:pt x="3926282" y="3406530"/>
                </a:lnTo>
                <a:lnTo>
                  <a:pt x="3926282" y="0"/>
                </a:lnTo>
                <a:lnTo>
                  <a:pt x="0" y="0"/>
                </a:lnTo>
                <a:lnTo>
                  <a:pt x="0" y="3406530"/>
                </a:lnTo>
                <a:close/>
              </a:path>
            </a:pathLst>
          </a:custGeom>
          <a:ln w="1232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86300" y="1562100"/>
            <a:ext cx="4000500" cy="964691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854461" y="2716792"/>
            <a:ext cx="3937000" cy="3449954"/>
            <a:chOff x="4854461" y="2716792"/>
            <a:chExt cx="3937000" cy="3449954"/>
          </a:xfrm>
        </p:grpSpPr>
        <p:sp>
          <p:nvSpPr>
            <p:cNvPr id="41" name="object 41"/>
            <p:cNvSpPr/>
            <p:nvPr/>
          </p:nvSpPr>
          <p:spPr>
            <a:xfrm>
              <a:off x="4854461" y="2716792"/>
              <a:ext cx="3937000" cy="3449954"/>
            </a:xfrm>
            <a:custGeom>
              <a:avLst/>
              <a:gdLst/>
              <a:ahLst/>
              <a:cxnLst/>
              <a:rect l="l" t="t" r="r" b="b"/>
              <a:pathLst>
                <a:path w="3937000" h="3449954">
                  <a:moveTo>
                    <a:pt x="3937004" y="0"/>
                  </a:moveTo>
                  <a:lnTo>
                    <a:pt x="0" y="0"/>
                  </a:lnTo>
                  <a:lnTo>
                    <a:pt x="0" y="3449815"/>
                  </a:lnTo>
                  <a:lnTo>
                    <a:pt x="3937005" y="3449815"/>
                  </a:lnTo>
                  <a:lnTo>
                    <a:pt x="3937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18449" y="4335842"/>
              <a:ext cx="418961" cy="12142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25566" y="3906172"/>
              <a:ext cx="418961" cy="16439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32683" y="3482729"/>
              <a:ext cx="418961" cy="206739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39799" y="3370641"/>
              <a:ext cx="418961" cy="217948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49255" y="4342069"/>
              <a:ext cx="351188" cy="120183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56372" y="3912399"/>
              <a:ext cx="351188" cy="163150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63489" y="3488956"/>
              <a:ext cx="351188" cy="20549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70605" y="3376868"/>
              <a:ext cx="351188" cy="216703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81243" y="2863107"/>
              <a:ext cx="3272154" cy="2715260"/>
            </a:xfrm>
            <a:custGeom>
              <a:avLst/>
              <a:gdLst/>
              <a:ahLst/>
              <a:cxnLst/>
              <a:rect l="l" t="t" r="r" b="b"/>
              <a:pathLst>
                <a:path w="3272154" h="2715260">
                  <a:moveTo>
                    <a:pt x="43128" y="2671452"/>
                  </a:moveTo>
                  <a:lnTo>
                    <a:pt x="43128" y="0"/>
                  </a:lnTo>
                </a:path>
                <a:path w="3272154" h="2715260">
                  <a:moveTo>
                    <a:pt x="0" y="2671452"/>
                  </a:moveTo>
                  <a:lnTo>
                    <a:pt x="43128" y="2671452"/>
                  </a:lnTo>
                </a:path>
                <a:path w="3272154" h="2715260">
                  <a:moveTo>
                    <a:pt x="0" y="2135921"/>
                  </a:moveTo>
                  <a:lnTo>
                    <a:pt x="43128" y="2135921"/>
                  </a:lnTo>
                </a:path>
                <a:path w="3272154" h="2715260">
                  <a:moveTo>
                    <a:pt x="0" y="1600365"/>
                  </a:moveTo>
                  <a:lnTo>
                    <a:pt x="43128" y="1600365"/>
                  </a:lnTo>
                </a:path>
                <a:path w="3272154" h="2715260">
                  <a:moveTo>
                    <a:pt x="0" y="1071061"/>
                  </a:moveTo>
                  <a:lnTo>
                    <a:pt x="43128" y="1071061"/>
                  </a:lnTo>
                </a:path>
                <a:path w="3272154" h="2715260">
                  <a:moveTo>
                    <a:pt x="0" y="535530"/>
                  </a:moveTo>
                  <a:lnTo>
                    <a:pt x="43128" y="535530"/>
                  </a:lnTo>
                </a:path>
                <a:path w="3272154" h="2715260">
                  <a:moveTo>
                    <a:pt x="0" y="0"/>
                  </a:moveTo>
                  <a:lnTo>
                    <a:pt x="43128" y="0"/>
                  </a:lnTo>
                </a:path>
                <a:path w="3272154" h="2715260">
                  <a:moveTo>
                    <a:pt x="43128" y="2671452"/>
                  </a:moveTo>
                  <a:lnTo>
                    <a:pt x="3271595" y="2671452"/>
                  </a:lnTo>
                </a:path>
                <a:path w="3272154" h="2715260">
                  <a:moveTo>
                    <a:pt x="43128" y="2671452"/>
                  </a:moveTo>
                  <a:lnTo>
                    <a:pt x="43128" y="2715042"/>
                  </a:lnTo>
                </a:path>
                <a:path w="3272154" h="2715260">
                  <a:moveTo>
                    <a:pt x="850245" y="2671452"/>
                  </a:moveTo>
                  <a:lnTo>
                    <a:pt x="850245" y="2715042"/>
                  </a:lnTo>
                </a:path>
                <a:path w="3272154" h="2715260">
                  <a:moveTo>
                    <a:pt x="1657362" y="2671452"/>
                  </a:moveTo>
                  <a:lnTo>
                    <a:pt x="1657362" y="2715042"/>
                  </a:lnTo>
                </a:path>
                <a:path w="3272154" h="2715260">
                  <a:moveTo>
                    <a:pt x="2464479" y="2671452"/>
                  </a:moveTo>
                  <a:lnTo>
                    <a:pt x="2464479" y="2715042"/>
                  </a:lnTo>
                </a:path>
                <a:path w="3272154" h="2715260">
                  <a:moveTo>
                    <a:pt x="3271595" y="2671452"/>
                  </a:moveTo>
                  <a:lnTo>
                    <a:pt x="3271595" y="2715042"/>
                  </a:lnTo>
                </a:path>
              </a:pathLst>
            </a:custGeom>
            <a:ln w="619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214275" y="5433434"/>
            <a:ext cx="9525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5" dirty="0">
                <a:latin typeface="Microsoft Sans Serif"/>
                <a:cs typeface="Microsoft Sans Serif"/>
              </a:rPr>
              <a:t>0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14275" y="4897904"/>
            <a:ext cx="9588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10" dirty="0">
                <a:latin typeface="Microsoft Sans Serif"/>
                <a:cs typeface="Microsoft Sans Serif"/>
              </a:rPr>
              <a:t>1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4275" y="4362348"/>
            <a:ext cx="9588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10" dirty="0">
                <a:latin typeface="Microsoft Sans Serif"/>
                <a:cs typeface="Microsoft Sans Serif"/>
              </a:rPr>
              <a:t>2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14275" y="3827128"/>
            <a:ext cx="9525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5" dirty="0">
                <a:latin typeface="Microsoft Sans Serif"/>
                <a:cs typeface="Microsoft Sans Serif"/>
              </a:rPr>
              <a:t>3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14275" y="3291659"/>
            <a:ext cx="9588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10" dirty="0">
                <a:latin typeface="Microsoft Sans Serif"/>
                <a:cs typeface="Microsoft Sans Serif"/>
              </a:rPr>
              <a:t>4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14275" y="2756128"/>
            <a:ext cx="9588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10" dirty="0">
                <a:latin typeface="Microsoft Sans Serif"/>
                <a:cs typeface="Microsoft Sans Serif"/>
              </a:rPr>
              <a:t>5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55021" y="2904867"/>
            <a:ext cx="191770" cy="252476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spc="20" dirty="0">
                <a:latin typeface="Arial"/>
                <a:cs typeface="Arial"/>
              </a:rPr>
              <a:t>Sputum</a:t>
            </a:r>
            <a:r>
              <a:rPr sz="1150" b="1" spc="-95" dirty="0">
                <a:latin typeface="Arial"/>
                <a:cs typeface="Arial"/>
              </a:rPr>
              <a:t> </a:t>
            </a:r>
            <a:r>
              <a:rPr sz="1150" b="1" spc="15" dirty="0">
                <a:latin typeface="Arial"/>
                <a:cs typeface="Arial"/>
              </a:rPr>
              <a:t>colour</a:t>
            </a:r>
            <a:r>
              <a:rPr sz="1150" b="1" spc="-45" dirty="0">
                <a:latin typeface="Arial"/>
                <a:cs typeface="Arial"/>
              </a:rPr>
              <a:t> </a:t>
            </a:r>
            <a:r>
              <a:rPr sz="1150" b="1" spc="10" dirty="0">
                <a:latin typeface="Arial"/>
                <a:cs typeface="Arial"/>
              </a:rPr>
              <a:t>from</a:t>
            </a:r>
            <a:r>
              <a:rPr sz="1150" b="1" dirty="0">
                <a:latin typeface="Arial"/>
                <a:cs typeface="Arial"/>
              </a:rPr>
              <a:t> </a:t>
            </a:r>
            <a:r>
              <a:rPr sz="1150" b="1" spc="5" dirty="0">
                <a:latin typeface="Arial"/>
                <a:cs typeface="Arial"/>
              </a:rPr>
              <a:t>standard</a:t>
            </a:r>
            <a:r>
              <a:rPr sz="1150" b="1" spc="35" dirty="0">
                <a:latin typeface="Arial"/>
                <a:cs typeface="Arial"/>
              </a:rPr>
              <a:t> </a:t>
            </a:r>
            <a:r>
              <a:rPr sz="1150" b="1" spc="5" dirty="0">
                <a:latin typeface="Arial"/>
                <a:cs typeface="Arial"/>
              </a:rPr>
              <a:t>chart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97194" y="5614643"/>
            <a:ext cx="2886710" cy="365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895" algn="ctr">
              <a:lnSpc>
                <a:spcPts val="1320"/>
              </a:lnSpc>
              <a:spcBef>
                <a:spcPts val="130"/>
              </a:spcBef>
              <a:tabLst>
                <a:tab pos="796290" algn="l"/>
                <a:tab pos="1568450" algn="l"/>
                <a:tab pos="2439035" algn="l"/>
              </a:tabLst>
            </a:pPr>
            <a:r>
              <a:rPr sz="1150" dirty="0">
                <a:latin typeface="Microsoft Sans Serif"/>
                <a:cs typeface="Microsoft Sans Serif"/>
              </a:rPr>
              <a:t>&lt;25	</a:t>
            </a:r>
            <a:r>
              <a:rPr sz="1150" spc="-5" dirty="0">
                <a:latin typeface="Microsoft Sans Serif"/>
                <a:cs typeface="Microsoft Sans Serif"/>
              </a:rPr>
              <a:t>25-50	50-100	&gt;100</a:t>
            </a:r>
            <a:endParaRPr sz="1150">
              <a:latin typeface="Microsoft Sans Serif"/>
              <a:cs typeface="Microsoft Sans Serif"/>
            </a:endParaRPr>
          </a:p>
          <a:p>
            <a:pPr marR="5080" algn="ctr">
              <a:lnSpc>
                <a:spcPts val="1320"/>
              </a:lnSpc>
            </a:pPr>
            <a:r>
              <a:rPr sz="1150" b="1" spc="5" dirty="0">
                <a:latin typeface="Arial"/>
                <a:cs typeface="Arial"/>
              </a:rPr>
              <a:t>Number</a:t>
            </a:r>
            <a:r>
              <a:rPr sz="1150" b="1" spc="-40" dirty="0">
                <a:latin typeface="Arial"/>
                <a:cs typeface="Arial"/>
              </a:rPr>
              <a:t> </a:t>
            </a:r>
            <a:r>
              <a:rPr sz="1150" b="1" spc="15" dirty="0">
                <a:latin typeface="Arial"/>
                <a:cs typeface="Arial"/>
              </a:rPr>
              <a:t>of</a:t>
            </a:r>
            <a:r>
              <a:rPr sz="1150" b="1" spc="30" dirty="0">
                <a:latin typeface="Arial"/>
                <a:cs typeface="Arial"/>
              </a:rPr>
              <a:t> </a:t>
            </a:r>
            <a:r>
              <a:rPr sz="1150" b="1" spc="10" dirty="0">
                <a:latin typeface="Arial"/>
                <a:cs typeface="Arial"/>
              </a:rPr>
              <a:t>neutrophils</a:t>
            </a:r>
            <a:r>
              <a:rPr sz="1150" b="1" spc="-85" dirty="0">
                <a:latin typeface="Arial"/>
                <a:cs typeface="Arial"/>
              </a:rPr>
              <a:t> </a:t>
            </a:r>
            <a:r>
              <a:rPr sz="1150" b="1" spc="10" dirty="0">
                <a:latin typeface="Arial"/>
                <a:cs typeface="Arial"/>
              </a:rPr>
              <a:t>in</a:t>
            </a:r>
            <a:r>
              <a:rPr sz="1150" b="1" dirty="0">
                <a:latin typeface="Arial"/>
                <a:cs typeface="Arial"/>
              </a:rPr>
              <a:t> </a:t>
            </a:r>
            <a:r>
              <a:rPr sz="1150" b="1" spc="15" dirty="0">
                <a:latin typeface="Arial"/>
                <a:cs typeface="Arial"/>
              </a:rPr>
              <a:t>low</a:t>
            </a:r>
            <a:r>
              <a:rPr sz="1150" b="1" spc="-5" dirty="0">
                <a:latin typeface="Arial"/>
                <a:cs typeface="Arial"/>
              </a:rPr>
              <a:t> </a:t>
            </a:r>
            <a:r>
              <a:rPr sz="1150" b="1" spc="10" dirty="0">
                <a:latin typeface="Arial"/>
                <a:cs typeface="Arial"/>
              </a:rPr>
              <a:t>power</a:t>
            </a:r>
            <a:r>
              <a:rPr sz="1150" b="1" spc="-35" dirty="0">
                <a:latin typeface="Arial"/>
                <a:cs typeface="Arial"/>
              </a:rPr>
              <a:t> </a:t>
            </a:r>
            <a:r>
              <a:rPr sz="1150" b="1" spc="5" dirty="0">
                <a:latin typeface="Arial"/>
                <a:cs typeface="Arial"/>
              </a:rPr>
              <a:t>field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848262" y="2702051"/>
            <a:ext cx="3943350" cy="3464560"/>
            <a:chOff x="4848262" y="2702051"/>
            <a:chExt cx="3943350" cy="3464560"/>
          </a:xfrm>
        </p:grpSpPr>
        <p:sp>
          <p:nvSpPr>
            <p:cNvPr id="60" name="object 60"/>
            <p:cNvSpPr/>
            <p:nvPr/>
          </p:nvSpPr>
          <p:spPr>
            <a:xfrm>
              <a:off x="4854461" y="2716792"/>
              <a:ext cx="3931285" cy="3443604"/>
            </a:xfrm>
            <a:custGeom>
              <a:avLst/>
              <a:gdLst/>
              <a:ahLst/>
              <a:cxnLst/>
              <a:rect l="l" t="t" r="r" b="b"/>
              <a:pathLst>
                <a:path w="3931284" h="3443604">
                  <a:moveTo>
                    <a:pt x="0" y="3443588"/>
                  </a:moveTo>
                  <a:lnTo>
                    <a:pt x="3930843" y="3443588"/>
                  </a:lnTo>
                  <a:lnTo>
                    <a:pt x="3930843" y="0"/>
                  </a:lnTo>
                  <a:lnTo>
                    <a:pt x="0" y="0"/>
                  </a:lnTo>
                  <a:lnTo>
                    <a:pt x="0" y="3443588"/>
                  </a:lnTo>
                  <a:close/>
                </a:path>
              </a:pathLst>
            </a:custGeom>
            <a:ln w="12396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94148" y="2702051"/>
              <a:ext cx="310959" cy="280720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094732" y="2836925"/>
              <a:ext cx="114300" cy="2611755"/>
            </a:xfrm>
            <a:custGeom>
              <a:avLst/>
              <a:gdLst/>
              <a:ahLst/>
              <a:cxnLst/>
              <a:rect l="l" t="t" r="r" b="b"/>
              <a:pathLst>
                <a:path w="114300" h="2611754">
                  <a:moveTo>
                    <a:pt x="76200" y="95250"/>
                  </a:moveTo>
                  <a:lnTo>
                    <a:pt x="38100" y="95250"/>
                  </a:lnTo>
                  <a:lnTo>
                    <a:pt x="36575" y="2611374"/>
                  </a:lnTo>
                  <a:lnTo>
                    <a:pt x="74675" y="2611501"/>
                  </a:lnTo>
                  <a:lnTo>
                    <a:pt x="76200" y="95250"/>
                  </a:lnTo>
                  <a:close/>
                </a:path>
                <a:path w="114300" h="2611754">
                  <a:moveTo>
                    <a:pt x="57150" y="0"/>
                  </a:moveTo>
                  <a:lnTo>
                    <a:pt x="0" y="114300"/>
                  </a:lnTo>
                  <a:lnTo>
                    <a:pt x="38088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2611754">
                  <a:moveTo>
                    <a:pt x="104775" y="95250"/>
                  </a:moveTo>
                  <a:lnTo>
                    <a:pt x="76200" y="95250"/>
                  </a:lnTo>
                  <a:lnTo>
                    <a:pt x="76188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12165" y="6503619"/>
            <a:ext cx="2783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E00C"/>
                </a:solidFill>
                <a:latin typeface="Microsoft Sans Serif"/>
                <a:cs typeface="Microsoft Sans Serif"/>
              </a:rPr>
              <a:t>Stockley</a:t>
            </a:r>
            <a:r>
              <a:rPr sz="1000" spc="-15" dirty="0">
                <a:solidFill>
                  <a:srgbClr val="FFE00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E00C"/>
                </a:solidFill>
                <a:latin typeface="Microsoft Sans Serif"/>
                <a:cs typeface="Microsoft Sans Serif"/>
              </a:rPr>
              <a:t>RA</a:t>
            </a:r>
            <a:r>
              <a:rPr sz="1000" spc="15" dirty="0">
                <a:solidFill>
                  <a:srgbClr val="FFE00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E00C"/>
                </a:solidFill>
                <a:latin typeface="Microsoft Sans Serif"/>
                <a:cs typeface="Microsoft Sans Serif"/>
              </a:rPr>
              <a:t>et</a:t>
            </a:r>
            <a:r>
              <a:rPr sz="1000" spc="5" dirty="0">
                <a:solidFill>
                  <a:srgbClr val="FFE00C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E00C"/>
                </a:solidFill>
                <a:latin typeface="Microsoft Sans Serif"/>
                <a:cs typeface="Microsoft Sans Serif"/>
              </a:rPr>
              <a:t>al.</a:t>
            </a:r>
            <a:r>
              <a:rPr sz="1000" spc="5" dirty="0">
                <a:solidFill>
                  <a:srgbClr val="FFE00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E00C"/>
                </a:solidFill>
                <a:latin typeface="Microsoft Sans Serif"/>
                <a:cs typeface="Microsoft Sans Serif"/>
              </a:rPr>
              <a:t>CHEST</a:t>
            </a:r>
            <a:r>
              <a:rPr sz="1000" spc="25" dirty="0">
                <a:solidFill>
                  <a:srgbClr val="FFE00C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E00C"/>
                </a:solidFill>
                <a:latin typeface="Microsoft Sans Serif"/>
                <a:cs typeface="Microsoft Sans Serif"/>
              </a:rPr>
              <a:t>2000; 117:</a:t>
            </a:r>
            <a:r>
              <a:rPr sz="1000" spc="5" dirty="0">
                <a:solidFill>
                  <a:srgbClr val="FFE00C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FFE00C"/>
                </a:solidFill>
                <a:latin typeface="Microsoft Sans Serif"/>
                <a:cs typeface="Microsoft Sans Serif"/>
              </a:rPr>
              <a:t>1638–1645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946903" y="5544718"/>
            <a:ext cx="428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hite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79340" y="1670685"/>
            <a:ext cx="3595370" cy="1035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Đờm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xanh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liên</a:t>
            </a:r>
            <a:r>
              <a:rPr sz="20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quan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đến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tăng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bạch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cầu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trung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tính</a:t>
            </a:r>
            <a:endParaRPr sz="2000">
              <a:latin typeface="Arial"/>
              <a:cs typeface="Arial"/>
            </a:endParaRPr>
          </a:p>
          <a:p>
            <a:pPr marL="45085" marR="3057525">
              <a:lnSpc>
                <a:spcPct val="100000"/>
              </a:lnSpc>
              <a:spcBef>
                <a:spcPts val="27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n/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Bro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13276" y="5492902"/>
            <a:ext cx="793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15" dirty="0">
                <a:latin typeface="Microsoft Sans Serif"/>
                <a:cs typeface="Microsoft Sans Serif"/>
              </a:rPr>
              <a:t>7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8" y="146316"/>
            <a:ext cx="8804148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453" y="310641"/>
            <a:ext cx="8159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COPD</a:t>
            </a:r>
            <a:r>
              <a:rPr spc="-10" dirty="0"/>
              <a:t> </a:t>
            </a:r>
            <a:r>
              <a:rPr dirty="0"/>
              <a:t>LÀ</a:t>
            </a:r>
            <a:r>
              <a:rPr spc="-10" dirty="0"/>
              <a:t> </a:t>
            </a:r>
            <a:r>
              <a:rPr dirty="0"/>
              <a:t>BỆNH LÝ</a:t>
            </a:r>
            <a:r>
              <a:rPr spc="-10" dirty="0"/>
              <a:t> </a:t>
            </a:r>
            <a:r>
              <a:rPr spc="-5" dirty="0"/>
              <a:t>ĐA</a:t>
            </a:r>
            <a:r>
              <a:rPr spc="-15" dirty="0"/>
              <a:t> </a:t>
            </a:r>
            <a:r>
              <a:rPr dirty="0"/>
              <a:t>THÀNH</a:t>
            </a:r>
            <a:r>
              <a:rPr spc="-10" dirty="0"/>
              <a:t> </a:t>
            </a:r>
            <a:r>
              <a:rPr dirty="0"/>
              <a:t>PHẦN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8659" y="1013460"/>
            <a:ext cx="7899400" cy="5832475"/>
            <a:chOff x="708659" y="1013460"/>
            <a:chExt cx="7899400" cy="58324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9" y="1013460"/>
              <a:ext cx="7898892" cy="5436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1066800"/>
              <a:ext cx="7772400" cy="53096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5308" y="6475475"/>
              <a:ext cx="3098292" cy="370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60960"/>
            <a:ext cx="8598408" cy="1467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81070" marR="5080" indent="-334962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SƠ</a:t>
            </a:r>
            <a:r>
              <a:rPr sz="3200" spc="-15" dirty="0"/>
              <a:t> </a:t>
            </a:r>
            <a:r>
              <a:rPr sz="3200" dirty="0"/>
              <a:t>ĐỒ</a:t>
            </a:r>
            <a:r>
              <a:rPr sz="3200" spc="-5" dirty="0"/>
              <a:t> </a:t>
            </a:r>
            <a:r>
              <a:rPr sz="3200" dirty="0"/>
              <a:t>SỬ</a:t>
            </a:r>
            <a:r>
              <a:rPr sz="3200" spc="-20" dirty="0"/>
              <a:t> </a:t>
            </a:r>
            <a:r>
              <a:rPr sz="3200" dirty="0"/>
              <a:t>DỤNG</a:t>
            </a:r>
            <a:r>
              <a:rPr sz="3200" spc="-20" dirty="0"/>
              <a:t> </a:t>
            </a:r>
            <a:r>
              <a:rPr sz="3200" dirty="0"/>
              <a:t>KS</a:t>
            </a:r>
            <a:r>
              <a:rPr sz="3200" spc="-5" dirty="0"/>
              <a:t> </a:t>
            </a:r>
            <a:r>
              <a:rPr sz="3200" dirty="0"/>
              <a:t>ĐIỀU</a:t>
            </a:r>
            <a:r>
              <a:rPr sz="3200" spc="-5" dirty="0"/>
              <a:t> </a:t>
            </a:r>
            <a:r>
              <a:rPr sz="3200" dirty="0"/>
              <a:t>TRỊ</a:t>
            </a:r>
            <a:r>
              <a:rPr sz="3200" spc="-5" dirty="0"/>
              <a:t> </a:t>
            </a:r>
            <a:r>
              <a:rPr sz="3200" dirty="0"/>
              <a:t>ĐỢT</a:t>
            </a:r>
            <a:r>
              <a:rPr sz="3200" spc="-25" dirty="0"/>
              <a:t> </a:t>
            </a:r>
            <a:r>
              <a:rPr sz="3200" spc="-5" dirty="0"/>
              <a:t>CẤP </a:t>
            </a:r>
            <a:r>
              <a:rPr sz="3200" spc="-875" dirty="0"/>
              <a:t> </a:t>
            </a:r>
            <a:r>
              <a:rPr sz="3200" dirty="0"/>
              <a:t>COPD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2191" y="1751076"/>
            <a:ext cx="1620774" cy="5448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65116" y="1876806"/>
            <a:ext cx="540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OPD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5376" y="2107628"/>
            <a:ext cx="3361054" cy="1009015"/>
            <a:chOff x="5425376" y="2107628"/>
            <a:chExt cx="3361054" cy="1009015"/>
          </a:xfrm>
        </p:grpSpPr>
        <p:sp>
          <p:nvSpPr>
            <p:cNvPr id="7" name="object 7"/>
            <p:cNvSpPr/>
            <p:nvPr/>
          </p:nvSpPr>
          <p:spPr>
            <a:xfrm>
              <a:off x="5438394" y="2120646"/>
              <a:ext cx="3335020" cy="982980"/>
            </a:xfrm>
            <a:custGeom>
              <a:avLst/>
              <a:gdLst/>
              <a:ahLst/>
              <a:cxnLst/>
              <a:rect l="l" t="t" r="r" b="b"/>
              <a:pathLst>
                <a:path w="3335020" h="982980">
                  <a:moveTo>
                    <a:pt x="3170681" y="0"/>
                  </a:moveTo>
                  <a:lnTo>
                    <a:pt x="163829" y="0"/>
                  </a:lnTo>
                  <a:lnTo>
                    <a:pt x="120297" y="5856"/>
                  </a:lnTo>
                  <a:lnTo>
                    <a:pt x="81167" y="22380"/>
                  </a:lnTo>
                  <a:lnTo>
                    <a:pt x="48005" y="48005"/>
                  </a:lnTo>
                  <a:lnTo>
                    <a:pt x="22380" y="81167"/>
                  </a:lnTo>
                  <a:lnTo>
                    <a:pt x="5856" y="120297"/>
                  </a:lnTo>
                  <a:lnTo>
                    <a:pt x="0" y="163829"/>
                  </a:lnTo>
                  <a:lnTo>
                    <a:pt x="0" y="819150"/>
                  </a:lnTo>
                  <a:lnTo>
                    <a:pt x="5856" y="862682"/>
                  </a:lnTo>
                  <a:lnTo>
                    <a:pt x="22380" y="901812"/>
                  </a:lnTo>
                  <a:lnTo>
                    <a:pt x="48005" y="934974"/>
                  </a:lnTo>
                  <a:lnTo>
                    <a:pt x="81167" y="960599"/>
                  </a:lnTo>
                  <a:lnTo>
                    <a:pt x="120297" y="977123"/>
                  </a:lnTo>
                  <a:lnTo>
                    <a:pt x="163829" y="982979"/>
                  </a:lnTo>
                  <a:lnTo>
                    <a:pt x="3170681" y="982979"/>
                  </a:lnTo>
                  <a:lnTo>
                    <a:pt x="3214214" y="977123"/>
                  </a:lnTo>
                  <a:lnTo>
                    <a:pt x="3253344" y="960599"/>
                  </a:lnTo>
                  <a:lnTo>
                    <a:pt x="3286505" y="934974"/>
                  </a:lnTo>
                  <a:lnTo>
                    <a:pt x="3312131" y="901812"/>
                  </a:lnTo>
                  <a:lnTo>
                    <a:pt x="3328655" y="862682"/>
                  </a:lnTo>
                  <a:lnTo>
                    <a:pt x="3334511" y="819150"/>
                  </a:lnTo>
                  <a:lnTo>
                    <a:pt x="3334511" y="163829"/>
                  </a:lnTo>
                  <a:lnTo>
                    <a:pt x="3328655" y="120297"/>
                  </a:lnTo>
                  <a:lnTo>
                    <a:pt x="3312131" y="81167"/>
                  </a:lnTo>
                  <a:lnTo>
                    <a:pt x="3286505" y="48005"/>
                  </a:lnTo>
                  <a:lnTo>
                    <a:pt x="3253344" y="22380"/>
                  </a:lnTo>
                  <a:lnTo>
                    <a:pt x="3214214" y="5856"/>
                  </a:lnTo>
                  <a:lnTo>
                    <a:pt x="3170681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8394" y="2120646"/>
              <a:ext cx="3335020" cy="982980"/>
            </a:xfrm>
            <a:custGeom>
              <a:avLst/>
              <a:gdLst/>
              <a:ahLst/>
              <a:cxnLst/>
              <a:rect l="l" t="t" r="r" b="b"/>
              <a:pathLst>
                <a:path w="3335020" h="982980">
                  <a:moveTo>
                    <a:pt x="0" y="163829"/>
                  </a:moveTo>
                  <a:lnTo>
                    <a:pt x="5856" y="120297"/>
                  </a:lnTo>
                  <a:lnTo>
                    <a:pt x="22380" y="81167"/>
                  </a:lnTo>
                  <a:lnTo>
                    <a:pt x="48005" y="48005"/>
                  </a:lnTo>
                  <a:lnTo>
                    <a:pt x="81167" y="22380"/>
                  </a:lnTo>
                  <a:lnTo>
                    <a:pt x="120297" y="5856"/>
                  </a:lnTo>
                  <a:lnTo>
                    <a:pt x="163829" y="0"/>
                  </a:lnTo>
                  <a:lnTo>
                    <a:pt x="3170681" y="0"/>
                  </a:lnTo>
                  <a:lnTo>
                    <a:pt x="3214214" y="5856"/>
                  </a:lnTo>
                  <a:lnTo>
                    <a:pt x="3253344" y="22380"/>
                  </a:lnTo>
                  <a:lnTo>
                    <a:pt x="3286505" y="48005"/>
                  </a:lnTo>
                  <a:lnTo>
                    <a:pt x="3312131" y="81167"/>
                  </a:lnTo>
                  <a:lnTo>
                    <a:pt x="3328655" y="120297"/>
                  </a:lnTo>
                  <a:lnTo>
                    <a:pt x="3334511" y="163829"/>
                  </a:lnTo>
                  <a:lnTo>
                    <a:pt x="3334511" y="819150"/>
                  </a:lnTo>
                  <a:lnTo>
                    <a:pt x="3328655" y="862682"/>
                  </a:lnTo>
                  <a:lnTo>
                    <a:pt x="3312131" y="901812"/>
                  </a:lnTo>
                  <a:lnTo>
                    <a:pt x="3286505" y="934974"/>
                  </a:lnTo>
                  <a:lnTo>
                    <a:pt x="3253344" y="960599"/>
                  </a:lnTo>
                  <a:lnTo>
                    <a:pt x="3214214" y="977123"/>
                  </a:lnTo>
                  <a:lnTo>
                    <a:pt x="3170681" y="982979"/>
                  </a:lnTo>
                  <a:lnTo>
                    <a:pt x="163829" y="982979"/>
                  </a:lnTo>
                  <a:lnTo>
                    <a:pt x="120297" y="977123"/>
                  </a:lnTo>
                  <a:lnTo>
                    <a:pt x="81167" y="960599"/>
                  </a:lnTo>
                  <a:lnTo>
                    <a:pt x="48005" y="934974"/>
                  </a:lnTo>
                  <a:lnTo>
                    <a:pt x="22380" y="901812"/>
                  </a:lnTo>
                  <a:lnTo>
                    <a:pt x="5856" y="862682"/>
                  </a:lnTo>
                  <a:lnTo>
                    <a:pt x="0" y="819150"/>
                  </a:lnTo>
                  <a:lnTo>
                    <a:pt x="0" y="163829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65140" y="2194686"/>
            <a:ext cx="271653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Arial"/>
                <a:cs typeface="Arial"/>
              </a:rPr>
              <a:t>Mức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độ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vừa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hoặc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nặng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5" dirty="0">
                <a:latin typeface="Arial"/>
                <a:cs typeface="Arial"/>
              </a:rPr>
              <a:t>Có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30" dirty="0">
                <a:latin typeface="Arial"/>
                <a:cs typeface="Arial"/>
              </a:rPr>
              <a:t>ít</a:t>
            </a:r>
            <a:r>
              <a:rPr sz="1050" b="1" spc="2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nhất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2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trong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3</a:t>
            </a:r>
            <a:r>
              <a:rPr sz="1050" b="1" spc="-5" dirty="0">
                <a:latin typeface="Arial"/>
                <a:cs typeface="Arial"/>
              </a:rPr>
              <a:t> triệu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chứng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chính</a:t>
            </a:r>
            <a:r>
              <a:rPr sz="1050" b="1" spc="2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sau:</a:t>
            </a:r>
            <a:endParaRPr sz="105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1050" b="1" spc="5" dirty="0">
                <a:latin typeface="Arial"/>
                <a:cs typeface="Arial"/>
              </a:rPr>
              <a:t>Khó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thở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tăng</a:t>
            </a:r>
            <a:endParaRPr sz="105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1050" b="1" dirty="0">
                <a:latin typeface="Arial"/>
                <a:cs typeface="Arial"/>
              </a:rPr>
              <a:t>Tăng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khối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lượng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đờm</a:t>
            </a:r>
            <a:endParaRPr sz="105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1050" b="1" dirty="0">
                <a:latin typeface="Arial"/>
                <a:cs typeface="Arial"/>
              </a:rPr>
              <a:t>Tăng</a:t>
            </a:r>
            <a:r>
              <a:rPr sz="1050" b="1" spc="2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khối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lượng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mủ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trong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đờm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924" y="2176208"/>
            <a:ext cx="3361054" cy="1010919"/>
            <a:chOff x="284924" y="2176208"/>
            <a:chExt cx="3361054" cy="1010919"/>
          </a:xfrm>
        </p:grpSpPr>
        <p:sp>
          <p:nvSpPr>
            <p:cNvPr id="11" name="object 11"/>
            <p:cNvSpPr/>
            <p:nvPr/>
          </p:nvSpPr>
          <p:spPr>
            <a:xfrm>
              <a:off x="297941" y="2189225"/>
              <a:ext cx="3335020" cy="984885"/>
            </a:xfrm>
            <a:custGeom>
              <a:avLst/>
              <a:gdLst/>
              <a:ahLst/>
              <a:cxnLst/>
              <a:rect l="l" t="t" r="r" b="b"/>
              <a:pathLst>
                <a:path w="3335020" h="984885">
                  <a:moveTo>
                    <a:pt x="3170428" y="0"/>
                  </a:moveTo>
                  <a:lnTo>
                    <a:pt x="164084" y="0"/>
                  </a:lnTo>
                  <a:lnTo>
                    <a:pt x="120466" y="5857"/>
                  </a:lnTo>
                  <a:lnTo>
                    <a:pt x="81270" y="22389"/>
                  </a:lnTo>
                  <a:lnTo>
                    <a:pt x="48061" y="48037"/>
                  </a:lnTo>
                  <a:lnTo>
                    <a:pt x="22403" y="81242"/>
                  </a:lnTo>
                  <a:lnTo>
                    <a:pt x="5861" y="120444"/>
                  </a:lnTo>
                  <a:lnTo>
                    <a:pt x="0" y="164084"/>
                  </a:lnTo>
                  <a:lnTo>
                    <a:pt x="0" y="820420"/>
                  </a:lnTo>
                  <a:lnTo>
                    <a:pt x="5861" y="864059"/>
                  </a:lnTo>
                  <a:lnTo>
                    <a:pt x="22403" y="903261"/>
                  </a:lnTo>
                  <a:lnTo>
                    <a:pt x="48061" y="936466"/>
                  </a:lnTo>
                  <a:lnTo>
                    <a:pt x="81270" y="962114"/>
                  </a:lnTo>
                  <a:lnTo>
                    <a:pt x="120466" y="978646"/>
                  </a:lnTo>
                  <a:lnTo>
                    <a:pt x="164084" y="984503"/>
                  </a:lnTo>
                  <a:lnTo>
                    <a:pt x="3170428" y="984503"/>
                  </a:lnTo>
                  <a:lnTo>
                    <a:pt x="3214067" y="978646"/>
                  </a:lnTo>
                  <a:lnTo>
                    <a:pt x="3253269" y="962114"/>
                  </a:lnTo>
                  <a:lnTo>
                    <a:pt x="3286474" y="936466"/>
                  </a:lnTo>
                  <a:lnTo>
                    <a:pt x="3312122" y="903261"/>
                  </a:lnTo>
                  <a:lnTo>
                    <a:pt x="3328654" y="864059"/>
                  </a:lnTo>
                  <a:lnTo>
                    <a:pt x="3334512" y="820420"/>
                  </a:lnTo>
                  <a:lnTo>
                    <a:pt x="3334512" y="164084"/>
                  </a:lnTo>
                  <a:lnTo>
                    <a:pt x="3328654" y="120444"/>
                  </a:lnTo>
                  <a:lnTo>
                    <a:pt x="3312122" y="81242"/>
                  </a:lnTo>
                  <a:lnTo>
                    <a:pt x="3286474" y="48037"/>
                  </a:lnTo>
                  <a:lnTo>
                    <a:pt x="3253269" y="22389"/>
                  </a:lnTo>
                  <a:lnTo>
                    <a:pt x="3214067" y="5857"/>
                  </a:lnTo>
                  <a:lnTo>
                    <a:pt x="3170428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941" y="2189225"/>
              <a:ext cx="3335020" cy="984885"/>
            </a:xfrm>
            <a:custGeom>
              <a:avLst/>
              <a:gdLst/>
              <a:ahLst/>
              <a:cxnLst/>
              <a:rect l="l" t="t" r="r" b="b"/>
              <a:pathLst>
                <a:path w="3335020" h="984885">
                  <a:moveTo>
                    <a:pt x="0" y="164084"/>
                  </a:moveTo>
                  <a:lnTo>
                    <a:pt x="5861" y="120444"/>
                  </a:lnTo>
                  <a:lnTo>
                    <a:pt x="22403" y="81242"/>
                  </a:lnTo>
                  <a:lnTo>
                    <a:pt x="48061" y="48037"/>
                  </a:lnTo>
                  <a:lnTo>
                    <a:pt x="81270" y="22389"/>
                  </a:lnTo>
                  <a:lnTo>
                    <a:pt x="120466" y="5857"/>
                  </a:lnTo>
                  <a:lnTo>
                    <a:pt x="164084" y="0"/>
                  </a:lnTo>
                  <a:lnTo>
                    <a:pt x="3170428" y="0"/>
                  </a:lnTo>
                  <a:lnTo>
                    <a:pt x="3214067" y="5857"/>
                  </a:lnTo>
                  <a:lnTo>
                    <a:pt x="3253269" y="22389"/>
                  </a:lnTo>
                  <a:lnTo>
                    <a:pt x="3286474" y="48037"/>
                  </a:lnTo>
                  <a:lnTo>
                    <a:pt x="3312122" y="81242"/>
                  </a:lnTo>
                  <a:lnTo>
                    <a:pt x="3328654" y="120444"/>
                  </a:lnTo>
                  <a:lnTo>
                    <a:pt x="3334512" y="164084"/>
                  </a:lnTo>
                  <a:lnTo>
                    <a:pt x="3334512" y="820420"/>
                  </a:lnTo>
                  <a:lnTo>
                    <a:pt x="3328654" y="864059"/>
                  </a:lnTo>
                  <a:lnTo>
                    <a:pt x="3312122" y="903261"/>
                  </a:lnTo>
                  <a:lnTo>
                    <a:pt x="3286474" y="936466"/>
                  </a:lnTo>
                  <a:lnTo>
                    <a:pt x="3253269" y="962114"/>
                  </a:lnTo>
                  <a:lnTo>
                    <a:pt x="3214067" y="978646"/>
                  </a:lnTo>
                  <a:lnTo>
                    <a:pt x="3170428" y="984503"/>
                  </a:lnTo>
                  <a:lnTo>
                    <a:pt x="164084" y="984503"/>
                  </a:lnTo>
                  <a:lnTo>
                    <a:pt x="120466" y="978646"/>
                  </a:lnTo>
                  <a:lnTo>
                    <a:pt x="81270" y="962114"/>
                  </a:lnTo>
                  <a:lnTo>
                    <a:pt x="48061" y="936466"/>
                  </a:lnTo>
                  <a:lnTo>
                    <a:pt x="22403" y="903261"/>
                  </a:lnTo>
                  <a:lnTo>
                    <a:pt x="5861" y="864059"/>
                  </a:lnTo>
                  <a:lnTo>
                    <a:pt x="0" y="820420"/>
                  </a:lnTo>
                  <a:lnTo>
                    <a:pt x="0" y="164084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3773" y="2207514"/>
            <a:ext cx="29800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680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Mức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độ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nhẹ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Có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một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trong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các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triệu </a:t>
            </a:r>
            <a:r>
              <a:rPr sz="1200" b="1" spc="-5" dirty="0">
                <a:latin typeface="Arial"/>
                <a:cs typeface="Arial"/>
              </a:rPr>
              <a:t>chứng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chính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sau:</a:t>
            </a:r>
            <a:endParaRPr sz="12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1200" b="1" spc="-5" dirty="0">
                <a:latin typeface="Arial"/>
                <a:cs typeface="Arial"/>
              </a:rPr>
              <a:t>Khó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thở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tăng</a:t>
            </a:r>
            <a:endParaRPr sz="12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1200" b="1" dirty="0">
                <a:latin typeface="Arial"/>
                <a:cs typeface="Arial"/>
              </a:rPr>
              <a:t>Tăng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khối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lượng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đờm</a:t>
            </a:r>
            <a:endParaRPr sz="12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1200" b="1" dirty="0">
                <a:latin typeface="Arial"/>
                <a:cs typeface="Arial"/>
              </a:rPr>
              <a:t>Tăng</a:t>
            </a:r>
            <a:r>
              <a:rPr sz="1200" b="1" spc="3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khối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lượng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mủ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trong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đờm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4031" y="3317735"/>
            <a:ext cx="1971294" cy="111329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281671" y="3361436"/>
            <a:ext cx="163957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COPD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phức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tạp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≥1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yếu </a:t>
            </a:r>
            <a:r>
              <a:rPr sz="1000" b="1" spc="-5" dirty="0">
                <a:latin typeface="Arial"/>
                <a:cs typeface="Arial"/>
              </a:rPr>
              <a:t>tố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nguy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cơ</a:t>
            </a:r>
            <a:endParaRPr sz="1000">
              <a:latin typeface="Arial"/>
              <a:cs typeface="Arial"/>
            </a:endParaRPr>
          </a:p>
          <a:p>
            <a:pPr marL="37465" marR="30480" algn="ctr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≥3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đợt</a:t>
            </a:r>
            <a:r>
              <a:rPr sz="1000" b="1" spc="26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viêm</a:t>
            </a:r>
            <a:r>
              <a:rPr sz="1000" b="1" spc="2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cấp/năm </a:t>
            </a:r>
            <a:r>
              <a:rPr sz="1000" b="1" spc="-5" dirty="0">
                <a:latin typeface="Arial"/>
                <a:cs typeface="Arial"/>
              </a:rPr>
              <a:t> FEV</a:t>
            </a:r>
            <a:r>
              <a:rPr sz="975" b="1" spc="-7" baseline="-21367" dirty="0">
                <a:latin typeface="Arial"/>
                <a:cs typeface="Arial"/>
              </a:rPr>
              <a:t>1</a:t>
            </a:r>
            <a:r>
              <a:rPr sz="975" b="1" spc="135" baseline="-21367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&lt;50% được</a:t>
            </a:r>
            <a:r>
              <a:rPr sz="1000" b="1" spc="-5" dirty="0">
                <a:latin typeface="Arial"/>
                <a:cs typeface="Arial"/>
              </a:rPr>
              <a:t> dự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đoán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Tuổi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&gt;65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Có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bệnh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tim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mạch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75859" y="3329940"/>
            <a:ext cx="2173986" cy="111480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141086" y="3374263"/>
            <a:ext cx="1847214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37020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COPD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đơn thuần 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Không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có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các</a:t>
            </a:r>
            <a:r>
              <a:rPr sz="1000" b="1" spc="8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yếu </a:t>
            </a:r>
            <a:r>
              <a:rPr sz="1000" b="1" spc="-5" dirty="0">
                <a:latin typeface="Arial"/>
                <a:cs typeface="Arial"/>
              </a:rPr>
              <a:t>tố nguy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cơ</a:t>
            </a:r>
            <a:endParaRPr sz="1000">
              <a:latin typeface="Arial"/>
              <a:cs typeface="Arial"/>
            </a:endParaRPr>
          </a:p>
          <a:p>
            <a:pPr marL="146050" marR="140335" indent="1270" algn="ctr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&lt;3 </a:t>
            </a:r>
            <a:r>
              <a:rPr sz="1000" b="1" spc="-5" dirty="0">
                <a:latin typeface="Arial"/>
                <a:cs typeface="Arial"/>
              </a:rPr>
              <a:t>đợt </a:t>
            </a:r>
            <a:r>
              <a:rPr sz="1000" b="1" spc="-30" dirty="0">
                <a:latin typeface="Arial"/>
                <a:cs typeface="Arial"/>
              </a:rPr>
              <a:t>viêm</a:t>
            </a:r>
            <a:r>
              <a:rPr sz="1000" b="1" spc="2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cấp/năm </a:t>
            </a:r>
            <a:r>
              <a:rPr sz="1000" b="1" spc="-5" dirty="0">
                <a:latin typeface="Arial"/>
                <a:cs typeface="Arial"/>
              </a:rPr>
              <a:t> FEV</a:t>
            </a:r>
            <a:r>
              <a:rPr sz="975" b="1" spc="-7" baseline="-21367" dirty="0">
                <a:latin typeface="Arial"/>
                <a:cs typeface="Arial"/>
              </a:rPr>
              <a:t>1 </a:t>
            </a:r>
            <a:r>
              <a:rPr sz="1000" b="1" spc="-5" dirty="0">
                <a:latin typeface="Arial"/>
                <a:cs typeface="Arial"/>
              </a:rPr>
              <a:t>&gt;50% </a:t>
            </a:r>
            <a:r>
              <a:rPr sz="1000" b="1" spc="-10" dirty="0">
                <a:latin typeface="Arial"/>
                <a:cs typeface="Arial"/>
              </a:rPr>
              <a:t>được </a:t>
            </a:r>
            <a:r>
              <a:rPr sz="1000" b="1" spc="-5" dirty="0">
                <a:latin typeface="Arial"/>
                <a:cs typeface="Arial"/>
              </a:rPr>
              <a:t>dự đoán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Tuổi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&lt;65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Không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có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bệnh tim</a:t>
            </a:r>
            <a:r>
              <a:rPr sz="1000" b="1" spc="-10" dirty="0">
                <a:latin typeface="Arial"/>
                <a:cs typeface="Arial"/>
              </a:rPr>
              <a:t> mạch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8640" y="3340544"/>
            <a:ext cx="3362325" cy="1010919"/>
            <a:chOff x="298640" y="3340544"/>
            <a:chExt cx="3362325" cy="1010919"/>
          </a:xfrm>
        </p:grpSpPr>
        <p:sp>
          <p:nvSpPr>
            <p:cNvPr id="19" name="object 19"/>
            <p:cNvSpPr/>
            <p:nvPr/>
          </p:nvSpPr>
          <p:spPr>
            <a:xfrm>
              <a:off x="311657" y="3353562"/>
              <a:ext cx="3336290" cy="984885"/>
            </a:xfrm>
            <a:custGeom>
              <a:avLst/>
              <a:gdLst/>
              <a:ahLst/>
              <a:cxnLst/>
              <a:rect l="l" t="t" r="r" b="b"/>
              <a:pathLst>
                <a:path w="3336290" h="984885">
                  <a:moveTo>
                    <a:pt x="3171952" y="0"/>
                  </a:moveTo>
                  <a:lnTo>
                    <a:pt x="164084" y="0"/>
                  </a:lnTo>
                  <a:lnTo>
                    <a:pt x="120466" y="5857"/>
                  </a:lnTo>
                  <a:lnTo>
                    <a:pt x="81270" y="22389"/>
                  </a:lnTo>
                  <a:lnTo>
                    <a:pt x="48061" y="48037"/>
                  </a:lnTo>
                  <a:lnTo>
                    <a:pt x="22403" y="81242"/>
                  </a:lnTo>
                  <a:lnTo>
                    <a:pt x="5861" y="120444"/>
                  </a:lnTo>
                  <a:lnTo>
                    <a:pt x="0" y="164084"/>
                  </a:lnTo>
                  <a:lnTo>
                    <a:pt x="0" y="820419"/>
                  </a:lnTo>
                  <a:lnTo>
                    <a:pt x="5861" y="864059"/>
                  </a:lnTo>
                  <a:lnTo>
                    <a:pt x="22403" y="903261"/>
                  </a:lnTo>
                  <a:lnTo>
                    <a:pt x="48061" y="936466"/>
                  </a:lnTo>
                  <a:lnTo>
                    <a:pt x="81270" y="962114"/>
                  </a:lnTo>
                  <a:lnTo>
                    <a:pt x="120466" y="978646"/>
                  </a:lnTo>
                  <a:lnTo>
                    <a:pt x="164084" y="984504"/>
                  </a:lnTo>
                  <a:lnTo>
                    <a:pt x="3171952" y="984504"/>
                  </a:lnTo>
                  <a:lnTo>
                    <a:pt x="3215591" y="978646"/>
                  </a:lnTo>
                  <a:lnTo>
                    <a:pt x="3254793" y="962114"/>
                  </a:lnTo>
                  <a:lnTo>
                    <a:pt x="3287998" y="936466"/>
                  </a:lnTo>
                  <a:lnTo>
                    <a:pt x="3313646" y="903261"/>
                  </a:lnTo>
                  <a:lnTo>
                    <a:pt x="3330178" y="864059"/>
                  </a:lnTo>
                  <a:lnTo>
                    <a:pt x="3336036" y="820419"/>
                  </a:lnTo>
                  <a:lnTo>
                    <a:pt x="3336036" y="164084"/>
                  </a:lnTo>
                  <a:lnTo>
                    <a:pt x="3330178" y="120444"/>
                  </a:lnTo>
                  <a:lnTo>
                    <a:pt x="3313646" y="81242"/>
                  </a:lnTo>
                  <a:lnTo>
                    <a:pt x="3287998" y="48037"/>
                  </a:lnTo>
                  <a:lnTo>
                    <a:pt x="3254793" y="22389"/>
                  </a:lnTo>
                  <a:lnTo>
                    <a:pt x="3215591" y="5857"/>
                  </a:lnTo>
                  <a:lnTo>
                    <a:pt x="317195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1657" y="3353562"/>
              <a:ext cx="3336290" cy="984885"/>
            </a:xfrm>
            <a:custGeom>
              <a:avLst/>
              <a:gdLst/>
              <a:ahLst/>
              <a:cxnLst/>
              <a:rect l="l" t="t" r="r" b="b"/>
              <a:pathLst>
                <a:path w="3336290" h="984885">
                  <a:moveTo>
                    <a:pt x="0" y="164084"/>
                  </a:moveTo>
                  <a:lnTo>
                    <a:pt x="5861" y="120444"/>
                  </a:lnTo>
                  <a:lnTo>
                    <a:pt x="22403" y="81242"/>
                  </a:lnTo>
                  <a:lnTo>
                    <a:pt x="48061" y="48037"/>
                  </a:lnTo>
                  <a:lnTo>
                    <a:pt x="81270" y="22389"/>
                  </a:lnTo>
                  <a:lnTo>
                    <a:pt x="120466" y="5857"/>
                  </a:lnTo>
                  <a:lnTo>
                    <a:pt x="164084" y="0"/>
                  </a:lnTo>
                  <a:lnTo>
                    <a:pt x="3171952" y="0"/>
                  </a:lnTo>
                  <a:lnTo>
                    <a:pt x="3215591" y="5857"/>
                  </a:lnTo>
                  <a:lnTo>
                    <a:pt x="3254793" y="22389"/>
                  </a:lnTo>
                  <a:lnTo>
                    <a:pt x="3287998" y="48037"/>
                  </a:lnTo>
                  <a:lnTo>
                    <a:pt x="3313646" y="81242"/>
                  </a:lnTo>
                  <a:lnTo>
                    <a:pt x="3330178" y="120444"/>
                  </a:lnTo>
                  <a:lnTo>
                    <a:pt x="3336036" y="164084"/>
                  </a:lnTo>
                  <a:lnTo>
                    <a:pt x="3336036" y="820419"/>
                  </a:lnTo>
                  <a:lnTo>
                    <a:pt x="3330178" y="864059"/>
                  </a:lnTo>
                  <a:lnTo>
                    <a:pt x="3313646" y="903261"/>
                  </a:lnTo>
                  <a:lnTo>
                    <a:pt x="3287998" y="936466"/>
                  </a:lnTo>
                  <a:lnTo>
                    <a:pt x="3254793" y="962114"/>
                  </a:lnTo>
                  <a:lnTo>
                    <a:pt x="3215591" y="978646"/>
                  </a:lnTo>
                  <a:lnTo>
                    <a:pt x="3171952" y="984504"/>
                  </a:lnTo>
                  <a:lnTo>
                    <a:pt x="164084" y="984504"/>
                  </a:lnTo>
                  <a:lnTo>
                    <a:pt x="120466" y="978646"/>
                  </a:lnTo>
                  <a:lnTo>
                    <a:pt x="81270" y="962114"/>
                  </a:lnTo>
                  <a:lnTo>
                    <a:pt x="48061" y="936466"/>
                  </a:lnTo>
                  <a:lnTo>
                    <a:pt x="22403" y="903261"/>
                  </a:lnTo>
                  <a:lnTo>
                    <a:pt x="5861" y="864059"/>
                  </a:lnTo>
                  <a:lnTo>
                    <a:pt x="0" y="820419"/>
                  </a:lnTo>
                  <a:lnTo>
                    <a:pt x="0" y="164084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8099" y="3371215"/>
            <a:ext cx="28778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Không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sử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dụng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kháng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sinh</a:t>
            </a:r>
            <a:endParaRPr sz="1200">
              <a:latin typeface="Arial"/>
              <a:cs typeface="Arial"/>
            </a:endParaRPr>
          </a:p>
          <a:p>
            <a:pPr marL="12700" marR="35242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Tăng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liều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các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thuốc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giãn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phế </a:t>
            </a:r>
            <a:r>
              <a:rPr sz="1200" b="1" dirty="0">
                <a:latin typeface="Arial"/>
                <a:cs typeface="Arial"/>
              </a:rPr>
              <a:t>quản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Điều </a:t>
            </a:r>
            <a:r>
              <a:rPr sz="1200" b="1" dirty="0">
                <a:latin typeface="Arial"/>
                <a:cs typeface="Arial"/>
              </a:rPr>
              <a:t>trị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triệu </a:t>
            </a:r>
            <a:r>
              <a:rPr sz="1200" b="1" spc="-5" dirty="0">
                <a:latin typeface="Arial"/>
                <a:cs typeface="Arial"/>
              </a:rPr>
              <a:t>chứng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Hướng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dẫn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bệnh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nhân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ghi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nhận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những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triệu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chứng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khác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27860" y="1996185"/>
            <a:ext cx="6210935" cy="3512185"/>
            <a:chOff x="1927860" y="1996185"/>
            <a:chExt cx="6210935" cy="3512185"/>
          </a:xfrm>
        </p:grpSpPr>
        <p:sp>
          <p:nvSpPr>
            <p:cNvPr id="23" name="object 23"/>
            <p:cNvSpPr/>
            <p:nvPr/>
          </p:nvSpPr>
          <p:spPr>
            <a:xfrm>
              <a:off x="1927860" y="1996185"/>
              <a:ext cx="5216525" cy="1359535"/>
            </a:xfrm>
            <a:custGeom>
              <a:avLst/>
              <a:gdLst/>
              <a:ahLst/>
              <a:cxnLst/>
              <a:rect l="l" t="t" r="r" b="b"/>
              <a:pathLst>
                <a:path w="5216525" h="1359535">
                  <a:moveTo>
                    <a:pt x="1939925" y="0"/>
                  </a:moveTo>
                  <a:lnTo>
                    <a:pt x="34544" y="0"/>
                  </a:lnTo>
                  <a:lnTo>
                    <a:pt x="31750" y="2794"/>
                  </a:lnTo>
                  <a:lnTo>
                    <a:pt x="31750" y="117475"/>
                  </a:lnTo>
                  <a:lnTo>
                    <a:pt x="0" y="117475"/>
                  </a:lnTo>
                  <a:lnTo>
                    <a:pt x="38100" y="193675"/>
                  </a:lnTo>
                  <a:lnTo>
                    <a:pt x="69850" y="130175"/>
                  </a:lnTo>
                  <a:lnTo>
                    <a:pt x="76200" y="117475"/>
                  </a:lnTo>
                  <a:lnTo>
                    <a:pt x="44450" y="117475"/>
                  </a:lnTo>
                  <a:lnTo>
                    <a:pt x="44450" y="12700"/>
                  </a:lnTo>
                  <a:lnTo>
                    <a:pt x="1939925" y="12700"/>
                  </a:lnTo>
                  <a:lnTo>
                    <a:pt x="1939925" y="6350"/>
                  </a:lnTo>
                  <a:lnTo>
                    <a:pt x="1939925" y="0"/>
                  </a:lnTo>
                  <a:close/>
                </a:path>
                <a:path w="5216525" h="1359535">
                  <a:moveTo>
                    <a:pt x="5184140" y="1106678"/>
                  </a:moveTo>
                  <a:lnTo>
                    <a:pt x="5171440" y="1106678"/>
                  </a:lnTo>
                  <a:lnTo>
                    <a:pt x="5171440" y="1226566"/>
                  </a:lnTo>
                  <a:lnTo>
                    <a:pt x="4166108" y="1226566"/>
                  </a:lnTo>
                  <a:lnTo>
                    <a:pt x="4163314" y="1229360"/>
                  </a:lnTo>
                  <a:lnTo>
                    <a:pt x="4163314" y="1282827"/>
                  </a:lnTo>
                  <a:lnTo>
                    <a:pt x="4131564" y="1282827"/>
                  </a:lnTo>
                  <a:lnTo>
                    <a:pt x="4169664" y="1359027"/>
                  </a:lnTo>
                  <a:lnTo>
                    <a:pt x="4201414" y="1295527"/>
                  </a:lnTo>
                  <a:lnTo>
                    <a:pt x="4207764" y="1282827"/>
                  </a:lnTo>
                  <a:lnTo>
                    <a:pt x="4176014" y="1282827"/>
                  </a:lnTo>
                  <a:lnTo>
                    <a:pt x="4176014" y="1239266"/>
                  </a:lnTo>
                  <a:lnTo>
                    <a:pt x="5181219" y="1239266"/>
                  </a:lnTo>
                  <a:lnTo>
                    <a:pt x="5184140" y="1236345"/>
                  </a:lnTo>
                  <a:lnTo>
                    <a:pt x="5184140" y="1226566"/>
                  </a:lnTo>
                  <a:lnTo>
                    <a:pt x="5184140" y="1106678"/>
                  </a:lnTo>
                  <a:close/>
                </a:path>
                <a:path w="5216525" h="1359535">
                  <a:moveTo>
                    <a:pt x="5216271" y="47625"/>
                  </a:moveTo>
                  <a:lnTo>
                    <a:pt x="5184521" y="47625"/>
                  </a:lnTo>
                  <a:lnTo>
                    <a:pt x="5184521" y="12700"/>
                  </a:lnTo>
                  <a:lnTo>
                    <a:pt x="5184521" y="6350"/>
                  </a:lnTo>
                  <a:lnTo>
                    <a:pt x="5184521" y="2794"/>
                  </a:lnTo>
                  <a:lnTo>
                    <a:pt x="5181727" y="0"/>
                  </a:lnTo>
                  <a:lnTo>
                    <a:pt x="3473196" y="0"/>
                  </a:lnTo>
                  <a:lnTo>
                    <a:pt x="3473196" y="12700"/>
                  </a:lnTo>
                  <a:lnTo>
                    <a:pt x="5171821" y="12700"/>
                  </a:lnTo>
                  <a:lnTo>
                    <a:pt x="5171821" y="47625"/>
                  </a:lnTo>
                  <a:lnTo>
                    <a:pt x="5140071" y="47625"/>
                  </a:lnTo>
                  <a:lnTo>
                    <a:pt x="5178171" y="123825"/>
                  </a:lnTo>
                  <a:lnTo>
                    <a:pt x="5209921" y="60325"/>
                  </a:lnTo>
                  <a:lnTo>
                    <a:pt x="5216271" y="47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5226" y="3172459"/>
              <a:ext cx="76073" cy="17983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100062" y="3102863"/>
              <a:ext cx="1038225" cy="241300"/>
            </a:xfrm>
            <a:custGeom>
              <a:avLst/>
              <a:gdLst/>
              <a:ahLst/>
              <a:cxnLst/>
              <a:rect l="l" t="t" r="r" b="b"/>
              <a:pathLst>
                <a:path w="1038225" h="241300">
                  <a:moveTo>
                    <a:pt x="993775" y="165100"/>
                  </a:moveTo>
                  <a:lnTo>
                    <a:pt x="962025" y="165100"/>
                  </a:lnTo>
                  <a:lnTo>
                    <a:pt x="1000125" y="241300"/>
                  </a:lnTo>
                  <a:lnTo>
                    <a:pt x="1031875" y="177800"/>
                  </a:lnTo>
                  <a:lnTo>
                    <a:pt x="993775" y="177800"/>
                  </a:lnTo>
                  <a:lnTo>
                    <a:pt x="993775" y="165100"/>
                  </a:lnTo>
                  <a:close/>
                </a:path>
                <a:path w="1038225" h="241300">
                  <a:moveTo>
                    <a:pt x="993775" y="120650"/>
                  </a:moveTo>
                  <a:lnTo>
                    <a:pt x="993775" y="177800"/>
                  </a:lnTo>
                  <a:lnTo>
                    <a:pt x="1006475" y="177800"/>
                  </a:lnTo>
                  <a:lnTo>
                    <a:pt x="1006475" y="127000"/>
                  </a:lnTo>
                  <a:lnTo>
                    <a:pt x="1000125" y="127000"/>
                  </a:lnTo>
                  <a:lnTo>
                    <a:pt x="993775" y="120650"/>
                  </a:lnTo>
                  <a:close/>
                </a:path>
                <a:path w="1038225" h="241300">
                  <a:moveTo>
                    <a:pt x="1038225" y="165100"/>
                  </a:moveTo>
                  <a:lnTo>
                    <a:pt x="1006475" y="165100"/>
                  </a:lnTo>
                  <a:lnTo>
                    <a:pt x="1006475" y="177800"/>
                  </a:lnTo>
                  <a:lnTo>
                    <a:pt x="1031875" y="177800"/>
                  </a:lnTo>
                  <a:lnTo>
                    <a:pt x="1038225" y="165100"/>
                  </a:lnTo>
                  <a:close/>
                </a:path>
                <a:path w="1038225" h="241300">
                  <a:moveTo>
                    <a:pt x="12700" y="0"/>
                  </a:moveTo>
                  <a:lnTo>
                    <a:pt x="0" y="0"/>
                  </a:lnTo>
                  <a:lnTo>
                    <a:pt x="0" y="124206"/>
                  </a:lnTo>
                  <a:lnTo>
                    <a:pt x="2794" y="127000"/>
                  </a:lnTo>
                  <a:lnTo>
                    <a:pt x="993775" y="127000"/>
                  </a:lnTo>
                  <a:lnTo>
                    <a:pt x="993775" y="120650"/>
                  </a:lnTo>
                  <a:lnTo>
                    <a:pt x="12700" y="120650"/>
                  </a:lnTo>
                  <a:lnTo>
                    <a:pt x="6350" y="114300"/>
                  </a:lnTo>
                  <a:lnTo>
                    <a:pt x="12700" y="114300"/>
                  </a:lnTo>
                  <a:lnTo>
                    <a:pt x="12700" y="0"/>
                  </a:lnTo>
                  <a:close/>
                </a:path>
                <a:path w="1038225" h="241300">
                  <a:moveTo>
                    <a:pt x="1003681" y="114300"/>
                  </a:moveTo>
                  <a:lnTo>
                    <a:pt x="12700" y="114300"/>
                  </a:lnTo>
                  <a:lnTo>
                    <a:pt x="12700" y="120650"/>
                  </a:lnTo>
                  <a:lnTo>
                    <a:pt x="993775" y="120650"/>
                  </a:lnTo>
                  <a:lnTo>
                    <a:pt x="1000125" y="127000"/>
                  </a:lnTo>
                  <a:lnTo>
                    <a:pt x="1006475" y="127000"/>
                  </a:lnTo>
                  <a:lnTo>
                    <a:pt x="1006475" y="117094"/>
                  </a:lnTo>
                  <a:lnTo>
                    <a:pt x="1003681" y="114300"/>
                  </a:lnTo>
                  <a:close/>
                </a:path>
                <a:path w="1038225" h="241300">
                  <a:moveTo>
                    <a:pt x="12700" y="114300"/>
                  </a:moveTo>
                  <a:lnTo>
                    <a:pt x="6350" y="114300"/>
                  </a:lnTo>
                  <a:lnTo>
                    <a:pt x="12700" y="120650"/>
                  </a:lnTo>
                  <a:lnTo>
                    <a:pt x="1270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68474" y="4510277"/>
              <a:ext cx="3335020" cy="984885"/>
            </a:xfrm>
            <a:custGeom>
              <a:avLst/>
              <a:gdLst/>
              <a:ahLst/>
              <a:cxnLst/>
              <a:rect l="l" t="t" r="r" b="b"/>
              <a:pathLst>
                <a:path w="3335020" h="984885">
                  <a:moveTo>
                    <a:pt x="3170428" y="0"/>
                  </a:moveTo>
                  <a:lnTo>
                    <a:pt x="164083" y="0"/>
                  </a:lnTo>
                  <a:lnTo>
                    <a:pt x="120444" y="5857"/>
                  </a:lnTo>
                  <a:lnTo>
                    <a:pt x="81242" y="22389"/>
                  </a:lnTo>
                  <a:lnTo>
                    <a:pt x="48037" y="48037"/>
                  </a:lnTo>
                  <a:lnTo>
                    <a:pt x="22389" y="81242"/>
                  </a:lnTo>
                  <a:lnTo>
                    <a:pt x="5857" y="120444"/>
                  </a:lnTo>
                  <a:lnTo>
                    <a:pt x="0" y="164084"/>
                  </a:lnTo>
                  <a:lnTo>
                    <a:pt x="0" y="820420"/>
                  </a:lnTo>
                  <a:lnTo>
                    <a:pt x="5857" y="864059"/>
                  </a:lnTo>
                  <a:lnTo>
                    <a:pt x="22389" y="903261"/>
                  </a:lnTo>
                  <a:lnTo>
                    <a:pt x="48037" y="936466"/>
                  </a:lnTo>
                  <a:lnTo>
                    <a:pt x="81242" y="962114"/>
                  </a:lnTo>
                  <a:lnTo>
                    <a:pt x="120444" y="978646"/>
                  </a:lnTo>
                  <a:lnTo>
                    <a:pt x="164083" y="984504"/>
                  </a:lnTo>
                  <a:lnTo>
                    <a:pt x="3170428" y="984504"/>
                  </a:lnTo>
                  <a:lnTo>
                    <a:pt x="3214067" y="978646"/>
                  </a:lnTo>
                  <a:lnTo>
                    <a:pt x="3253269" y="962114"/>
                  </a:lnTo>
                  <a:lnTo>
                    <a:pt x="3286474" y="936466"/>
                  </a:lnTo>
                  <a:lnTo>
                    <a:pt x="3312122" y="903261"/>
                  </a:lnTo>
                  <a:lnTo>
                    <a:pt x="3328654" y="864059"/>
                  </a:lnTo>
                  <a:lnTo>
                    <a:pt x="3334512" y="820420"/>
                  </a:lnTo>
                  <a:lnTo>
                    <a:pt x="3334512" y="164084"/>
                  </a:lnTo>
                  <a:lnTo>
                    <a:pt x="3328654" y="120444"/>
                  </a:lnTo>
                  <a:lnTo>
                    <a:pt x="3312122" y="81242"/>
                  </a:lnTo>
                  <a:lnTo>
                    <a:pt x="3286474" y="48037"/>
                  </a:lnTo>
                  <a:lnTo>
                    <a:pt x="3253269" y="22389"/>
                  </a:lnTo>
                  <a:lnTo>
                    <a:pt x="3214067" y="5857"/>
                  </a:lnTo>
                  <a:lnTo>
                    <a:pt x="3170428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68474" y="4510277"/>
              <a:ext cx="3335020" cy="984885"/>
            </a:xfrm>
            <a:custGeom>
              <a:avLst/>
              <a:gdLst/>
              <a:ahLst/>
              <a:cxnLst/>
              <a:rect l="l" t="t" r="r" b="b"/>
              <a:pathLst>
                <a:path w="3335020" h="984885">
                  <a:moveTo>
                    <a:pt x="0" y="164084"/>
                  </a:moveTo>
                  <a:lnTo>
                    <a:pt x="5857" y="120444"/>
                  </a:lnTo>
                  <a:lnTo>
                    <a:pt x="22389" y="81242"/>
                  </a:lnTo>
                  <a:lnTo>
                    <a:pt x="48037" y="48037"/>
                  </a:lnTo>
                  <a:lnTo>
                    <a:pt x="81242" y="22389"/>
                  </a:lnTo>
                  <a:lnTo>
                    <a:pt x="120444" y="5857"/>
                  </a:lnTo>
                  <a:lnTo>
                    <a:pt x="164083" y="0"/>
                  </a:lnTo>
                  <a:lnTo>
                    <a:pt x="3170428" y="0"/>
                  </a:lnTo>
                  <a:lnTo>
                    <a:pt x="3214067" y="5857"/>
                  </a:lnTo>
                  <a:lnTo>
                    <a:pt x="3253269" y="22389"/>
                  </a:lnTo>
                  <a:lnTo>
                    <a:pt x="3286474" y="48037"/>
                  </a:lnTo>
                  <a:lnTo>
                    <a:pt x="3312122" y="81242"/>
                  </a:lnTo>
                  <a:lnTo>
                    <a:pt x="3328654" y="120444"/>
                  </a:lnTo>
                  <a:lnTo>
                    <a:pt x="3334512" y="164084"/>
                  </a:lnTo>
                  <a:lnTo>
                    <a:pt x="3334512" y="820420"/>
                  </a:lnTo>
                  <a:lnTo>
                    <a:pt x="3328654" y="864059"/>
                  </a:lnTo>
                  <a:lnTo>
                    <a:pt x="3312122" y="903261"/>
                  </a:lnTo>
                  <a:lnTo>
                    <a:pt x="3286474" y="936466"/>
                  </a:lnTo>
                  <a:lnTo>
                    <a:pt x="3253269" y="962114"/>
                  </a:lnTo>
                  <a:lnTo>
                    <a:pt x="3214067" y="978646"/>
                  </a:lnTo>
                  <a:lnTo>
                    <a:pt x="3170428" y="984504"/>
                  </a:lnTo>
                  <a:lnTo>
                    <a:pt x="164083" y="984504"/>
                  </a:lnTo>
                  <a:lnTo>
                    <a:pt x="120444" y="978646"/>
                  </a:lnTo>
                  <a:lnTo>
                    <a:pt x="81242" y="962114"/>
                  </a:lnTo>
                  <a:lnTo>
                    <a:pt x="48037" y="936466"/>
                  </a:lnTo>
                  <a:lnTo>
                    <a:pt x="22389" y="903261"/>
                  </a:lnTo>
                  <a:lnTo>
                    <a:pt x="5857" y="864059"/>
                  </a:lnTo>
                  <a:lnTo>
                    <a:pt x="0" y="820420"/>
                  </a:lnTo>
                  <a:lnTo>
                    <a:pt x="0" y="164084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94330" y="4507483"/>
            <a:ext cx="307848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indent="-8572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98425" algn="l"/>
              </a:tabLst>
            </a:pPr>
            <a:r>
              <a:rPr sz="900" b="1" dirty="0">
                <a:latin typeface="Arial"/>
                <a:cs typeface="Arial"/>
              </a:rPr>
              <a:t>Macrolide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thế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hệ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mới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(azithromycin,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clarithromycin)</a:t>
            </a:r>
            <a:endParaRPr sz="9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900" b="1" spc="-5" dirty="0">
                <a:latin typeface="Arial"/>
                <a:cs typeface="Arial"/>
              </a:rPr>
              <a:t>Cephalosporin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(cefuroxime,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cefpodoxime,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cefdinir)</a:t>
            </a:r>
            <a:endParaRPr sz="9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900" b="1" spc="-5" dirty="0">
                <a:latin typeface="Arial"/>
                <a:cs typeface="Arial"/>
              </a:rPr>
              <a:t>Ketolide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(telithromycin)</a:t>
            </a:r>
            <a:endParaRPr sz="9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900" b="1" spc="-10" dirty="0">
                <a:latin typeface="Arial"/>
                <a:cs typeface="Arial"/>
              </a:rPr>
              <a:t>Doxycycline</a:t>
            </a:r>
            <a:endParaRPr sz="9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900" b="1" spc="-5" dirty="0">
                <a:latin typeface="Arial"/>
                <a:cs typeface="Arial"/>
              </a:rPr>
              <a:t>Trimethoprim/sufamethoxazole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* Nếu </a:t>
            </a:r>
            <a:r>
              <a:rPr sz="900" b="1" dirty="0">
                <a:latin typeface="Arial"/>
                <a:cs typeface="Arial"/>
              </a:rPr>
              <a:t>có biểu hiện quá </a:t>
            </a:r>
            <a:r>
              <a:rPr sz="900" b="1" spc="-5" dirty="0">
                <a:latin typeface="Arial"/>
                <a:cs typeface="Arial"/>
              </a:rPr>
              <a:t>mức </a:t>
            </a:r>
            <a:r>
              <a:rPr sz="900" b="1" spc="-20" dirty="0">
                <a:latin typeface="Arial"/>
                <a:cs typeface="Arial"/>
              </a:rPr>
              <a:t>kháng </a:t>
            </a:r>
            <a:r>
              <a:rPr sz="900" b="1" dirty="0">
                <a:latin typeface="Arial"/>
                <a:cs typeface="Arial"/>
              </a:rPr>
              <a:t>sinh (&lt;3 months) cần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đổi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loại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kháng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sinh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khác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72264" y="4507928"/>
            <a:ext cx="3362325" cy="1009015"/>
            <a:chOff x="5672264" y="4507928"/>
            <a:chExt cx="3362325" cy="1009015"/>
          </a:xfrm>
        </p:grpSpPr>
        <p:sp>
          <p:nvSpPr>
            <p:cNvPr id="30" name="object 30"/>
            <p:cNvSpPr/>
            <p:nvPr/>
          </p:nvSpPr>
          <p:spPr>
            <a:xfrm>
              <a:off x="5685282" y="4520945"/>
              <a:ext cx="3336290" cy="982980"/>
            </a:xfrm>
            <a:custGeom>
              <a:avLst/>
              <a:gdLst/>
              <a:ahLst/>
              <a:cxnLst/>
              <a:rect l="l" t="t" r="r" b="b"/>
              <a:pathLst>
                <a:path w="3336290" h="982979">
                  <a:moveTo>
                    <a:pt x="3172206" y="0"/>
                  </a:moveTo>
                  <a:lnTo>
                    <a:pt x="163829" y="0"/>
                  </a:lnTo>
                  <a:lnTo>
                    <a:pt x="120297" y="5856"/>
                  </a:lnTo>
                  <a:lnTo>
                    <a:pt x="81167" y="22380"/>
                  </a:lnTo>
                  <a:lnTo>
                    <a:pt x="48005" y="48005"/>
                  </a:lnTo>
                  <a:lnTo>
                    <a:pt x="22380" y="81167"/>
                  </a:lnTo>
                  <a:lnTo>
                    <a:pt x="5856" y="120297"/>
                  </a:lnTo>
                  <a:lnTo>
                    <a:pt x="0" y="163829"/>
                  </a:lnTo>
                  <a:lnTo>
                    <a:pt x="0" y="819149"/>
                  </a:lnTo>
                  <a:lnTo>
                    <a:pt x="5856" y="862682"/>
                  </a:lnTo>
                  <a:lnTo>
                    <a:pt x="22380" y="901812"/>
                  </a:lnTo>
                  <a:lnTo>
                    <a:pt x="48005" y="934973"/>
                  </a:lnTo>
                  <a:lnTo>
                    <a:pt x="81167" y="960599"/>
                  </a:lnTo>
                  <a:lnTo>
                    <a:pt x="120297" y="977123"/>
                  </a:lnTo>
                  <a:lnTo>
                    <a:pt x="163829" y="982979"/>
                  </a:lnTo>
                  <a:lnTo>
                    <a:pt x="3172206" y="982979"/>
                  </a:lnTo>
                  <a:lnTo>
                    <a:pt x="3215738" y="977123"/>
                  </a:lnTo>
                  <a:lnTo>
                    <a:pt x="3254868" y="960599"/>
                  </a:lnTo>
                  <a:lnTo>
                    <a:pt x="3288029" y="934973"/>
                  </a:lnTo>
                  <a:lnTo>
                    <a:pt x="3313655" y="901812"/>
                  </a:lnTo>
                  <a:lnTo>
                    <a:pt x="3330179" y="862682"/>
                  </a:lnTo>
                  <a:lnTo>
                    <a:pt x="3336036" y="819149"/>
                  </a:lnTo>
                  <a:lnTo>
                    <a:pt x="3336036" y="163829"/>
                  </a:lnTo>
                  <a:lnTo>
                    <a:pt x="3330179" y="120297"/>
                  </a:lnTo>
                  <a:lnTo>
                    <a:pt x="3313655" y="81167"/>
                  </a:lnTo>
                  <a:lnTo>
                    <a:pt x="3288029" y="48005"/>
                  </a:lnTo>
                  <a:lnTo>
                    <a:pt x="3254868" y="22380"/>
                  </a:lnTo>
                  <a:lnTo>
                    <a:pt x="3215738" y="5856"/>
                  </a:lnTo>
                  <a:lnTo>
                    <a:pt x="3172206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85282" y="4520945"/>
              <a:ext cx="3336290" cy="982980"/>
            </a:xfrm>
            <a:custGeom>
              <a:avLst/>
              <a:gdLst/>
              <a:ahLst/>
              <a:cxnLst/>
              <a:rect l="l" t="t" r="r" b="b"/>
              <a:pathLst>
                <a:path w="3336290" h="982979">
                  <a:moveTo>
                    <a:pt x="0" y="163829"/>
                  </a:moveTo>
                  <a:lnTo>
                    <a:pt x="5856" y="120297"/>
                  </a:lnTo>
                  <a:lnTo>
                    <a:pt x="22380" y="81167"/>
                  </a:lnTo>
                  <a:lnTo>
                    <a:pt x="48005" y="48005"/>
                  </a:lnTo>
                  <a:lnTo>
                    <a:pt x="81167" y="22380"/>
                  </a:lnTo>
                  <a:lnTo>
                    <a:pt x="120297" y="5856"/>
                  </a:lnTo>
                  <a:lnTo>
                    <a:pt x="163829" y="0"/>
                  </a:lnTo>
                  <a:lnTo>
                    <a:pt x="3172206" y="0"/>
                  </a:lnTo>
                  <a:lnTo>
                    <a:pt x="3215738" y="5856"/>
                  </a:lnTo>
                  <a:lnTo>
                    <a:pt x="3254868" y="22380"/>
                  </a:lnTo>
                  <a:lnTo>
                    <a:pt x="3288029" y="48005"/>
                  </a:lnTo>
                  <a:lnTo>
                    <a:pt x="3313655" y="81167"/>
                  </a:lnTo>
                  <a:lnTo>
                    <a:pt x="3330179" y="120297"/>
                  </a:lnTo>
                  <a:lnTo>
                    <a:pt x="3336036" y="163829"/>
                  </a:lnTo>
                  <a:lnTo>
                    <a:pt x="3336036" y="819149"/>
                  </a:lnTo>
                  <a:lnTo>
                    <a:pt x="3330179" y="862682"/>
                  </a:lnTo>
                  <a:lnTo>
                    <a:pt x="3313655" y="901812"/>
                  </a:lnTo>
                  <a:lnTo>
                    <a:pt x="3288029" y="934973"/>
                  </a:lnTo>
                  <a:lnTo>
                    <a:pt x="3254868" y="960599"/>
                  </a:lnTo>
                  <a:lnTo>
                    <a:pt x="3215738" y="977123"/>
                  </a:lnTo>
                  <a:lnTo>
                    <a:pt x="3172206" y="982979"/>
                  </a:lnTo>
                  <a:lnTo>
                    <a:pt x="163829" y="982979"/>
                  </a:lnTo>
                  <a:lnTo>
                    <a:pt x="120297" y="977123"/>
                  </a:lnTo>
                  <a:lnTo>
                    <a:pt x="81167" y="960599"/>
                  </a:lnTo>
                  <a:lnTo>
                    <a:pt x="48005" y="934973"/>
                  </a:lnTo>
                  <a:lnTo>
                    <a:pt x="22380" y="901812"/>
                  </a:lnTo>
                  <a:lnTo>
                    <a:pt x="5856" y="862682"/>
                  </a:lnTo>
                  <a:lnTo>
                    <a:pt x="0" y="819149"/>
                  </a:lnTo>
                  <a:lnTo>
                    <a:pt x="0" y="163829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12663" y="4516882"/>
            <a:ext cx="307911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3555" indent="-8572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98425" algn="l"/>
              </a:tabLst>
            </a:pPr>
            <a:r>
              <a:rPr sz="900" b="1" dirty="0">
                <a:latin typeface="Arial"/>
                <a:cs typeface="Arial"/>
              </a:rPr>
              <a:t>Fluoroquinolone</a:t>
            </a:r>
            <a:r>
              <a:rPr sz="900" b="1" spc="-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(moxifloxacin,</a:t>
            </a:r>
            <a:r>
              <a:rPr sz="900" b="1" spc="-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gemifloxacin,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levofloxacin)</a:t>
            </a:r>
            <a:endParaRPr sz="900">
              <a:latin typeface="Arial"/>
              <a:cs typeface="Arial"/>
            </a:endParaRPr>
          </a:p>
          <a:p>
            <a:pPr marL="9779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900" b="1" spc="-5" dirty="0">
                <a:latin typeface="Arial"/>
                <a:cs typeface="Arial"/>
              </a:rPr>
              <a:t>Amoxicillin/clavunate</a:t>
            </a:r>
            <a:endParaRPr sz="900">
              <a:latin typeface="Arial"/>
              <a:cs typeface="Arial"/>
            </a:endParaRPr>
          </a:p>
          <a:p>
            <a:pPr marL="97790" marR="128270" indent="-85725">
              <a:lnSpc>
                <a:spcPct val="100000"/>
              </a:lnSpc>
              <a:buFont typeface="Microsoft Sans Serif"/>
              <a:buChar char="•"/>
              <a:tabLst>
                <a:tab pos="98425" algn="l"/>
              </a:tabLst>
            </a:pPr>
            <a:r>
              <a:rPr sz="900" b="1" spc="-5" dirty="0">
                <a:latin typeface="Arial"/>
                <a:cs typeface="Arial"/>
              </a:rPr>
              <a:t>* Nếu </a:t>
            </a:r>
            <a:r>
              <a:rPr sz="900" b="1" dirty="0">
                <a:latin typeface="Arial"/>
                <a:cs typeface="Arial"/>
              </a:rPr>
              <a:t>có nguy cơ nhiễm </a:t>
            </a:r>
            <a:r>
              <a:rPr sz="900" b="1" i="1" dirty="0">
                <a:latin typeface="Arial"/>
                <a:cs typeface="Arial"/>
              </a:rPr>
              <a:t>Pseudomonas </a:t>
            </a:r>
            <a:r>
              <a:rPr sz="900" b="1" spc="-30" dirty="0">
                <a:latin typeface="Arial"/>
                <a:cs typeface="Arial"/>
              </a:rPr>
              <a:t>nên </a:t>
            </a:r>
            <a:r>
              <a:rPr sz="900" b="1" dirty="0">
                <a:latin typeface="Arial"/>
                <a:cs typeface="Arial"/>
              </a:rPr>
              <a:t>sử dụng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ciprofloxacin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và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nuôi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cấy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đờm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* Nếu </a:t>
            </a:r>
            <a:r>
              <a:rPr sz="900" b="1" dirty="0">
                <a:latin typeface="Arial"/>
                <a:cs typeface="Arial"/>
              </a:rPr>
              <a:t>có biểu hiện quá </a:t>
            </a:r>
            <a:r>
              <a:rPr sz="900" b="1" spc="-5" dirty="0">
                <a:latin typeface="Arial"/>
                <a:cs typeface="Arial"/>
              </a:rPr>
              <a:t>mức </a:t>
            </a:r>
            <a:r>
              <a:rPr sz="900" b="1" spc="-20" dirty="0">
                <a:latin typeface="Arial"/>
                <a:cs typeface="Arial"/>
              </a:rPr>
              <a:t>kháng </a:t>
            </a:r>
            <a:r>
              <a:rPr sz="900" b="1" dirty="0">
                <a:latin typeface="Arial"/>
                <a:cs typeface="Arial"/>
              </a:rPr>
              <a:t>sinh (&lt;3 months) cần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đổi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loại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kháng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sinh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khác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273744" y="5679884"/>
            <a:ext cx="6751955" cy="755015"/>
            <a:chOff x="2273744" y="5679884"/>
            <a:chExt cx="6751955" cy="755015"/>
          </a:xfrm>
        </p:grpSpPr>
        <p:sp>
          <p:nvSpPr>
            <p:cNvPr id="34" name="object 34"/>
            <p:cNvSpPr/>
            <p:nvPr/>
          </p:nvSpPr>
          <p:spPr>
            <a:xfrm>
              <a:off x="2286762" y="5692901"/>
              <a:ext cx="6725920" cy="287020"/>
            </a:xfrm>
            <a:custGeom>
              <a:avLst/>
              <a:gdLst/>
              <a:ahLst/>
              <a:cxnLst/>
              <a:rect l="l" t="t" r="r" b="b"/>
              <a:pathLst>
                <a:path w="6725920" h="287020">
                  <a:moveTo>
                    <a:pt x="6677659" y="0"/>
                  </a:moveTo>
                  <a:lnTo>
                    <a:pt x="47751" y="0"/>
                  </a:lnTo>
                  <a:lnTo>
                    <a:pt x="29146" y="3751"/>
                  </a:lnTo>
                  <a:lnTo>
                    <a:pt x="13969" y="13984"/>
                  </a:lnTo>
                  <a:lnTo>
                    <a:pt x="3746" y="29162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46" y="257349"/>
                  </a:lnTo>
                  <a:lnTo>
                    <a:pt x="13969" y="272527"/>
                  </a:lnTo>
                  <a:lnTo>
                    <a:pt x="29146" y="282760"/>
                  </a:lnTo>
                  <a:lnTo>
                    <a:pt x="47751" y="286512"/>
                  </a:lnTo>
                  <a:lnTo>
                    <a:pt x="6677659" y="286512"/>
                  </a:lnTo>
                  <a:lnTo>
                    <a:pt x="6696265" y="282760"/>
                  </a:lnTo>
                  <a:lnTo>
                    <a:pt x="6711442" y="272527"/>
                  </a:lnTo>
                  <a:lnTo>
                    <a:pt x="6721665" y="257349"/>
                  </a:lnTo>
                  <a:lnTo>
                    <a:pt x="6725411" y="238760"/>
                  </a:lnTo>
                  <a:lnTo>
                    <a:pt x="6725411" y="47752"/>
                  </a:lnTo>
                  <a:lnTo>
                    <a:pt x="6721665" y="29162"/>
                  </a:lnTo>
                  <a:lnTo>
                    <a:pt x="6711442" y="13984"/>
                  </a:lnTo>
                  <a:lnTo>
                    <a:pt x="6696265" y="3751"/>
                  </a:lnTo>
                  <a:lnTo>
                    <a:pt x="66776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86762" y="5692901"/>
              <a:ext cx="6725920" cy="287020"/>
            </a:xfrm>
            <a:custGeom>
              <a:avLst/>
              <a:gdLst/>
              <a:ahLst/>
              <a:cxnLst/>
              <a:rect l="l" t="t" r="r" b="b"/>
              <a:pathLst>
                <a:path w="6725920" h="287020">
                  <a:moveTo>
                    <a:pt x="0" y="47752"/>
                  </a:moveTo>
                  <a:lnTo>
                    <a:pt x="3746" y="29162"/>
                  </a:lnTo>
                  <a:lnTo>
                    <a:pt x="13969" y="13984"/>
                  </a:lnTo>
                  <a:lnTo>
                    <a:pt x="29146" y="3751"/>
                  </a:lnTo>
                  <a:lnTo>
                    <a:pt x="47751" y="0"/>
                  </a:lnTo>
                  <a:lnTo>
                    <a:pt x="6677659" y="0"/>
                  </a:lnTo>
                  <a:lnTo>
                    <a:pt x="6696265" y="3751"/>
                  </a:lnTo>
                  <a:lnTo>
                    <a:pt x="6711442" y="13984"/>
                  </a:lnTo>
                  <a:lnTo>
                    <a:pt x="6721665" y="29162"/>
                  </a:lnTo>
                  <a:lnTo>
                    <a:pt x="6725411" y="47752"/>
                  </a:lnTo>
                  <a:lnTo>
                    <a:pt x="6725411" y="238760"/>
                  </a:lnTo>
                  <a:lnTo>
                    <a:pt x="6721665" y="257349"/>
                  </a:lnTo>
                  <a:lnTo>
                    <a:pt x="6711442" y="272527"/>
                  </a:lnTo>
                  <a:lnTo>
                    <a:pt x="6696265" y="282760"/>
                  </a:lnTo>
                  <a:lnTo>
                    <a:pt x="6677659" y="286512"/>
                  </a:lnTo>
                  <a:lnTo>
                    <a:pt x="47751" y="286512"/>
                  </a:lnTo>
                  <a:lnTo>
                    <a:pt x="29146" y="282760"/>
                  </a:lnTo>
                  <a:lnTo>
                    <a:pt x="13969" y="272527"/>
                  </a:lnTo>
                  <a:lnTo>
                    <a:pt x="3746" y="257349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86762" y="6134861"/>
              <a:ext cx="6725920" cy="287020"/>
            </a:xfrm>
            <a:custGeom>
              <a:avLst/>
              <a:gdLst/>
              <a:ahLst/>
              <a:cxnLst/>
              <a:rect l="l" t="t" r="r" b="b"/>
              <a:pathLst>
                <a:path w="6725920" h="287020">
                  <a:moveTo>
                    <a:pt x="6677659" y="0"/>
                  </a:moveTo>
                  <a:lnTo>
                    <a:pt x="47751" y="0"/>
                  </a:lnTo>
                  <a:lnTo>
                    <a:pt x="29146" y="3751"/>
                  </a:lnTo>
                  <a:lnTo>
                    <a:pt x="13969" y="13984"/>
                  </a:lnTo>
                  <a:lnTo>
                    <a:pt x="3746" y="29162"/>
                  </a:lnTo>
                  <a:lnTo>
                    <a:pt x="0" y="47751"/>
                  </a:lnTo>
                  <a:lnTo>
                    <a:pt x="0" y="238759"/>
                  </a:lnTo>
                  <a:lnTo>
                    <a:pt x="3746" y="257349"/>
                  </a:lnTo>
                  <a:lnTo>
                    <a:pt x="13969" y="272527"/>
                  </a:lnTo>
                  <a:lnTo>
                    <a:pt x="29146" y="282760"/>
                  </a:lnTo>
                  <a:lnTo>
                    <a:pt x="47751" y="286511"/>
                  </a:lnTo>
                  <a:lnTo>
                    <a:pt x="6677659" y="286511"/>
                  </a:lnTo>
                  <a:lnTo>
                    <a:pt x="6696265" y="282760"/>
                  </a:lnTo>
                  <a:lnTo>
                    <a:pt x="6711442" y="272527"/>
                  </a:lnTo>
                  <a:lnTo>
                    <a:pt x="6721665" y="257349"/>
                  </a:lnTo>
                  <a:lnTo>
                    <a:pt x="6725411" y="238759"/>
                  </a:lnTo>
                  <a:lnTo>
                    <a:pt x="6725411" y="47751"/>
                  </a:lnTo>
                  <a:lnTo>
                    <a:pt x="6721665" y="29162"/>
                  </a:lnTo>
                  <a:lnTo>
                    <a:pt x="6711442" y="13984"/>
                  </a:lnTo>
                  <a:lnTo>
                    <a:pt x="6696265" y="3751"/>
                  </a:lnTo>
                  <a:lnTo>
                    <a:pt x="6677659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86762" y="6134861"/>
              <a:ext cx="6725920" cy="287020"/>
            </a:xfrm>
            <a:custGeom>
              <a:avLst/>
              <a:gdLst/>
              <a:ahLst/>
              <a:cxnLst/>
              <a:rect l="l" t="t" r="r" b="b"/>
              <a:pathLst>
                <a:path w="6725920" h="287020">
                  <a:moveTo>
                    <a:pt x="0" y="47751"/>
                  </a:moveTo>
                  <a:lnTo>
                    <a:pt x="3746" y="29162"/>
                  </a:lnTo>
                  <a:lnTo>
                    <a:pt x="13969" y="13984"/>
                  </a:lnTo>
                  <a:lnTo>
                    <a:pt x="29146" y="3751"/>
                  </a:lnTo>
                  <a:lnTo>
                    <a:pt x="47751" y="0"/>
                  </a:lnTo>
                  <a:lnTo>
                    <a:pt x="6677659" y="0"/>
                  </a:lnTo>
                  <a:lnTo>
                    <a:pt x="6696265" y="3751"/>
                  </a:lnTo>
                  <a:lnTo>
                    <a:pt x="6711442" y="13984"/>
                  </a:lnTo>
                  <a:lnTo>
                    <a:pt x="6721665" y="29162"/>
                  </a:lnTo>
                  <a:lnTo>
                    <a:pt x="6725411" y="47751"/>
                  </a:lnTo>
                  <a:lnTo>
                    <a:pt x="6725411" y="238759"/>
                  </a:lnTo>
                  <a:lnTo>
                    <a:pt x="6721665" y="257349"/>
                  </a:lnTo>
                  <a:lnTo>
                    <a:pt x="6711442" y="272527"/>
                  </a:lnTo>
                  <a:lnTo>
                    <a:pt x="6696265" y="282760"/>
                  </a:lnTo>
                  <a:lnTo>
                    <a:pt x="6677659" y="286511"/>
                  </a:lnTo>
                  <a:lnTo>
                    <a:pt x="47751" y="286511"/>
                  </a:lnTo>
                  <a:lnTo>
                    <a:pt x="29146" y="282760"/>
                  </a:lnTo>
                  <a:lnTo>
                    <a:pt x="13969" y="272527"/>
                  </a:lnTo>
                  <a:lnTo>
                    <a:pt x="3746" y="257349"/>
                  </a:lnTo>
                  <a:lnTo>
                    <a:pt x="0" y="238759"/>
                  </a:lnTo>
                  <a:lnTo>
                    <a:pt x="0" y="47751"/>
                  </a:lnTo>
                  <a:close/>
                </a:path>
              </a:pathLst>
            </a:custGeom>
            <a:ln w="25908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8203" y="5744971"/>
            <a:ext cx="7472680" cy="941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987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Nếu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65" dirty="0">
                <a:latin typeface="Arial"/>
                <a:cs typeface="Arial"/>
              </a:rPr>
              <a:t>tình</a:t>
            </a:r>
            <a:r>
              <a:rPr sz="1000" b="1" spc="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trạng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lâm</a:t>
            </a:r>
            <a:r>
              <a:rPr sz="1000" b="1" spc="9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sàng</a:t>
            </a:r>
            <a:r>
              <a:rPr sz="1000" b="1" spc="10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xấu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đi</a:t>
            </a:r>
            <a:r>
              <a:rPr sz="1000" b="1" spc="-5" dirty="0">
                <a:latin typeface="Arial"/>
                <a:cs typeface="Arial"/>
              </a:rPr>
              <a:t> hoặc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không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có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đáp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ứng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phù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hợp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trong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72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giờ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2807970" algn="ctr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Cần</a:t>
            </a:r>
            <a:r>
              <a:rPr sz="1000" b="1" spc="-5" dirty="0">
                <a:latin typeface="Arial"/>
                <a:cs typeface="Arial"/>
              </a:rPr>
              <a:t> đánh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giá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lại.</a:t>
            </a:r>
            <a:r>
              <a:rPr sz="1000" b="1" spc="254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Nên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nuôi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cấy</a:t>
            </a:r>
            <a:r>
              <a:rPr sz="1000" b="1" spc="-5" dirty="0">
                <a:latin typeface="Arial"/>
                <a:cs typeface="Arial"/>
              </a:rPr>
              <a:t> đờm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Siddiqi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Int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Chron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Obstruct Pulmon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Dis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2008;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31: 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31–44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971801" y="4322064"/>
            <a:ext cx="6134100" cy="1812289"/>
            <a:chOff x="1971801" y="4322064"/>
            <a:chExt cx="6134100" cy="1812289"/>
          </a:xfrm>
        </p:grpSpPr>
        <p:sp>
          <p:nvSpPr>
            <p:cNvPr id="40" name="object 40"/>
            <p:cNvSpPr/>
            <p:nvPr/>
          </p:nvSpPr>
          <p:spPr>
            <a:xfrm>
              <a:off x="3895344" y="4322063"/>
              <a:ext cx="4210685" cy="1370965"/>
            </a:xfrm>
            <a:custGeom>
              <a:avLst/>
              <a:gdLst/>
              <a:ahLst/>
              <a:cxnLst/>
              <a:rect l="l" t="t" r="r" b="b"/>
              <a:pathLst>
                <a:path w="4210684" h="1370964">
                  <a:moveTo>
                    <a:pt x="2208276" y="15240"/>
                  </a:moveTo>
                  <a:lnTo>
                    <a:pt x="2195576" y="15240"/>
                  </a:lnTo>
                  <a:lnTo>
                    <a:pt x="2195576" y="95377"/>
                  </a:lnTo>
                  <a:lnTo>
                    <a:pt x="34544" y="95377"/>
                  </a:lnTo>
                  <a:lnTo>
                    <a:pt x="31750" y="98298"/>
                  </a:lnTo>
                  <a:lnTo>
                    <a:pt x="31750" y="112014"/>
                  </a:lnTo>
                  <a:lnTo>
                    <a:pt x="0" y="112014"/>
                  </a:lnTo>
                  <a:lnTo>
                    <a:pt x="38100" y="188214"/>
                  </a:lnTo>
                  <a:lnTo>
                    <a:pt x="69850" y="124714"/>
                  </a:lnTo>
                  <a:lnTo>
                    <a:pt x="76200" y="112014"/>
                  </a:lnTo>
                  <a:lnTo>
                    <a:pt x="44450" y="112014"/>
                  </a:lnTo>
                  <a:lnTo>
                    <a:pt x="44450" y="108077"/>
                  </a:lnTo>
                  <a:lnTo>
                    <a:pt x="2205355" y="108077"/>
                  </a:lnTo>
                  <a:lnTo>
                    <a:pt x="2208276" y="105283"/>
                  </a:lnTo>
                  <a:lnTo>
                    <a:pt x="2208276" y="95377"/>
                  </a:lnTo>
                  <a:lnTo>
                    <a:pt x="2208276" y="15240"/>
                  </a:lnTo>
                  <a:close/>
                </a:path>
                <a:path w="4210684" h="1370964">
                  <a:moveTo>
                    <a:pt x="3463925" y="1181100"/>
                  </a:moveTo>
                  <a:lnTo>
                    <a:pt x="3451225" y="1181100"/>
                  </a:lnTo>
                  <a:lnTo>
                    <a:pt x="3451225" y="1269199"/>
                  </a:lnTo>
                  <a:lnTo>
                    <a:pt x="1758950" y="1269199"/>
                  </a:lnTo>
                  <a:lnTo>
                    <a:pt x="1758950" y="1267663"/>
                  </a:lnTo>
                  <a:lnTo>
                    <a:pt x="1756156" y="1264793"/>
                  </a:lnTo>
                  <a:lnTo>
                    <a:pt x="44450" y="1264793"/>
                  </a:lnTo>
                  <a:lnTo>
                    <a:pt x="44450" y="1171956"/>
                  </a:lnTo>
                  <a:lnTo>
                    <a:pt x="31750" y="1171956"/>
                  </a:lnTo>
                  <a:lnTo>
                    <a:pt x="31750" y="1274686"/>
                  </a:lnTo>
                  <a:lnTo>
                    <a:pt x="34544" y="1277531"/>
                  </a:lnTo>
                  <a:lnTo>
                    <a:pt x="1746250" y="1277531"/>
                  </a:lnTo>
                  <a:lnTo>
                    <a:pt x="1746250" y="1293812"/>
                  </a:lnTo>
                  <a:lnTo>
                    <a:pt x="1714500" y="1293812"/>
                  </a:lnTo>
                  <a:lnTo>
                    <a:pt x="1714690" y="1294193"/>
                  </a:lnTo>
                  <a:lnTo>
                    <a:pt x="1714500" y="1294193"/>
                  </a:lnTo>
                  <a:lnTo>
                    <a:pt x="1752600" y="1370393"/>
                  </a:lnTo>
                  <a:lnTo>
                    <a:pt x="1784350" y="1306893"/>
                  </a:lnTo>
                  <a:lnTo>
                    <a:pt x="1790700" y="1294193"/>
                  </a:lnTo>
                  <a:lnTo>
                    <a:pt x="1790509" y="1294193"/>
                  </a:lnTo>
                  <a:lnTo>
                    <a:pt x="1790700" y="1293812"/>
                  </a:lnTo>
                  <a:lnTo>
                    <a:pt x="1758950" y="1293812"/>
                  </a:lnTo>
                  <a:lnTo>
                    <a:pt x="1758950" y="1281899"/>
                  </a:lnTo>
                  <a:lnTo>
                    <a:pt x="3461131" y="1281899"/>
                  </a:lnTo>
                  <a:lnTo>
                    <a:pt x="3463925" y="1279067"/>
                  </a:lnTo>
                  <a:lnTo>
                    <a:pt x="3463925" y="1269199"/>
                  </a:lnTo>
                  <a:lnTo>
                    <a:pt x="3463925" y="1181100"/>
                  </a:lnTo>
                  <a:close/>
                </a:path>
                <a:path w="4210684" h="1370964">
                  <a:moveTo>
                    <a:pt x="4210431" y="0"/>
                  </a:moveTo>
                  <a:lnTo>
                    <a:pt x="4197731" y="0"/>
                  </a:lnTo>
                  <a:lnTo>
                    <a:pt x="4197731" y="92075"/>
                  </a:lnTo>
                  <a:lnTo>
                    <a:pt x="3454400" y="92075"/>
                  </a:lnTo>
                  <a:lnTo>
                    <a:pt x="3451606" y="94869"/>
                  </a:lnTo>
                  <a:lnTo>
                    <a:pt x="3451606" y="120650"/>
                  </a:lnTo>
                  <a:lnTo>
                    <a:pt x="3419856" y="120650"/>
                  </a:lnTo>
                  <a:lnTo>
                    <a:pt x="3457956" y="196850"/>
                  </a:lnTo>
                  <a:lnTo>
                    <a:pt x="3489706" y="133350"/>
                  </a:lnTo>
                  <a:lnTo>
                    <a:pt x="3496056" y="120650"/>
                  </a:lnTo>
                  <a:lnTo>
                    <a:pt x="3464306" y="120650"/>
                  </a:lnTo>
                  <a:lnTo>
                    <a:pt x="3464306" y="104775"/>
                  </a:lnTo>
                  <a:lnTo>
                    <a:pt x="4207637" y="104775"/>
                  </a:lnTo>
                  <a:lnTo>
                    <a:pt x="4210431" y="101981"/>
                  </a:lnTo>
                  <a:lnTo>
                    <a:pt x="4210431" y="92075"/>
                  </a:lnTo>
                  <a:lnTo>
                    <a:pt x="4210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9843" y="5978652"/>
              <a:ext cx="76200" cy="1555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971801" y="4337304"/>
              <a:ext cx="314325" cy="1536700"/>
            </a:xfrm>
            <a:custGeom>
              <a:avLst/>
              <a:gdLst/>
              <a:ahLst/>
              <a:cxnLst/>
              <a:rect l="l" t="t" r="r" b="b"/>
              <a:pathLst>
                <a:path w="314325" h="1536700">
                  <a:moveTo>
                    <a:pt x="238125" y="1460500"/>
                  </a:moveTo>
                  <a:lnTo>
                    <a:pt x="238125" y="1536700"/>
                  </a:lnTo>
                  <a:lnTo>
                    <a:pt x="301625" y="1504950"/>
                  </a:lnTo>
                  <a:lnTo>
                    <a:pt x="250825" y="1504950"/>
                  </a:lnTo>
                  <a:lnTo>
                    <a:pt x="250825" y="1492250"/>
                  </a:lnTo>
                  <a:lnTo>
                    <a:pt x="301625" y="1492250"/>
                  </a:lnTo>
                  <a:lnTo>
                    <a:pt x="238125" y="1460500"/>
                  </a:lnTo>
                  <a:close/>
                </a:path>
                <a:path w="314325" h="1536700">
                  <a:moveTo>
                    <a:pt x="12700" y="0"/>
                  </a:moveTo>
                  <a:lnTo>
                    <a:pt x="0" y="0"/>
                  </a:lnTo>
                  <a:lnTo>
                    <a:pt x="0" y="1502105"/>
                  </a:lnTo>
                  <a:lnTo>
                    <a:pt x="2793" y="1504950"/>
                  </a:lnTo>
                  <a:lnTo>
                    <a:pt x="238125" y="1504950"/>
                  </a:lnTo>
                  <a:lnTo>
                    <a:pt x="238125" y="1498600"/>
                  </a:lnTo>
                  <a:lnTo>
                    <a:pt x="12700" y="1498600"/>
                  </a:lnTo>
                  <a:lnTo>
                    <a:pt x="6350" y="1492250"/>
                  </a:lnTo>
                  <a:lnTo>
                    <a:pt x="12700" y="1492250"/>
                  </a:lnTo>
                  <a:lnTo>
                    <a:pt x="12700" y="0"/>
                  </a:lnTo>
                  <a:close/>
                </a:path>
                <a:path w="314325" h="1536700">
                  <a:moveTo>
                    <a:pt x="301625" y="1492250"/>
                  </a:moveTo>
                  <a:lnTo>
                    <a:pt x="250825" y="1492250"/>
                  </a:lnTo>
                  <a:lnTo>
                    <a:pt x="250825" y="1504950"/>
                  </a:lnTo>
                  <a:lnTo>
                    <a:pt x="301625" y="1504950"/>
                  </a:lnTo>
                  <a:lnTo>
                    <a:pt x="314325" y="1498600"/>
                  </a:lnTo>
                  <a:lnTo>
                    <a:pt x="301625" y="1492250"/>
                  </a:lnTo>
                  <a:close/>
                </a:path>
                <a:path w="314325" h="1536700">
                  <a:moveTo>
                    <a:pt x="12700" y="1492250"/>
                  </a:moveTo>
                  <a:lnTo>
                    <a:pt x="6350" y="1492250"/>
                  </a:lnTo>
                  <a:lnTo>
                    <a:pt x="12700" y="1498600"/>
                  </a:lnTo>
                  <a:lnTo>
                    <a:pt x="12700" y="1492250"/>
                  </a:lnTo>
                  <a:close/>
                </a:path>
                <a:path w="314325" h="1536700">
                  <a:moveTo>
                    <a:pt x="238125" y="1492250"/>
                  </a:moveTo>
                  <a:lnTo>
                    <a:pt x="12700" y="1492250"/>
                  </a:lnTo>
                  <a:lnTo>
                    <a:pt x="12700" y="1498600"/>
                  </a:lnTo>
                  <a:lnTo>
                    <a:pt x="238125" y="1498600"/>
                  </a:lnTo>
                  <a:lnTo>
                    <a:pt x="238125" y="1492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148" y="60960"/>
            <a:ext cx="7644383" cy="1467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0" marR="5080" indent="-96075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CÁC</a:t>
            </a:r>
            <a:r>
              <a:rPr sz="3200" spc="-30" dirty="0"/>
              <a:t> </a:t>
            </a:r>
            <a:r>
              <a:rPr sz="3200" dirty="0"/>
              <a:t>KS</a:t>
            </a:r>
            <a:r>
              <a:rPr sz="3200" spc="-15" dirty="0"/>
              <a:t> </a:t>
            </a:r>
            <a:r>
              <a:rPr sz="3200" dirty="0"/>
              <a:t>ĐƯỢC</a:t>
            </a:r>
            <a:r>
              <a:rPr sz="3200" spc="-55" dirty="0"/>
              <a:t> </a:t>
            </a:r>
            <a:r>
              <a:rPr sz="3200" dirty="0"/>
              <a:t>KHUYẾN</a:t>
            </a:r>
            <a:r>
              <a:rPr sz="3200" spc="-25" dirty="0"/>
              <a:t> </a:t>
            </a:r>
            <a:r>
              <a:rPr sz="3200" dirty="0"/>
              <a:t>NGHỊ</a:t>
            </a:r>
            <a:r>
              <a:rPr sz="3200" spc="-30" dirty="0"/>
              <a:t> </a:t>
            </a:r>
            <a:r>
              <a:rPr sz="3200" spc="-5" dirty="0"/>
              <a:t>CHO </a:t>
            </a:r>
            <a:r>
              <a:rPr sz="3200" spc="-875" dirty="0"/>
              <a:t> </a:t>
            </a:r>
            <a:r>
              <a:rPr sz="3200" spc="-5" dirty="0"/>
              <a:t>ĐIỀU </a:t>
            </a:r>
            <a:r>
              <a:rPr sz="3200" dirty="0"/>
              <a:t>TRỊ</a:t>
            </a:r>
            <a:r>
              <a:rPr sz="3200" spc="-5" dirty="0"/>
              <a:t> ĐỢT</a:t>
            </a:r>
            <a:r>
              <a:rPr sz="3200" spc="-35" dirty="0"/>
              <a:t> </a:t>
            </a:r>
            <a:r>
              <a:rPr sz="3200" dirty="0"/>
              <a:t>CẤP</a:t>
            </a:r>
            <a:r>
              <a:rPr sz="3200" spc="-15" dirty="0"/>
              <a:t> </a:t>
            </a:r>
            <a:r>
              <a:rPr sz="3200" dirty="0"/>
              <a:t>COPD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17042" y="6487769"/>
            <a:ext cx="37877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Woodhead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Clin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Microbiol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Infect 2011;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17(Suppl.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6):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E1-E59 </a:t>
            </a:r>
            <a:r>
              <a:rPr sz="1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Sethi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S,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Murphy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TF.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NEJM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2008;359:2355-65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0687" y="1365250"/>
          <a:ext cx="8489315" cy="4853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142"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Nhóm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Kháng</a:t>
                      </a:r>
                      <a:r>
                        <a:rPr sz="1800" b="1" spc="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β-Lactams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Penicillin,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ampicillin,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amoxicillin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25082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7475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β-Lactam	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β-Lactamase </a:t>
                      </a:r>
                      <a:r>
                        <a:rPr sz="1800" spc="-45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inhibitor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9F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Amoxicillin/clavulanic</a:t>
                      </a:r>
                      <a:r>
                        <a:rPr sz="1800" spc="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acid,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ampicillin/sulbactam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Macrolides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43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Erythromycin,</a:t>
                      </a:r>
                      <a:r>
                        <a:rPr sz="1800" spc="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clarithromycin,</a:t>
                      </a:r>
                      <a:r>
                        <a:rPr sz="1800" spc="11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roxithromycin,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azithromycin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Ketolides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9F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Telithromycin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Cephalosporins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-7" baseline="25462" dirty="0">
                          <a:latin typeface="Microsoft Sans Serif"/>
                          <a:cs typeface="Microsoft Sans Serif"/>
                        </a:rPr>
                        <a:t>nd</a:t>
                      </a:r>
                      <a:r>
                        <a:rPr sz="1800" spc="217" baseline="25462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generation: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cefprozil,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cefuroxime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 marR="408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800" spc="-7" baseline="25462" dirty="0">
                          <a:latin typeface="Microsoft Sans Serif"/>
                          <a:cs typeface="Microsoft Sans Serif"/>
                        </a:rPr>
                        <a:t>rd</a:t>
                      </a:r>
                      <a:r>
                        <a:rPr sz="1800" spc="37" baseline="25462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generation:</a:t>
                      </a:r>
                      <a:r>
                        <a:rPr sz="18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cefdinir,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cefixime,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cefpodoxime,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ceftibuten,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ceftriaxone,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cefotaxime,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ceftazidime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Sulphonamides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9F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Trimethoprim/sulfamethoxazole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6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Tetracyclines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Tetracycline,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doxycycline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Quinolones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9F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483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Levofloxacin,</a:t>
                      </a:r>
                      <a:r>
                        <a:rPr sz="18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moxifloxacin,</a:t>
                      </a:r>
                      <a:r>
                        <a:rPr sz="18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ciprofloxacin, </a:t>
                      </a:r>
                      <a:r>
                        <a:rPr sz="1800" spc="-45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gemifloxacin,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7" y="236220"/>
            <a:ext cx="8104632" cy="8732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0013" y="374649"/>
            <a:ext cx="7574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ĐIỀU </a:t>
            </a:r>
            <a:r>
              <a:rPr sz="2800" spc="-5" dirty="0"/>
              <a:t>TRỊ</a:t>
            </a:r>
            <a:r>
              <a:rPr sz="2800" spc="10" dirty="0"/>
              <a:t> </a:t>
            </a:r>
            <a:r>
              <a:rPr sz="2800" spc="-10" dirty="0"/>
              <a:t>KS</a:t>
            </a:r>
            <a:r>
              <a:rPr sz="2800" spc="-5" dirty="0"/>
              <a:t> </a:t>
            </a:r>
            <a:r>
              <a:rPr sz="2800" spc="-10" dirty="0"/>
              <a:t>LÀM</a:t>
            </a:r>
            <a:r>
              <a:rPr sz="2800" spc="15" dirty="0"/>
              <a:t> </a:t>
            </a:r>
            <a:r>
              <a:rPr sz="2800" spc="-5" dirty="0"/>
              <a:t>GIẢM</a:t>
            </a:r>
            <a:r>
              <a:rPr sz="2800" spc="5" dirty="0"/>
              <a:t> </a:t>
            </a:r>
            <a:r>
              <a:rPr sz="2800" spc="-10" dirty="0"/>
              <a:t>NGUY</a:t>
            </a:r>
            <a:r>
              <a:rPr sz="2800" spc="5" dirty="0"/>
              <a:t> </a:t>
            </a:r>
            <a:r>
              <a:rPr sz="2800" spc="-10" dirty="0"/>
              <a:t>CƠ</a:t>
            </a:r>
            <a:r>
              <a:rPr sz="2800" dirty="0"/>
              <a:t> </a:t>
            </a:r>
            <a:r>
              <a:rPr sz="2800" spc="-10" dirty="0"/>
              <a:t>THẤT</a:t>
            </a:r>
            <a:r>
              <a:rPr sz="2800" spc="15" dirty="0"/>
              <a:t> </a:t>
            </a:r>
            <a:r>
              <a:rPr sz="2800" spc="-10" dirty="0"/>
              <a:t>BẠI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17042" y="6504838"/>
            <a:ext cx="2464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Quon</a:t>
            </a:r>
            <a:r>
              <a:rPr sz="1000" spc="-1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BE</a:t>
            </a:r>
            <a:r>
              <a:rPr sz="100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et</a:t>
            </a:r>
            <a:r>
              <a:rPr sz="100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al.</a:t>
            </a:r>
            <a:r>
              <a:rPr sz="1000" spc="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CHEST</a:t>
            </a:r>
            <a:r>
              <a:rPr sz="1000" spc="3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2008;</a:t>
            </a:r>
            <a:r>
              <a:rPr sz="1000" spc="-1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133:</a:t>
            </a:r>
            <a:r>
              <a:rPr sz="10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FFFF00"/>
                </a:solidFill>
                <a:latin typeface="Microsoft Sans Serif"/>
                <a:cs typeface="Microsoft Sans Serif"/>
              </a:rPr>
              <a:t>756–766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64965" y="2996183"/>
            <a:ext cx="3920490" cy="2434590"/>
            <a:chOff x="3664965" y="2996183"/>
            <a:chExt cx="3920490" cy="2434590"/>
          </a:xfrm>
        </p:grpSpPr>
        <p:sp>
          <p:nvSpPr>
            <p:cNvPr id="6" name="object 6"/>
            <p:cNvSpPr/>
            <p:nvPr/>
          </p:nvSpPr>
          <p:spPr>
            <a:xfrm>
              <a:off x="3675125" y="3461765"/>
              <a:ext cx="3900170" cy="1958339"/>
            </a:xfrm>
            <a:custGeom>
              <a:avLst/>
              <a:gdLst/>
              <a:ahLst/>
              <a:cxnLst/>
              <a:rect l="l" t="t" r="r" b="b"/>
              <a:pathLst>
                <a:path w="3900170" h="1958339">
                  <a:moveTo>
                    <a:pt x="0" y="1958340"/>
                  </a:moveTo>
                  <a:lnTo>
                    <a:pt x="3899916" y="1958340"/>
                  </a:lnTo>
                </a:path>
                <a:path w="3900170" h="1958339">
                  <a:moveTo>
                    <a:pt x="102108" y="1836420"/>
                  </a:moveTo>
                  <a:lnTo>
                    <a:pt x="102108" y="1958340"/>
                  </a:lnTo>
                </a:path>
                <a:path w="3900170" h="1958339">
                  <a:moveTo>
                    <a:pt x="1399032" y="1836420"/>
                  </a:moveTo>
                  <a:lnTo>
                    <a:pt x="1399032" y="1958340"/>
                  </a:lnTo>
                </a:path>
                <a:path w="3900170" h="1958339">
                  <a:moveTo>
                    <a:pt x="2526791" y="1836420"/>
                  </a:moveTo>
                  <a:lnTo>
                    <a:pt x="2526791" y="1958340"/>
                  </a:lnTo>
                </a:path>
                <a:path w="3900170" h="1958339">
                  <a:moveTo>
                    <a:pt x="3281172" y="1836420"/>
                  </a:moveTo>
                  <a:lnTo>
                    <a:pt x="3281172" y="1958340"/>
                  </a:lnTo>
                </a:path>
                <a:path w="3900170" h="1958339">
                  <a:moveTo>
                    <a:pt x="3823716" y="1836420"/>
                  </a:moveTo>
                  <a:lnTo>
                    <a:pt x="3823716" y="1958340"/>
                  </a:lnTo>
                </a:path>
                <a:path w="3900170" h="1958339">
                  <a:moveTo>
                    <a:pt x="1813560" y="0"/>
                  </a:moveTo>
                  <a:lnTo>
                    <a:pt x="229362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3183" y="3386327"/>
              <a:ext cx="115062" cy="1287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46725" y="3065525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585215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9991" y="2996183"/>
              <a:ext cx="156210" cy="1424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2019" y="4279379"/>
              <a:ext cx="875538" cy="2659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45870" y="2102357"/>
            <a:ext cx="2435860" cy="2494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Elmes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1965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Pines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1968</a:t>
            </a:r>
            <a:endParaRPr sz="1400">
              <a:latin typeface="Arial"/>
              <a:cs typeface="Arial"/>
            </a:endParaRPr>
          </a:p>
          <a:p>
            <a:pPr marL="12700" marR="494665">
              <a:lnSpc>
                <a:spcPct val="1723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Anthonisen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1987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Jorgensen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 al., 1992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Nouira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2001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Tổng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hợp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(RR,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0.54;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CI: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0.32–0.92)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32097" y="3747515"/>
            <a:ext cx="1403985" cy="106045"/>
            <a:chOff x="3832097" y="3747515"/>
            <a:chExt cx="1403985" cy="106045"/>
          </a:xfrm>
        </p:grpSpPr>
        <p:sp>
          <p:nvSpPr>
            <p:cNvPr id="13" name="object 13"/>
            <p:cNvSpPr/>
            <p:nvPr/>
          </p:nvSpPr>
          <p:spPr>
            <a:xfrm>
              <a:off x="3832097" y="3754373"/>
              <a:ext cx="1403985" cy="76200"/>
            </a:xfrm>
            <a:custGeom>
              <a:avLst/>
              <a:gdLst/>
              <a:ahLst/>
              <a:cxnLst/>
              <a:rect l="l" t="t" r="r" b="b"/>
              <a:pathLst>
                <a:path w="140398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1403985" h="76200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3"/>
                  </a:lnTo>
                  <a:close/>
                </a:path>
                <a:path w="1403985" h="76200">
                  <a:moveTo>
                    <a:pt x="1403603" y="28193"/>
                  </a:moveTo>
                  <a:lnTo>
                    <a:pt x="76200" y="28193"/>
                  </a:lnTo>
                  <a:lnTo>
                    <a:pt x="76200" y="48006"/>
                  </a:lnTo>
                  <a:lnTo>
                    <a:pt x="1403603" y="48006"/>
                  </a:lnTo>
                  <a:lnTo>
                    <a:pt x="1403603" y="28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0623" y="3747515"/>
              <a:ext cx="90677" cy="10591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336541" y="2604516"/>
            <a:ext cx="1229995" cy="130810"/>
            <a:chOff x="4336541" y="2604516"/>
            <a:chExt cx="1229995" cy="130810"/>
          </a:xfrm>
        </p:grpSpPr>
        <p:sp>
          <p:nvSpPr>
            <p:cNvPr id="16" name="object 16"/>
            <p:cNvSpPr/>
            <p:nvPr/>
          </p:nvSpPr>
          <p:spPr>
            <a:xfrm>
              <a:off x="4336541" y="2669286"/>
              <a:ext cx="1229995" cy="0"/>
            </a:xfrm>
            <a:custGeom>
              <a:avLst/>
              <a:gdLst/>
              <a:ahLst/>
              <a:cxnLst/>
              <a:rect l="l" t="t" r="r" b="b"/>
              <a:pathLst>
                <a:path w="1229995">
                  <a:moveTo>
                    <a:pt x="1229868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799" y="2604516"/>
              <a:ext cx="113537" cy="13030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115561" y="2206751"/>
            <a:ext cx="1417320" cy="127635"/>
            <a:chOff x="4115561" y="2206751"/>
            <a:chExt cx="1417320" cy="127635"/>
          </a:xfrm>
        </p:grpSpPr>
        <p:sp>
          <p:nvSpPr>
            <p:cNvPr id="19" name="object 19"/>
            <p:cNvSpPr/>
            <p:nvPr/>
          </p:nvSpPr>
          <p:spPr>
            <a:xfrm>
              <a:off x="4115561" y="2277617"/>
              <a:ext cx="1417320" cy="0"/>
            </a:xfrm>
            <a:custGeom>
              <a:avLst/>
              <a:gdLst/>
              <a:ahLst/>
              <a:cxnLst/>
              <a:rect l="l" t="t" r="r" b="b"/>
              <a:pathLst>
                <a:path w="1417320">
                  <a:moveTo>
                    <a:pt x="1417320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3355" y="2206751"/>
              <a:ext cx="115062" cy="12725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396733" y="5449316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9659" y="5366856"/>
            <a:ext cx="3384550" cy="61912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50"/>
              </a:spcBef>
              <a:tabLst>
                <a:tab pos="577850" algn="l"/>
                <a:tab pos="1303020" algn="l"/>
                <a:tab pos="1945005" algn="l"/>
                <a:tab pos="2484755" algn="l"/>
                <a:tab pos="3259454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0.1	0.2	0.5	1	2	5</a:t>
            </a:r>
            <a:endParaRPr sz="1400">
              <a:latin typeface="Arial"/>
              <a:cs typeface="Arial"/>
            </a:endParaRPr>
          </a:p>
          <a:p>
            <a:pPr marR="10160" algn="r">
              <a:lnSpc>
                <a:spcPct val="100000"/>
              </a:lnSpc>
              <a:spcBef>
                <a:spcPts val="6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Nguy</a:t>
            </a:r>
            <a:r>
              <a:rPr sz="14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cơ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tương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đối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(RR)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(95%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74947" y="6064110"/>
            <a:ext cx="1764030" cy="103505"/>
          </a:xfrm>
          <a:custGeom>
            <a:avLst/>
            <a:gdLst/>
            <a:ahLst/>
            <a:cxnLst/>
            <a:rect l="l" t="t" r="r" b="b"/>
            <a:pathLst>
              <a:path w="1764029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5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86"/>
                </a:lnTo>
                <a:lnTo>
                  <a:pt x="92455" y="1016"/>
                </a:lnTo>
                <a:lnTo>
                  <a:pt x="88646" y="0"/>
                </a:lnTo>
                <a:close/>
              </a:path>
              <a:path w="1764029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1764029" h="103504">
                <a:moveTo>
                  <a:pt x="1763776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1763776" y="58051"/>
                </a:lnTo>
                <a:lnTo>
                  <a:pt x="1763776" y="45351"/>
                </a:lnTo>
                <a:close/>
              </a:path>
              <a:path w="1764029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1764029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1764029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35396" y="6058077"/>
            <a:ext cx="2016125" cy="103505"/>
          </a:xfrm>
          <a:custGeom>
            <a:avLst/>
            <a:gdLst/>
            <a:ahLst/>
            <a:cxnLst/>
            <a:rect l="l" t="t" r="r" b="b"/>
            <a:pathLst>
              <a:path w="2016125" h="103504">
                <a:moveTo>
                  <a:pt x="2005245" y="45300"/>
                </a:moveTo>
                <a:lnTo>
                  <a:pt x="2003552" y="45300"/>
                </a:lnTo>
                <a:lnTo>
                  <a:pt x="2003552" y="58000"/>
                </a:lnTo>
                <a:lnTo>
                  <a:pt x="1980076" y="58019"/>
                </a:lnTo>
                <a:lnTo>
                  <a:pt x="1921128" y="92443"/>
                </a:lnTo>
                <a:lnTo>
                  <a:pt x="1920112" y="96329"/>
                </a:lnTo>
                <a:lnTo>
                  <a:pt x="1923669" y="102387"/>
                </a:lnTo>
                <a:lnTo>
                  <a:pt x="1927605" y="103416"/>
                </a:lnTo>
                <a:lnTo>
                  <a:pt x="1930527" y="101638"/>
                </a:lnTo>
                <a:lnTo>
                  <a:pt x="2016125" y="51638"/>
                </a:lnTo>
                <a:lnTo>
                  <a:pt x="2005245" y="45300"/>
                </a:lnTo>
                <a:close/>
              </a:path>
              <a:path w="2016125" h="103504">
                <a:moveTo>
                  <a:pt x="1980084" y="45319"/>
                </a:moveTo>
                <a:lnTo>
                  <a:pt x="0" y="46875"/>
                </a:lnTo>
                <a:lnTo>
                  <a:pt x="0" y="59575"/>
                </a:lnTo>
                <a:lnTo>
                  <a:pt x="1980076" y="58019"/>
                </a:lnTo>
                <a:lnTo>
                  <a:pt x="1990969" y="51658"/>
                </a:lnTo>
                <a:lnTo>
                  <a:pt x="1980084" y="45319"/>
                </a:lnTo>
                <a:close/>
              </a:path>
              <a:path w="2016125" h="103504">
                <a:moveTo>
                  <a:pt x="1990969" y="51658"/>
                </a:moveTo>
                <a:lnTo>
                  <a:pt x="1980076" y="58019"/>
                </a:lnTo>
                <a:lnTo>
                  <a:pt x="2003552" y="58000"/>
                </a:lnTo>
                <a:lnTo>
                  <a:pt x="2003552" y="57137"/>
                </a:lnTo>
                <a:lnTo>
                  <a:pt x="2000377" y="57137"/>
                </a:lnTo>
                <a:lnTo>
                  <a:pt x="1990969" y="51658"/>
                </a:lnTo>
                <a:close/>
              </a:path>
              <a:path w="2016125" h="103504">
                <a:moveTo>
                  <a:pt x="2000377" y="46164"/>
                </a:moveTo>
                <a:lnTo>
                  <a:pt x="1990969" y="51658"/>
                </a:lnTo>
                <a:lnTo>
                  <a:pt x="2000377" y="57137"/>
                </a:lnTo>
                <a:lnTo>
                  <a:pt x="2000377" y="46164"/>
                </a:lnTo>
                <a:close/>
              </a:path>
              <a:path w="2016125" h="103504">
                <a:moveTo>
                  <a:pt x="2003552" y="46164"/>
                </a:moveTo>
                <a:lnTo>
                  <a:pt x="2000377" y="46164"/>
                </a:lnTo>
                <a:lnTo>
                  <a:pt x="2000377" y="57137"/>
                </a:lnTo>
                <a:lnTo>
                  <a:pt x="2003552" y="57137"/>
                </a:lnTo>
                <a:lnTo>
                  <a:pt x="2003552" y="46164"/>
                </a:lnTo>
                <a:close/>
              </a:path>
              <a:path w="2016125" h="103504">
                <a:moveTo>
                  <a:pt x="2003552" y="45300"/>
                </a:moveTo>
                <a:lnTo>
                  <a:pt x="1980084" y="45319"/>
                </a:lnTo>
                <a:lnTo>
                  <a:pt x="1990969" y="51658"/>
                </a:lnTo>
                <a:lnTo>
                  <a:pt x="2000377" y="46164"/>
                </a:lnTo>
                <a:lnTo>
                  <a:pt x="2003552" y="46164"/>
                </a:lnTo>
                <a:lnTo>
                  <a:pt x="2003552" y="45300"/>
                </a:lnTo>
                <a:close/>
              </a:path>
              <a:path w="2016125" h="103504">
                <a:moveTo>
                  <a:pt x="1927478" y="0"/>
                </a:moveTo>
                <a:lnTo>
                  <a:pt x="1923542" y="1028"/>
                </a:lnTo>
                <a:lnTo>
                  <a:pt x="1921763" y="4063"/>
                </a:lnTo>
                <a:lnTo>
                  <a:pt x="1920112" y="7099"/>
                </a:lnTo>
                <a:lnTo>
                  <a:pt x="1921128" y="10985"/>
                </a:lnTo>
                <a:lnTo>
                  <a:pt x="1980084" y="45319"/>
                </a:lnTo>
                <a:lnTo>
                  <a:pt x="2005245" y="45300"/>
                </a:lnTo>
                <a:lnTo>
                  <a:pt x="19274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331208" y="1791461"/>
            <a:ext cx="1339850" cy="3629025"/>
            <a:chOff x="4331208" y="1791461"/>
            <a:chExt cx="1339850" cy="3629025"/>
          </a:xfrm>
        </p:grpSpPr>
        <p:sp>
          <p:nvSpPr>
            <p:cNvPr id="26" name="object 26"/>
            <p:cNvSpPr/>
            <p:nvPr/>
          </p:nvSpPr>
          <p:spPr>
            <a:xfrm>
              <a:off x="4341114" y="5298185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919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6326" y="1791461"/>
              <a:ext cx="0" cy="3543300"/>
            </a:xfrm>
            <a:custGeom>
              <a:avLst/>
              <a:gdLst/>
              <a:ahLst/>
              <a:cxnLst/>
              <a:rect l="l" t="t" r="r" b="b"/>
              <a:pathLst>
                <a:path h="3543300">
                  <a:moveTo>
                    <a:pt x="0" y="0"/>
                  </a:moveTo>
                  <a:lnTo>
                    <a:pt x="0" y="3543300"/>
                  </a:lnTo>
                </a:path>
              </a:pathLst>
            </a:custGeom>
            <a:ln w="28956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07938" y="6143345"/>
            <a:ext cx="1547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Ủng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hộ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45153" y="6168338"/>
            <a:ext cx="1852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Ủng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hộ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kháng</a:t>
            </a:r>
            <a:r>
              <a:rPr sz="16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sinh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36516" y="1244853"/>
            <a:ext cx="3000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0795" marR="5080" indent="-126873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Nguy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cơ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thất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bại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641" y="6499961"/>
            <a:ext cx="25330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Nouira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al.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Lancet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2001; 358: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2020–2025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965" y="2655493"/>
            <a:ext cx="366395" cy="2489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Tỷ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lệ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tử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vong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10667"/>
            <a:ext cx="8724900" cy="21838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2574" y="174752"/>
            <a:ext cx="80772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Kháng </a:t>
            </a:r>
            <a:r>
              <a:rPr dirty="0"/>
              <a:t>sinh </a:t>
            </a:r>
            <a:r>
              <a:rPr spc="-120" dirty="0"/>
              <a:t>làm</a:t>
            </a:r>
            <a:r>
              <a:rPr spc="-114" dirty="0"/>
              <a:t> </a:t>
            </a:r>
            <a:r>
              <a:rPr dirty="0"/>
              <a:t>giảm tử vong ở </a:t>
            </a:r>
            <a:r>
              <a:rPr spc="5" dirty="0"/>
              <a:t> </a:t>
            </a:r>
            <a:r>
              <a:rPr spc="-5" dirty="0"/>
              <a:t>những</a:t>
            </a:r>
            <a:r>
              <a:rPr spc="5" dirty="0"/>
              <a:t> </a:t>
            </a:r>
            <a:r>
              <a:rPr dirty="0"/>
              <a:t>bệnh</a:t>
            </a:r>
            <a:r>
              <a:rPr spc="-15" dirty="0"/>
              <a:t> </a:t>
            </a:r>
            <a:r>
              <a:rPr spc="-90" dirty="0"/>
              <a:t>nhân</a:t>
            </a:r>
            <a:r>
              <a:rPr spc="335" dirty="0"/>
              <a:t> </a:t>
            </a:r>
            <a:r>
              <a:rPr spc="-5" dirty="0"/>
              <a:t>đợt</a:t>
            </a:r>
            <a:r>
              <a:rPr spc="10" dirty="0"/>
              <a:t> </a:t>
            </a:r>
            <a:r>
              <a:rPr dirty="0"/>
              <a:t>cấp</a:t>
            </a:r>
            <a:r>
              <a:rPr spc="-20" dirty="0"/>
              <a:t> </a:t>
            </a:r>
            <a:r>
              <a:rPr spc="-5" dirty="0"/>
              <a:t>COPD</a:t>
            </a:r>
            <a:r>
              <a:rPr spc="-10" dirty="0"/>
              <a:t> </a:t>
            </a:r>
            <a:r>
              <a:rPr dirty="0"/>
              <a:t>cần </a:t>
            </a:r>
            <a:r>
              <a:rPr spc="-985" dirty="0"/>
              <a:t> </a:t>
            </a:r>
            <a:r>
              <a:rPr spc="-55" dirty="0"/>
              <a:t>thông</a:t>
            </a:r>
            <a:r>
              <a:rPr spc="254" dirty="0"/>
              <a:t> </a:t>
            </a:r>
            <a:r>
              <a:rPr spc="5" dirty="0"/>
              <a:t>khí</a:t>
            </a:r>
            <a:r>
              <a:rPr spc="-40" dirty="0"/>
              <a:t> </a:t>
            </a:r>
            <a:r>
              <a:rPr spc="-5" dirty="0"/>
              <a:t>hỗ </a:t>
            </a:r>
            <a:r>
              <a:rPr dirty="0"/>
              <a:t>trợ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4526" y="2295601"/>
            <a:ext cx="16122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*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=0.01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vs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placebo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9860" y="4398390"/>
            <a:ext cx="163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79777" y="2223261"/>
            <a:ext cx="6837680" cy="3296920"/>
            <a:chOff x="1779777" y="2223261"/>
            <a:chExt cx="6837680" cy="32969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9" y="5020043"/>
              <a:ext cx="2077974" cy="4884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5687" y="2830067"/>
              <a:ext cx="2044445" cy="26784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8037" y="5510021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752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06789" y="5446013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6325" y="2233421"/>
              <a:ext cx="0" cy="3276600"/>
            </a:xfrm>
            <a:custGeom>
              <a:avLst/>
              <a:gdLst/>
              <a:ahLst/>
              <a:cxnLst/>
              <a:rect l="l" t="t" r="r" b="b"/>
              <a:pathLst>
                <a:path h="3276600">
                  <a:moveTo>
                    <a:pt x="0" y="0"/>
                  </a:moveTo>
                  <a:lnTo>
                    <a:pt x="0" y="327660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9937" y="3025901"/>
              <a:ext cx="56515" cy="2484120"/>
            </a:xfrm>
            <a:custGeom>
              <a:avLst/>
              <a:gdLst/>
              <a:ahLst/>
              <a:cxnLst/>
              <a:rect l="l" t="t" r="r" b="b"/>
              <a:pathLst>
                <a:path w="56514" h="2484120">
                  <a:moveTo>
                    <a:pt x="0" y="2484120"/>
                  </a:moveTo>
                  <a:lnTo>
                    <a:pt x="56387" y="2484120"/>
                  </a:lnTo>
                </a:path>
                <a:path w="56514" h="2484120">
                  <a:moveTo>
                    <a:pt x="0" y="1862328"/>
                  </a:moveTo>
                  <a:lnTo>
                    <a:pt x="56387" y="1862328"/>
                  </a:lnTo>
                </a:path>
                <a:path w="56514" h="2484120">
                  <a:moveTo>
                    <a:pt x="0" y="1242060"/>
                  </a:moveTo>
                  <a:lnTo>
                    <a:pt x="56387" y="1242060"/>
                  </a:lnTo>
                </a:path>
                <a:path w="56514" h="2484120">
                  <a:moveTo>
                    <a:pt x="0" y="621792"/>
                  </a:moveTo>
                  <a:lnTo>
                    <a:pt x="56387" y="621792"/>
                  </a:lnTo>
                </a:path>
                <a:path w="56514" h="248412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66338" y="4646421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1893" y="2453081"/>
            <a:ext cx="364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2752" y="2883788"/>
            <a:ext cx="251460" cy="151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7052" y="474581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1300" y="5363667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93567" y="5659018"/>
            <a:ext cx="129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Ofloxacin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48221" y="5659018"/>
            <a:ext cx="112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Pl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acebo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89938" y="247268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52752" y="232968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04" y="158495"/>
            <a:ext cx="7940040" cy="1467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176" rIns="0" bIns="0" rtlCol="0">
            <a:spAutoFit/>
          </a:bodyPr>
          <a:lstStyle/>
          <a:p>
            <a:pPr marL="415925" marR="5080" indent="254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Bắt</a:t>
            </a:r>
            <a:r>
              <a:rPr sz="3200" spc="-20" dirty="0"/>
              <a:t> </a:t>
            </a:r>
            <a:r>
              <a:rPr sz="3200" dirty="0"/>
              <a:t>đầu</a:t>
            </a:r>
            <a:r>
              <a:rPr sz="3200" spc="-25" dirty="0"/>
              <a:t> </a:t>
            </a:r>
            <a:r>
              <a:rPr sz="3200" spc="-5" dirty="0"/>
              <a:t>điều</a:t>
            </a:r>
            <a:r>
              <a:rPr sz="3200" spc="-20" dirty="0"/>
              <a:t> </a:t>
            </a:r>
            <a:r>
              <a:rPr sz="3200" dirty="0"/>
              <a:t>trị</a:t>
            </a:r>
            <a:r>
              <a:rPr sz="3200" spc="-20" dirty="0"/>
              <a:t> </a:t>
            </a:r>
            <a:r>
              <a:rPr sz="3200" dirty="0"/>
              <a:t>bằng</a:t>
            </a:r>
            <a:r>
              <a:rPr sz="3200" spc="-30" dirty="0"/>
              <a:t> </a:t>
            </a:r>
            <a:r>
              <a:rPr sz="3200" spc="-65" dirty="0"/>
              <a:t>kháng</a:t>
            </a:r>
            <a:r>
              <a:rPr sz="3200" spc="280" dirty="0"/>
              <a:t> </a:t>
            </a:r>
            <a:r>
              <a:rPr sz="3200" spc="-5" dirty="0"/>
              <a:t>sinh</a:t>
            </a:r>
            <a:r>
              <a:rPr sz="3200" spc="-20" dirty="0"/>
              <a:t> </a:t>
            </a:r>
            <a:r>
              <a:rPr sz="3200" spc="-5" dirty="0"/>
              <a:t>sớm </a:t>
            </a:r>
            <a:r>
              <a:rPr sz="3200" spc="-875" dirty="0"/>
              <a:t> </a:t>
            </a:r>
            <a:r>
              <a:rPr sz="3200" spc="-110" dirty="0"/>
              <a:t>làm</a:t>
            </a:r>
            <a:r>
              <a:rPr sz="3200" spc="300" dirty="0"/>
              <a:t> </a:t>
            </a:r>
            <a:r>
              <a:rPr sz="3200" dirty="0"/>
              <a:t>tăng</a:t>
            </a:r>
            <a:r>
              <a:rPr sz="3200" spc="-25" dirty="0"/>
              <a:t> </a:t>
            </a:r>
            <a:r>
              <a:rPr sz="3200" spc="-5" dirty="0"/>
              <a:t>khả</a:t>
            </a:r>
            <a:r>
              <a:rPr sz="3200" spc="-25" dirty="0"/>
              <a:t> </a:t>
            </a:r>
            <a:r>
              <a:rPr sz="3200" dirty="0"/>
              <a:t>năng</a:t>
            </a:r>
            <a:r>
              <a:rPr sz="3200" spc="-45" dirty="0"/>
              <a:t> </a:t>
            </a:r>
            <a:r>
              <a:rPr sz="3200" spc="-5" dirty="0"/>
              <a:t>điều</a:t>
            </a:r>
            <a:r>
              <a:rPr sz="3200" spc="-15" dirty="0"/>
              <a:t> </a:t>
            </a:r>
            <a:r>
              <a:rPr sz="3200" dirty="0"/>
              <a:t>trị</a:t>
            </a:r>
            <a:r>
              <a:rPr sz="3200" spc="-5" dirty="0"/>
              <a:t> </a:t>
            </a:r>
            <a:r>
              <a:rPr sz="3200" spc="-65" dirty="0"/>
              <a:t>thành</a:t>
            </a:r>
            <a:r>
              <a:rPr sz="3200" spc="280" dirty="0"/>
              <a:t> </a:t>
            </a:r>
            <a:r>
              <a:rPr sz="3200" spc="-60" dirty="0"/>
              <a:t>công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05764" y="6498742"/>
            <a:ext cx="2746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Rothberg</a:t>
            </a:r>
            <a:r>
              <a:rPr sz="1000" spc="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MB</a:t>
            </a:r>
            <a:r>
              <a:rPr sz="1000" spc="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et</a:t>
            </a:r>
            <a:r>
              <a:rPr sz="1000" spc="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00"/>
                </a:solidFill>
                <a:latin typeface="Microsoft Sans Serif"/>
                <a:cs typeface="Microsoft Sans Serif"/>
              </a:rPr>
              <a:t>al.</a:t>
            </a:r>
            <a:r>
              <a:rPr sz="1000" spc="2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JAMA</a:t>
            </a:r>
            <a:r>
              <a:rPr sz="100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2010;</a:t>
            </a:r>
            <a:r>
              <a:rPr sz="1000" spc="1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303: </a:t>
            </a:r>
            <a:r>
              <a:rPr sz="1000" spc="20" dirty="0">
                <a:solidFill>
                  <a:srgbClr val="FFFF00"/>
                </a:solidFill>
                <a:latin typeface="Microsoft Sans Serif"/>
                <a:cs typeface="Microsoft Sans Serif"/>
              </a:rPr>
              <a:t>2035–2042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203" y="5670803"/>
            <a:ext cx="7605522" cy="8404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66266" y="5742533"/>
            <a:ext cx="7018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Điều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trị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thành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công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có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tương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quan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với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dùng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kháng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sinh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sớm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Microsoft Sans Serif"/>
                <a:cs typeface="Microsoft Sans Serif"/>
              </a:rPr>
              <a:t>Dùng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kháng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sinh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sớm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làm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giảm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tỷ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lện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nhập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viện,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thở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máy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và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tử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vong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9029" y="5250941"/>
            <a:ext cx="12890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Ủng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hộ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sớm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8743" y="5261864"/>
            <a:ext cx="13620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Ủng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hộ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muộn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2072" y="1451508"/>
            <a:ext cx="3011805" cy="304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01240">
              <a:lnSpc>
                <a:spcPct val="117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Unadjusted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Covariate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adjusted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Propensity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and covariate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adjusted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Propensity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matched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Odds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0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proportion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treated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469900" marR="798830" indent="-457200">
              <a:lnSpc>
                <a:spcPct val="115999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Sputum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measured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sz="1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4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Arterial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measured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within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0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4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000">
              <a:latin typeface="Arial"/>
              <a:cs typeface="Arial"/>
            </a:endParaRPr>
          </a:p>
          <a:p>
            <a:pPr marL="469900" marR="2077085">
              <a:lnSpc>
                <a:spcPts val="1400"/>
              </a:lnSpc>
              <a:spcBef>
                <a:spcPts val="7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ond 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20933" y="1494853"/>
            <a:ext cx="3111500" cy="3489325"/>
            <a:chOff x="4420933" y="1494853"/>
            <a:chExt cx="3111500" cy="3489325"/>
          </a:xfrm>
        </p:grpSpPr>
        <p:sp>
          <p:nvSpPr>
            <p:cNvPr id="11" name="object 11"/>
            <p:cNvSpPr/>
            <p:nvPr/>
          </p:nvSpPr>
          <p:spPr>
            <a:xfrm>
              <a:off x="6781800" y="1499616"/>
              <a:ext cx="9525" cy="3479800"/>
            </a:xfrm>
            <a:custGeom>
              <a:avLst/>
              <a:gdLst/>
              <a:ahLst/>
              <a:cxnLst/>
              <a:rect l="l" t="t" r="r" b="b"/>
              <a:pathLst>
                <a:path w="9525" h="3479800">
                  <a:moveTo>
                    <a:pt x="0" y="0"/>
                  </a:moveTo>
                  <a:lnTo>
                    <a:pt x="9525" y="3479800"/>
                  </a:lnTo>
                </a:path>
              </a:pathLst>
            </a:custGeom>
            <a:ln w="9144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25696" y="4637532"/>
              <a:ext cx="3101975" cy="0"/>
            </a:xfrm>
            <a:custGeom>
              <a:avLst/>
              <a:gdLst/>
              <a:ahLst/>
              <a:cxnLst/>
              <a:rect l="l" t="t" r="r" b="b"/>
              <a:pathLst>
                <a:path w="3101975">
                  <a:moveTo>
                    <a:pt x="0" y="0"/>
                  </a:moveTo>
                  <a:lnTo>
                    <a:pt x="31019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56913" y="4681220"/>
            <a:ext cx="271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0.55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8258" y="4681220"/>
            <a:ext cx="2006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0.6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88428" y="4681220"/>
            <a:ext cx="2006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7126" y="4617491"/>
            <a:ext cx="1234440" cy="4565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R="58419" algn="r">
              <a:lnSpc>
                <a:spcPct val="100000"/>
              </a:lnSpc>
              <a:spcBef>
                <a:spcPts val="595"/>
              </a:spcBef>
              <a:tabLst>
                <a:tab pos="861060" algn="l"/>
              </a:tabLst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0.8	1.0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Odds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(95%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CI)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47615" y="1726692"/>
            <a:ext cx="2973705" cy="2749550"/>
            <a:chOff x="4547615" y="1726692"/>
            <a:chExt cx="2973705" cy="2749550"/>
          </a:xfrm>
        </p:grpSpPr>
        <p:sp>
          <p:nvSpPr>
            <p:cNvPr id="18" name="object 18"/>
            <p:cNvSpPr/>
            <p:nvPr/>
          </p:nvSpPr>
          <p:spPr>
            <a:xfrm>
              <a:off x="4547615" y="3000756"/>
              <a:ext cx="2973705" cy="1428115"/>
            </a:xfrm>
            <a:custGeom>
              <a:avLst/>
              <a:gdLst/>
              <a:ahLst/>
              <a:cxnLst/>
              <a:rect l="l" t="t" r="r" b="b"/>
              <a:pathLst>
                <a:path w="2973704" h="1428114">
                  <a:moveTo>
                    <a:pt x="368808" y="1427988"/>
                  </a:moveTo>
                  <a:lnTo>
                    <a:pt x="2680208" y="1427988"/>
                  </a:lnTo>
                </a:path>
                <a:path w="2973704" h="1428114">
                  <a:moveTo>
                    <a:pt x="573024" y="1252728"/>
                  </a:moveTo>
                  <a:lnTo>
                    <a:pt x="2973324" y="1252728"/>
                  </a:lnTo>
                </a:path>
                <a:path w="2973704" h="1428114">
                  <a:moveTo>
                    <a:pt x="1511808" y="1066800"/>
                  </a:moveTo>
                  <a:lnTo>
                    <a:pt x="2604008" y="1066800"/>
                  </a:lnTo>
                </a:path>
                <a:path w="2973704" h="1428114">
                  <a:moveTo>
                    <a:pt x="1267968" y="710184"/>
                  </a:moveTo>
                  <a:lnTo>
                    <a:pt x="2588767" y="710184"/>
                  </a:lnTo>
                </a:path>
                <a:path w="2973704" h="1428114">
                  <a:moveTo>
                    <a:pt x="1243584" y="537972"/>
                  </a:moveTo>
                  <a:lnTo>
                    <a:pt x="1834134" y="542671"/>
                  </a:lnTo>
                </a:path>
                <a:path w="2973704" h="1428114">
                  <a:moveTo>
                    <a:pt x="0" y="170688"/>
                  </a:moveTo>
                  <a:lnTo>
                    <a:pt x="2505075" y="170688"/>
                  </a:lnTo>
                </a:path>
                <a:path w="2973704" h="1428114">
                  <a:moveTo>
                    <a:pt x="1485900" y="0"/>
                  </a:moveTo>
                  <a:lnTo>
                    <a:pt x="196850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63283" y="2476500"/>
              <a:ext cx="222250" cy="1905"/>
            </a:xfrm>
            <a:custGeom>
              <a:avLst/>
              <a:gdLst/>
              <a:ahLst/>
              <a:cxnLst/>
              <a:rect l="l" t="t" r="r" b="b"/>
              <a:pathLst>
                <a:path w="222250" h="1905">
                  <a:moveTo>
                    <a:pt x="0" y="1650"/>
                  </a:moveTo>
                  <a:lnTo>
                    <a:pt x="222249" y="0"/>
                  </a:lnTo>
                </a:path>
              </a:pathLst>
            </a:custGeom>
            <a:ln w="914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31991" y="2296668"/>
              <a:ext cx="574675" cy="0"/>
            </a:xfrm>
            <a:custGeom>
              <a:avLst/>
              <a:gdLst/>
              <a:ahLst/>
              <a:cxnLst/>
              <a:rect l="l" t="t" r="r" b="b"/>
              <a:pathLst>
                <a:path w="574675">
                  <a:moveTo>
                    <a:pt x="0" y="0"/>
                  </a:moveTo>
                  <a:lnTo>
                    <a:pt x="5746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24371" y="2124456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8463" y="1940052"/>
              <a:ext cx="463550" cy="3175"/>
            </a:xfrm>
            <a:custGeom>
              <a:avLst/>
              <a:gdLst/>
              <a:ahLst/>
              <a:cxnLst/>
              <a:rect l="l" t="t" r="r" b="b"/>
              <a:pathLst>
                <a:path w="463550" h="3175">
                  <a:moveTo>
                    <a:pt x="0" y="3175"/>
                  </a:moveTo>
                  <a:lnTo>
                    <a:pt x="46355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00343" y="1763268"/>
              <a:ext cx="428625" cy="5080"/>
            </a:xfrm>
            <a:custGeom>
              <a:avLst/>
              <a:gdLst/>
              <a:ahLst/>
              <a:cxnLst/>
              <a:rect l="l" t="t" r="r" b="b"/>
              <a:pathLst>
                <a:path w="428625" h="5080">
                  <a:moveTo>
                    <a:pt x="0" y="4699"/>
                  </a:moveTo>
                  <a:lnTo>
                    <a:pt x="428625" y="0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7315" y="1726692"/>
              <a:ext cx="115823" cy="822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5247" y="1897380"/>
              <a:ext cx="117347" cy="838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6583" y="2078736"/>
              <a:ext cx="114299" cy="822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9923" y="2255520"/>
              <a:ext cx="117347" cy="822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575" y="2435352"/>
              <a:ext cx="117348" cy="838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9943" y="3669792"/>
              <a:ext cx="115824" cy="822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7419" y="3497580"/>
              <a:ext cx="115823" cy="838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4811" y="3145536"/>
              <a:ext cx="114300" cy="822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10299" y="2955036"/>
              <a:ext cx="117348" cy="822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16751" y="4393692"/>
              <a:ext cx="115824" cy="822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6019" y="4207764"/>
              <a:ext cx="115823" cy="822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7771" y="4021836"/>
              <a:ext cx="117348" cy="82296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4216908" y="5169534"/>
            <a:ext cx="2438400" cy="103505"/>
          </a:xfrm>
          <a:custGeom>
            <a:avLst/>
            <a:gdLst/>
            <a:ahLst/>
            <a:cxnLst/>
            <a:rect l="l" t="t" r="r" b="b"/>
            <a:pathLst>
              <a:path w="2438400" h="103504">
                <a:moveTo>
                  <a:pt x="88645" y="0"/>
                </a:moveTo>
                <a:lnTo>
                  <a:pt x="0" y="51688"/>
                </a:lnTo>
                <a:lnTo>
                  <a:pt x="88645" y="103377"/>
                </a:lnTo>
                <a:lnTo>
                  <a:pt x="92455" y="102361"/>
                </a:lnTo>
                <a:lnTo>
                  <a:pt x="96012" y="96265"/>
                </a:lnTo>
                <a:lnTo>
                  <a:pt x="94995" y="92455"/>
                </a:lnTo>
                <a:lnTo>
                  <a:pt x="35995" y="58038"/>
                </a:lnTo>
                <a:lnTo>
                  <a:pt x="12572" y="58038"/>
                </a:lnTo>
                <a:lnTo>
                  <a:pt x="12572" y="45338"/>
                </a:lnTo>
                <a:lnTo>
                  <a:pt x="35995" y="45338"/>
                </a:lnTo>
                <a:lnTo>
                  <a:pt x="94995" y="10921"/>
                </a:lnTo>
                <a:lnTo>
                  <a:pt x="96012" y="7112"/>
                </a:lnTo>
                <a:lnTo>
                  <a:pt x="92455" y="1015"/>
                </a:lnTo>
                <a:lnTo>
                  <a:pt x="88645" y="0"/>
                </a:lnTo>
                <a:close/>
              </a:path>
              <a:path w="2438400" h="103504">
                <a:moveTo>
                  <a:pt x="35995" y="45338"/>
                </a:moveTo>
                <a:lnTo>
                  <a:pt x="12572" y="45338"/>
                </a:lnTo>
                <a:lnTo>
                  <a:pt x="12572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7" y="57150"/>
                </a:lnTo>
                <a:lnTo>
                  <a:pt x="15747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2438400" h="103504">
                <a:moveTo>
                  <a:pt x="2438399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2438399" y="58038"/>
                </a:lnTo>
                <a:lnTo>
                  <a:pt x="2438399" y="45338"/>
                </a:lnTo>
                <a:close/>
              </a:path>
              <a:path w="2438400" h="103504">
                <a:moveTo>
                  <a:pt x="15747" y="46227"/>
                </a:moveTo>
                <a:lnTo>
                  <a:pt x="15747" y="57150"/>
                </a:lnTo>
                <a:lnTo>
                  <a:pt x="25109" y="51688"/>
                </a:lnTo>
                <a:lnTo>
                  <a:pt x="15747" y="46227"/>
                </a:lnTo>
                <a:close/>
              </a:path>
              <a:path w="2438400" h="103504">
                <a:moveTo>
                  <a:pt x="25109" y="51688"/>
                </a:moveTo>
                <a:lnTo>
                  <a:pt x="15747" y="57150"/>
                </a:lnTo>
                <a:lnTo>
                  <a:pt x="34471" y="57150"/>
                </a:lnTo>
                <a:lnTo>
                  <a:pt x="25109" y="51688"/>
                </a:lnTo>
                <a:close/>
              </a:path>
              <a:path w="2438400" h="103504">
                <a:moveTo>
                  <a:pt x="34471" y="46227"/>
                </a:moveTo>
                <a:lnTo>
                  <a:pt x="15747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60107" y="5170932"/>
            <a:ext cx="995680" cy="103505"/>
          </a:xfrm>
          <a:custGeom>
            <a:avLst/>
            <a:gdLst/>
            <a:ahLst/>
            <a:cxnLst/>
            <a:rect l="l" t="t" r="r" b="b"/>
            <a:pathLst>
              <a:path w="995679" h="103504">
                <a:moveTo>
                  <a:pt x="906780" y="0"/>
                </a:moveTo>
                <a:lnTo>
                  <a:pt x="902970" y="1016"/>
                </a:lnTo>
                <a:lnTo>
                  <a:pt x="899414" y="7112"/>
                </a:lnTo>
                <a:lnTo>
                  <a:pt x="900430" y="11049"/>
                </a:lnTo>
                <a:lnTo>
                  <a:pt x="959273" y="45429"/>
                </a:lnTo>
                <a:lnTo>
                  <a:pt x="982852" y="45466"/>
                </a:lnTo>
                <a:lnTo>
                  <a:pt x="982726" y="58166"/>
                </a:lnTo>
                <a:lnTo>
                  <a:pt x="959247" y="58166"/>
                </a:lnTo>
                <a:lnTo>
                  <a:pt x="900302" y="92456"/>
                </a:lnTo>
                <a:lnTo>
                  <a:pt x="899287" y="96393"/>
                </a:lnTo>
                <a:lnTo>
                  <a:pt x="901065" y="99314"/>
                </a:lnTo>
                <a:lnTo>
                  <a:pt x="902843" y="102362"/>
                </a:lnTo>
                <a:lnTo>
                  <a:pt x="906652" y="103378"/>
                </a:lnTo>
                <a:lnTo>
                  <a:pt x="909701" y="101727"/>
                </a:lnTo>
                <a:lnTo>
                  <a:pt x="984519" y="58166"/>
                </a:lnTo>
                <a:lnTo>
                  <a:pt x="982726" y="58166"/>
                </a:lnTo>
                <a:lnTo>
                  <a:pt x="984581" y="58129"/>
                </a:lnTo>
                <a:lnTo>
                  <a:pt x="995426" y="51816"/>
                </a:lnTo>
                <a:lnTo>
                  <a:pt x="906780" y="0"/>
                </a:lnTo>
                <a:close/>
              </a:path>
              <a:path w="995679" h="103504">
                <a:moveTo>
                  <a:pt x="970183" y="51804"/>
                </a:moveTo>
                <a:lnTo>
                  <a:pt x="959310" y="58129"/>
                </a:lnTo>
                <a:lnTo>
                  <a:pt x="982726" y="58166"/>
                </a:lnTo>
                <a:lnTo>
                  <a:pt x="982734" y="57277"/>
                </a:lnTo>
                <a:lnTo>
                  <a:pt x="979551" y="57277"/>
                </a:lnTo>
                <a:lnTo>
                  <a:pt x="970183" y="51804"/>
                </a:lnTo>
                <a:close/>
              </a:path>
              <a:path w="995679" h="103504">
                <a:moveTo>
                  <a:pt x="0" y="43942"/>
                </a:moveTo>
                <a:lnTo>
                  <a:pt x="0" y="56642"/>
                </a:lnTo>
                <a:lnTo>
                  <a:pt x="959310" y="58129"/>
                </a:lnTo>
                <a:lnTo>
                  <a:pt x="970183" y="51804"/>
                </a:lnTo>
                <a:lnTo>
                  <a:pt x="959273" y="45429"/>
                </a:lnTo>
                <a:lnTo>
                  <a:pt x="0" y="43942"/>
                </a:lnTo>
                <a:close/>
              </a:path>
              <a:path w="995679" h="103504">
                <a:moveTo>
                  <a:pt x="979551" y="46355"/>
                </a:moveTo>
                <a:lnTo>
                  <a:pt x="970183" y="51804"/>
                </a:lnTo>
                <a:lnTo>
                  <a:pt x="979551" y="57277"/>
                </a:lnTo>
                <a:lnTo>
                  <a:pt x="979551" y="46355"/>
                </a:lnTo>
                <a:close/>
              </a:path>
              <a:path w="995679" h="103504">
                <a:moveTo>
                  <a:pt x="982844" y="46355"/>
                </a:moveTo>
                <a:lnTo>
                  <a:pt x="979551" y="46355"/>
                </a:lnTo>
                <a:lnTo>
                  <a:pt x="979551" y="57277"/>
                </a:lnTo>
                <a:lnTo>
                  <a:pt x="982734" y="57277"/>
                </a:lnTo>
                <a:lnTo>
                  <a:pt x="982844" y="46355"/>
                </a:lnTo>
                <a:close/>
              </a:path>
              <a:path w="995679" h="103504">
                <a:moveTo>
                  <a:pt x="959273" y="45429"/>
                </a:moveTo>
                <a:lnTo>
                  <a:pt x="970183" y="51804"/>
                </a:lnTo>
                <a:lnTo>
                  <a:pt x="979551" y="46355"/>
                </a:lnTo>
                <a:lnTo>
                  <a:pt x="982844" y="46355"/>
                </a:lnTo>
                <a:lnTo>
                  <a:pt x="982852" y="45466"/>
                </a:lnTo>
                <a:lnTo>
                  <a:pt x="959273" y="454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339864"/>
            <a:ext cx="7949183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8697" y="504190"/>
            <a:ext cx="7298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CÁC</a:t>
            </a:r>
            <a:r>
              <a:rPr spc="-25" dirty="0"/>
              <a:t> </a:t>
            </a:r>
            <a:r>
              <a:rPr dirty="0"/>
              <a:t>LỢI</a:t>
            </a:r>
            <a:r>
              <a:rPr spc="-10" dirty="0"/>
              <a:t> </a:t>
            </a:r>
            <a:r>
              <a:rPr dirty="0"/>
              <a:t>ÍCH</a:t>
            </a:r>
            <a:r>
              <a:rPr spc="-15" dirty="0"/>
              <a:t> </a:t>
            </a:r>
            <a:r>
              <a:rPr spc="-5" dirty="0"/>
              <a:t>CỦA</a:t>
            </a:r>
            <a:r>
              <a:rPr spc="-25" dirty="0"/>
              <a:t> </a:t>
            </a:r>
            <a:r>
              <a:rPr dirty="0"/>
              <a:t>LIỆU</a:t>
            </a:r>
            <a:r>
              <a:rPr spc="-10" dirty="0"/>
              <a:t> </a:t>
            </a:r>
            <a:r>
              <a:rPr dirty="0"/>
              <a:t>PHÁP</a:t>
            </a:r>
            <a:r>
              <a:rPr spc="-35" dirty="0"/>
              <a:t> </a:t>
            </a:r>
            <a:r>
              <a:rPr spc="-5" dirty="0"/>
              <a:t>KS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424940"/>
            <a:ext cx="8378952" cy="44881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474858"/>
            <a:ext cx="7977505" cy="18586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Với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nhân:</a:t>
            </a:r>
            <a:endParaRPr sz="2800">
              <a:latin typeface="Microsoft Sans Serif"/>
              <a:cs typeface="Microsoft Sans Serif"/>
            </a:endParaRPr>
          </a:p>
          <a:p>
            <a:pPr marL="1158875" lvl="1" indent="-229870">
              <a:lnSpc>
                <a:spcPct val="100000"/>
              </a:lnSpc>
              <a:spcBef>
                <a:spcPts val="595"/>
              </a:spcBef>
              <a:buClr>
                <a:srgbClr val="FFFF00"/>
              </a:buClr>
              <a:buSzPct val="60416"/>
              <a:buChar char="•"/>
              <a:tabLst>
                <a:tab pos="1158875" algn="l"/>
                <a:tab pos="115951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Giãn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thời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gian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giữa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(fluoroquinolones)</a:t>
            </a:r>
            <a:endParaRPr sz="2400">
              <a:latin typeface="Microsoft Sans Serif"/>
              <a:cs typeface="Microsoft Sans Serif"/>
            </a:endParaRPr>
          </a:p>
          <a:p>
            <a:pPr marL="1158875" lvl="1" indent="-22987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0416"/>
              <a:buChar char="•"/>
              <a:tabLst>
                <a:tab pos="1158875" algn="l"/>
                <a:tab pos="115951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nguy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cần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dùng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sinh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kéo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dài</a:t>
            </a:r>
            <a:endParaRPr sz="2400">
              <a:latin typeface="Microsoft Sans Serif"/>
              <a:cs typeface="Microsoft Sans Serif"/>
            </a:endParaRPr>
          </a:p>
          <a:p>
            <a:pPr marL="1158875" lvl="1" indent="-22987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60416"/>
              <a:buChar char="•"/>
              <a:tabLst>
                <a:tab pos="1158875" algn="l"/>
                <a:tab pos="115951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chất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lượng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sống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727" y="3904234"/>
            <a:ext cx="7595870" cy="277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thiểu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thất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bại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tái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thể:</a:t>
            </a:r>
            <a:endParaRPr sz="2800">
              <a:latin typeface="Microsoft Sans Serif"/>
              <a:cs typeface="Microsoft Sans Serif"/>
            </a:endParaRPr>
          </a:p>
          <a:p>
            <a:pPr marL="1158875" lvl="1" indent="-229870">
              <a:lnSpc>
                <a:spcPct val="100000"/>
              </a:lnSpc>
              <a:spcBef>
                <a:spcPts val="590"/>
              </a:spcBef>
              <a:buClr>
                <a:srgbClr val="FFFF00"/>
              </a:buClr>
              <a:buSzPct val="60416"/>
              <a:buChar char="•"/>
              <a:tabLst>
                <a:tab pos="1158875" algn="l"/>
                <a:tab pos="115951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chi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phí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endParaRPr sz="2400">
              <a:latin typeface="Microsoft Sans Serif"/>
              <a:cs typeface="Microsoft Sans Serif"/>
            </a:endParaRPr>
          </a:p>
          <a:p>
            <a:pPr marL="1158875" lvl="1" indent="-22987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60416"/>
              <a:buChar char="•"/>
              <a:tabLst>
                <a:tab pos="1158875" algn="l"/>
                <a:tab pos="115951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nguy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kháng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endParaRPr sz="2400">
              <a:latin typeface="Microsoft Sans Serif"/>
              <a:cs typeface="Microsoft Sans Serif"/>
            </a:endParaRPr>
          </a:p>
          <a:p>
            <a:pPr marL="19685">
              <a:lnSpc>
                <a:spcPct val="100000"/>
              </a:lnSpc>
              <a:spcBef>
                <a:spcPts val="2030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Wilson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CHEST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2004;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24: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953–964</a:t>
            </a:r>
            <a:endParaRPr sz="1000">
              <a:latin typeface="Microsoft Sans Serif"/>
              <a:cs typeface="Microsoft Sans Serif"/>
            </a:endParaRPr>
          </a:p>
          <a:p>
            <a:pPr marL="1968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Wilson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Thorax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2006;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61: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337–342</a:t>
            </a:r>
            <a:endParaRPr sz="1000">
              <a:latin typeface="Microsoft Sans Serif"/>
              <a:cs typeface="Microsoft Sans Serif"/>
            </a:endParaRPr>
          </a:p>
          <a:p>
            <a:pPr marL="1968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Wilson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Clin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Ther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2002;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24: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639–652</a:t>
            </a:r>
            <a:endParaRPr sz="1000">
              <a:latin typeface="Microsoft Sans Serif"/>
              <a:cs typeface="Microsoft Sans Serif"/>
            </a:endParaRPr>
          </a:p>
          <a:p>
            <a:pPr marL="19685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Destache CJ.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Pharmacotherapy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2002; 22: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12S–17S</a:t>
            </a:r>
            <a:endParaRPr sz="1000">
              <a:latin typeface="Microsoft Sans Serif"/>
              <a:cs typeface="Microsoft Sans Serif"/>
            </a:endParaRPr>
          </a:p>
          <a:p>
            <a:pPr marL="1968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Sethi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S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al.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Respir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2010;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11: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131063"/>
            <a:ext cx="8429244" cy="1955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05" y="280543"/>
            <a:ext cx="77311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Tỷ</a:t>
            </a:r>
            <a:r>
              <a:rPr sz="3200" spc="-25" dirty="0"/>
              <a:t> </a:t>
            </a:r>
            <a:r>
              <a:rPr sz="3200" spc="-5" dirty="0"/>
              <a:t>lệ</a:t>
            </a:r>
            <a:r>
              <a:rPr sz="3200" spc="-10" dirty="0"/>
              <a:t> </a:t>
            </a:r>
            <a:r>
              <a:rPr sz="3200" dirty="0"/>
              <a:t>thất</a:t>
            </a:r>
            <a:r>
              <a:rPr sz="3200" spc="-20" dirty="0"/>
              <a:t> </a:t>
            </a:r>
            <a:r>
              <a:rPr sz="3200" dirty="0"/>
              <a:t>bại</a:t>
            </a:r>
            <a:r>
              <a:rPr sz="3200" spc="-25" dirty="0"/>
              <a:t> </a:t>
            </a:r>
            <a:r>
              <a:rPr sz="3200" spc="-5" dirty="0"/>
              <a:t>với</a:t>
            </a:r>
            <a:r>
              <a:rPr sz="3200" spc="-15" dirty="0"/>
              <a:t> </a:t>
            </a:r>
            <a:r>
              <a:rPr sz="3200" spc="-65" dirty="0"/>
              <a:t>kháng</a:t>
            </a:r>
            <a:r>
              <a:rPr sz="3200" spc="295" dirty="0"/>
              <a:t> </a:t>
            </a:r>
            <a:r>
              <a:rPr sz="3200" spc="-5" dirty="0"/>
              <a:t>sinh</a:t>
            </a:r>
            <a:r>
              <a:rPr sz="3200" spc="-15" dirty="0"/>
              <a:t> </a:t>
            </a:r>
            <a:r>
              <a:rPr sz="3200" dirty="0"/>
              <a:t>“third</a:t>
            </a:r>
            <a:r>
              <a:rPr sz="3200" spc="-25" dirty="0"/>
              <a:t> </a:t>
            </a:r>
            <a:r>
              <a:rPr sz="3200" spc="-5" dirty="0"/>
              <a:t>line” </a:t>
            </a:r>
            <a:r>
              <a:rPr sz="3200" spc="-875" dirty="0"/>
              <a:t> </a:t>
            </a:r>
            <a:r>
              <a:rPr sz="3200" dirty="0"/>
              <a:t>thấp hơn đáng </a:t>
            </a:r>
            <a:r>
              <a:rPr sz="3200" spc="-5" dirty="0"/>
              <a:t>kể </a:t>
            </a:r>
            <a:r>
              <a:rPr sz="3200" dirty="0"/>
              <a:t>so </a:t>
            </a:r>
            <a:r>
              <a:rPr sz="3200" spc="-5" dirty="0"/>
              <a:t>với </a:t>
            </a:r>
            <a:r>
              <a:rPr sz="3200" spc="-65" dirty="0"/>
              <a:t>kháng</a:t>
            </a:r>
            <a:r>
              <a:rPr sz="3200" spc="-60" dirty="0"/>
              <a:t> </a:t>
            </a:r>
            <a:r>
              <a:rPr sz="3200" spc="-5" dirty="0"/>
              <a:t>sinh </a:t>
            </a:r>
            <a:r>
              <a:rPr sz="3200" dirty="0"/>
              <a:t> “first</a:t>
            </a:r>
            <a:r>
              <a:rPr sz="3200" spc="-30" dirty="0"/>
              <a:t> </a:t>
            </a:r>
            <a:r>
              <a:rPr sz="3200" spc="-5" dirty="0"/>
              <a:t>line” </a:t>
            </a:r>
            <a:r>
              <a:rPr sz="3200" dirty="0"/>
              <a:t>và</a:t>
            </a:r>
            <a:r>
              <a:rPr sz="3200" spc="-20" dirty="0"/>
              <a:t> </a:t>
            </a:r>
            <a:r>
              <a:rPr sz="3200" dirty="0"/>
              <a:t>“second</a:t>
            </a:r>
            <a:r>
              <a:rPr sz="3200" spc="-50" dirty="0"/>
              <a:t> </a:t>
            </a:r>
            <a:r>
              <a:rPr sz="3200" spc="-5" dirty="0"/>
              <a:t>line”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940308" y="2639567"/>
            <a:ext cx="3598545" cy="2946400"/>
            <a:chOff x="940308" y="2639567"/>
            <a:chExt cx="3598545" cy="2946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924" y="3087623"/>
              <a:ext cx="554723" cy="2461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6548" y="3102863"/>
              <a:ext cx="477799" cy="24391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9547" y="3666743"/>
              <a:ext cx="554723" cy="188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9172" y="3683507"/>
              <a:ext cx="477774" cy="18585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3696" y="4824971"/>
              <a:ext cx="553212" cy="723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1796" y="4841747"/>
              <a:ext cx="479310" cy="70027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0308" y="2644139"/>
              <a:ext cx="3594100" cy="2941320"/>
            </a:xfrm>
            <a:custGeom>
              <a:avLst/>
              <a:gdLst/>
              <a:ahLst/>
              <a:cxnLst/>
              <a:rect l="l" t="t" r="r" b="b"/>
              <a:pathLst>
                <a:path w="3594100" h="2941320">
                  <a:moveTo>
                    <a:pt x="44195" y="2895600"/>
                  </a:moveTo>
                  <a:lnTo>
                    <a:pt x="44195" y="0"/>
                  </a:lnTo>
                </a:path>
                <a:path w="3594100" h="2941320">
                  <a:moveTo>
                    <a:pt x="0" y="2895600"/>
                  </a:moveTo>
                  <a:lnTo>
                    <a:pt x="44195" y="2895600"/>
                  </a:lnTo>
                </a:path>
                <a:path w="3594100" h="2941320">
                  <a:moveTo>
                    <a:pt x="0" y="2316480"/>
                  </a:moveTo>
                  <a:lnTo>
                    <a:pt x="44195" y="2316480"/>
                  </a:lnTo>
                </a:path>
                <a:path w="3594100" h="2941320">
                  <a:moveTo>
                    <a:pt x="0" y="1737360"/>
                  </a:moveTo>
                  <a:lnTo>
                    <a:pt x="44195" y="1737360"/>
                  </a:lnTo>
                </a:path>
                <a:path w="3594100" h="2941320">
                  <a:moveTo>
                    <a:pt x="0" y="1158240"/>
                  </a:moveTo>
                  <a:lnTo>
                    <a:pt x="44195" y="1158240"/>
                  </a:lnTo>
                </a:path>
                <a:path w="3594100" h="2941320">
                  <a:moveTo>
                    <a:pt x="0" y="579120"/>
                  </a:moveTo>
                  <a:lnTo>
                    <a:pt x="44195" y="579120"/>
                  </a:lnTo>
                </a:path>
                <a:path w="3594100" h="2941320">
                  <a:moveTo>
                    <a:pt x="0" y="0"/>
                  </a:moveTo>
                  <a:lnTo>
                    <a:pt x="44195" y="0"/>
                  </a:lnTo>
                </a:path>
                <a:path w="3594100" h="2941320">
                  <a:moveTo>
                    <a:pt x="44195" y="2895600"/>
                  </a:moveTo>
                  <a:lnTo>
                    <a:pt x="3593591" y="2895600"/>
                  </a:lnTo>
                </a:path>
                <a:path w="3594100" h="2941320">
                  <a:moveTo>
                    <a:pt x="44195" y="2895600"/>
                  </a:moveTo>
                  <a:lnTo>
                    <a:pt x="44195" y="2941320"/>
                  </a:lnTo>
                </a:path>
                <a:path w="3594100" h="2941320">
                  <a:moveTo>
                    <a:pt x="1228343" y="2895600"/>
                  </a:moveTo>
                  <a:lnTo>
                    <a:pt x="1228343" y="2941320"/>
                  </a:lnTo>
                </a:path>
                <a:path w="3594100" h="2941320">
                  <a:moveTo>
                    <a:pt x="2410967" y="2895600"/>
                  </a:moveTo>
                  <a:lnTo>
                    <a:pt x="2410967" y="2941320"/>
                  </a:lnTo>
                </a:path>
                <a:path w="3594100" h="2941320">
                  <a:moveTo>
                    <a:pt x="3593591" y="2895600"/>
                  </a:moveTo>
                  <a:lnTo>
                    <a:pt x="3593591" y="294132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5448" y="5604459"/>
            <a:ext cx="226949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1st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Line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(n=100)  </a:t>
            </a:r>
            <a:r>
              <a:rPr sz="11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2nd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Line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(n=67)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4809" y="5604459"/>
            <a:ext cx="103568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3rd</a:t>
            </a:r>
            <a:r>
              <a:rPr sz="11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Line</a:t>
            </a:r>
            <a:r>
              <a:rPr sz="11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(n=57)</a:t>
            </a:r>
            <a:endParaRPr sz="1150">
              <a:latin typeface="Microsoft Sans Serif"/>
              <a:cs typeface="Microsoft Sans Serif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794250" y="3166998"/>
          <a:ext cx="4267200" cy="1627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58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b="1" spc="104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spc="82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200" b="1" spc="247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marL="92075" marR="3244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n,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- 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trimoxazole,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tetracycline,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erythromycin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435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cephradine,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cefuroxime,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cefaclor,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cefprozil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89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amoxicillin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clavulanic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acid,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azithromycin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ciprofloxacin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517042" y="6498742"/>
            <a:ext cx="40620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Destache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CJ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Antimicrob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Chemother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1999;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43(Suppl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A):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107–113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500" y="2045588"/>
            <a:ext cx="8271509" cy="35852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14375" marR="4736465" indent="-320675">
              <a:lnSpc>
                <a:spcPts val="1610"/>
              </a:lnSpc>
              <a:spcBef>
                <a:spcPts val="2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Failure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rates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for patients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treated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different antibiotic categories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25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20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1150">
              <a:latin typeface="Microsoft Sans Serif"/>
              <a:cs typeface="Microsoft Sans Serif"/>
            </a:endParaRPr>
          </a:p>
          <a:p>
            <a:pPr marR="1814195" algn="ctr">
              <a:lnSpc>
                <a:spcPct val="100000"/>
              </a:lnSpc>
              <a:spcBef>
                <a:spcPts val="185"/>
              </a:spcBef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&lt;0.05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Microsoft Sans Serif"/>
              <a:cs typeface="Microsoft Sans Serif"/>
            </a:endParaRPr>
          </a:p>
          <a:p>
            <a:pPr marL="95250">
              <a:lnSpc>
                <a:spcPct val="100000"/>
              </a:lnSpc>
              <a:spcBef>
                <a:spcPts val="5"/>
              </a:spcBef>
            </a:pP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411861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*Các kháng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sinh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xếp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nhóm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một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cách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chủ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quan</a:t>
            </a:r>
            <a:endParaRPr sz="1400">
              <a:latin typeface="Microsoft Sans Serif"/>
              <a:cs typeface="Microsoft Sans Serif"/>
            </a:endParaRPr>
          </a:p>
          <a:p>
            <a:pPr marL="95250">
              <a:lnSpc>
                <a:spcPct val="100000"/>
              </a:lnSpc>
              <a:spcBef>
                <a:spcPts val="70"/>
              </a:spcBef>
            </a:pP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538" y="3347675"/>
            <a:ext cx="225425" cy="10331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77723"/>
            <a:ext cx="8337804" cy="1635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562" rIns="0" bIns="0" rtlCol="0">
            <a:spAutoFit/>
          </a:bodyPr>
          <a:lstStyle/>
          <a:p>
            <a:pPr marL="1228725" marR="5080" indent="-9372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Hướng</a:t>
            </a:r>
            <a:r>
              <a:rPr spc="5" dirty="0"/>
              <a:t> </a:t>
            </a:r>
            <a:r>
              <a:rPr dirty="0"/>
              <a:t>dẫn</a:t>
            </a:r>
            <a:r>
              <a:rPr spc="-15" dirty="0"/>
              <a:t> </a:t>
            </a:r>
            <a:r>
              <a:rPr spc="-5" dirty="0"/>
              <a:t>của</a:t>
            </a:r>
            <a:r>
              <a:rPr spc="-15" dirty="0"/>
              <a:t> </a:t>
            </a:r>
            <a:r>
              <a:rPr dirty="0"/>
              <a:t>ERS:</a:t>
            </a:r>
            <a:r>
              <a:rPr spc="-15" dirty="0"/>
              <a:t> </a:t>
            </a:r>
            <a:r>
              <a:rPr spc="-120" dirty="0"/>
              <a:t>Các</a:t>
            </a:r>
            <a:r>
              <a:rPr spc="315" dirty="0"/>
              <a:t> </a:t>
            </a:r>
            <a:r>
              <a:rPr dirty="0"/>
              <a:t>KS</a:t>
            </a:r>
            <a:r>
              <a:rPr spc="-15" dirty="0"/>
              <a:t> </a:t>
            </a:r>
            <a:r>
              <a:rPr spc="-5" dirty="0"/>
              <a:t>được </a:t>
            </a:r>
            <a:r>
              <a:rPr spc="-985" dirty="0"/>
              <a:t> </a:t>
            </a:r>
            <a:r>
              <a:rPr spc="-5" dirty="0"/>
              <a:t>đề</a:t>
            </a:r>
            <a:r>
              <a:rPr spc="-15" dirty="0"/>
              <a:t> </a:t>
            </a:r>
            <a:r>
              <a:rPr spc="-5" dirty="0"/>
              <a:t>xuất</a:t>
            </a:r>
            <a:r>
              <a:rPr spc="-10" dirty="0"/>
              <a:t> </a:t>
            </a:r>
            <a:r>
              <a:rPr dirty="0"/>
              <a:t>cho </a:t>
            </a:r>
            <a:r>
              <a:rPr spc="-5" dirty="0"/>
              <a:t>đợt</a:t>
            </a:r>
            <a:r>
              <a:rPr dirty="0"/>
              <a:t> cấp</a:t>
            </a:r>
            <a:r>
              <a:rPr spc="-15" dirty="0"/>
              <a:t> </a:t>
            </a:r>
            <a:r>
              <a:rPr spc="-5" dirty="0"/>
              <a:t>COPD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5416" y="6364935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47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042" y="6497218"/>
            <a:ext cx="37877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Woodhead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Clin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Microbiol</a:t>
            </a:r>
            <a:r>
              <a:rPr sz="1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Infect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2011;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17(Suppl.</a:t>
            </a: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6):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E1-E59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4650" y="1898650"/>
          <a:ext cx="8533765" cy="366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Lựa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chọn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374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837565" marR="267970" indent="-5581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Nhóm</a:t>
                      </a:r>
                      <a:r>
                        <a:rPr sz="2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thay </a:t>
                      </a:r>
                      <a:r>
                        <a:rPr sz="2400" b="1" spc="-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thế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24460" marR="61785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spc="-5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2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2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latin typeface="Microsoft Sans Serif"/>
                          <a:cs typeface="Microsoft Sans Serif"/>
                        </a:rPr>
                        <a:t>nguy</a:t>
                      </a:r>
                      <a:r>
                        <a:rPr sz="2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114" dirty="0">
                          <a:latin typeface="Microsoft Sans Serif"/>
                          <a:cs typeface="Microsoft Sans Serif"/>
                        </a:rPr>
                        <a:t>cơ </a:t>
                      </a:r>
                      <a:r>
                        <a:rPr sz="2400" spc="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" dirty="0">
                          <a:latin typeface="Microsoft Sans Serif"/>
                          <a:cs typeface="Microsoft Sans Serif"/>
                        </a:rPr>
                        <a:t>nh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2400" spc="-5" dirty="0">
                          <a:latin typeface="Microsoft Sans Serif"/>
                          <a:cs typeface="Microsoft Sans Serif"/>
                        </a:rPr>
                        <a:t>ễ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sz="24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i="1" spc="-3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4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rug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sa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458470" marR="448945" indent="18542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Amoxicillin</a:t>
                      </a:r>
                      <a:r>
                        <a:rPr sz="2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sz="2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clavulanic</a:t>
                      </a:r>
                      <a:r>
                        <a:rPr sz="2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acid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3054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Lev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flo</a:t>
                      </a:r>
                      <a:r>
                        <a:rPr sz="2400" spc="-15" dirty="0">
                          <a:latin typeface="Microsoft Sans Serif"/>
                          <a:cs typeface="Microsoft Sans Serif"/>
                        </a:rPr>
                        <a:t>x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acin 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Moxifloxacin </a:t>
                      </a:r>
                      <a:r>
                        <a:rPr sz="2400" spc="-6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Piperacillin/ </a:t>
                      </a:r>
                      <a:r>
                        <a:rPr sz="2400" spc="-5" dirty="0">
                          <a:latin typeface="Microsoft Sans Serif"/>
                          <a:cs typeface="Microsoft Sans Serif"/>
                        </a:rPr>
                        <a:t> tazobactam </a:t>
                      </a:r>
                      <a:r>
                        <a:rPr sz="2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400" spc="-50" dirty="0">
                          <a:latin typeface="Microsoft Sans Serif"/>
                          <a:cs typeface="Microsoft Sans Serif"/>
                        </a:rPr>
                        <a:t>i.v.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107">
                <a:tc>
                  <a:txBody>
                    <a:bodyPr/>
                    <a:lstStyle/>
                    <a:p>
                      <a:pPr marL="124460" marR="5505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spc="-5" dirty="0">
                          <a:latin typeface="Microsoft Sans Serif"/>
                          <a:cs typeface="Microsoft Sans Serif"/>
                        </a:rPr>
                        <a:t>Có nguy </a:t>
                      </a:r>
                      <a:r>
                        <a:rPr sz="2400" spc="114" dirty="0">
                          <a:latin typeface="Microsoft Sans Serif"/>
                          <a:cs typeface="Microsoft Sans Serif"/>
                        </a:rPr>
                        <a:t>cơ </a:t>
                      </a: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nhiễm </a:t>
                      </a:r>
                      <a:r>
                        <a:rPr sz="2400" i="1" spc="-160" dirty="0">
                          <a:latin typeface="Arial"/>
                          <a:cs typeface="Arial"/>
                        </a:rPr>
                        <a:t>P. </a:t>
                      </a:r>
                      <a:r>
                        <a:rPr sz="2400" i="1" spc="-6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5" dirty="0">
                          <a:latin typeface="Arial"/>
                          <a:cs typeface="Arial"/>
                        </a:rPr>
                        <a:t>aeruginosa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2400" spc="-10" dirty="0">
                          <a:latin typeface="Microsoft Sans Serif"/>
                          <a:cs typeface="Microsoft Sans Serif"/>
                        </a:rPr>
                        <a:t>Ciprofloxacin*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8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12140" y="5666943"/>
            <a:ext cx="652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*Levofloxacin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750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mg/24h</a:t>
            </a:r>
            <a:r>
              <a:rPr sz="1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500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twice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 daily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an alternative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2852" y="292608"/>
            <a:ext cx="6272784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7402" y="472186"/>
            <a:ext cx="556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ĐIỀU</a:t>
            </a:r>
            <a:r>
              <a:rPr sz="4000" spc="-5" dirty="0"/>
              <a:t> TRỊ</a:t>
            </a:r>
            <a:r>
              <a:rPr sz="4000" spc="-15" dirty="0"/>
              <a:t> </a:t>
            </a:r>
            <a:r>
              <a:rPr sz="4000" spc="-5" dirty="0"/>
              <a:t>OXY</a:t>
            </a:r>
            <a:r>
              <a:rPr sz="4000" spc="-10" dirty="0"/>
              <a:t> HỖ</a:t>
            </a:r>
            <a:r>
              <a:rPr sz="4000" spc="-20" dirty="0"/>
              <a:t> </a:t>
            </a:r>
            <a:r>
              <a:rPr sz="4000" spc="-5" dirty="0"/>
              <a:t>TRỢ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495044"/>
            <a:ext cx="8558784" cy="43723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503732"/>
            <a:ext cx="8127365" cy="408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30100"/>
              </a:lnSpc>
              <a:spcBef>
                <a:spcPts val="100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oxy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hỗ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trợ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để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đảm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bảo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SpO2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đạt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từ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88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92%</a:t>
            </a:r>
            <a:endParaRPr sz="2800">
              <a:latin typeface="Microsoft Sans Serif"/>
              <a:cs typeface="Microsoft Sans Serif"/>
            </a:endParaRPr>
          </a:p>
          <a:p>
            <a:pPr marL="354965" marR="219710" indent="-342900">
              <a:lnSpc>
                <a:spcPct val="13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Kiểm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tra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sau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30 </a:t>
            </a:r>
            <a:r>
              <a:rPr sz="2800" spc="7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60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phút sau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khi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bắt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đầu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oxy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nếu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kiện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để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đảm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bảo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đủ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bão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hòa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oxy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mong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muốn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mà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làm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CO2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Liều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khuyến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cáo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1-3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L/phút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248" y="292608"/>
            <a:ext cx="5268467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9052" y="472186"/>
            <a:ext cx="4559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THỞ</a:t>
            </a:r>
            <a:r>
              <a:rPr sz="4000" spc="-25" dirty="0"/>
              <a:t> </a:t>
            </a:r>
            <a:r>
              <a:rPr sz="4000" spc="-10" dirty="0"/>
              <a:t>MÁY</a:t>
            </a:r>
            <a:r>
              <a:rPr sz="4000" spc="-25" dirty="0"/>
              <a:t> </a:t>
            </a:r>
            <a:r>
              <a:rPr sz="4000" spc="-10" dirty="0"/>
              <a:t>HỖ</a:t>
            </a:r>
            <a:r>
              <a:rPr sz="4000" spc="-5" dirty="0"/>
              <a:t> TRỢ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495044"/>
            <a:ext cx="8543544" cy="46299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503732"/>
            <a:ext cx="8142605" cy="4371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20650" indent="-342900">
              <a:lnSpc>
                <a:spcPct val="130000"/>
              </a:lnSpc>
              <a:spcBef>
                <a:spcPts val="10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cứ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thấy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xâm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suy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hô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hấp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giúp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bằng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chứng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mức</a:t>
            </a:r>
            <a:r>
              <a:rPr sz="24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độ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):</a:t>
            </a:r>
            <a:endParaRPr sz="2800">
              <a:latin typeface="Microsoft Sans Serif"/>
              <a:cs typeface="Microsoft Sans Serif"/>
            </a:endParaRPr>
          </a:p>
          <a:p>
            <a:pPr marL="899160" lvl="1" indent="-430530">
              <a:lnSpc>
                <a:spcPct val="100000"/>
              </a:lnSpc>
              <a:spcBef>
                <a:spcPts val="151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99160" algn="l"/>
                <a:tab pos="899794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Kéo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dài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thời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gian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đến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phải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với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tỷ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lệ</a:t>
            </a:r>
            <a:endParaRPr sz="2400">
              <a:latin typeface="Microsoft Sans Serif"/>
              <a:cs typeface="Microsoft Sans Serif"/>
            </a:endParaRPr>
          </a:p>
          <a:p>
            <a:pPr marL="815340">
              <a:lnSpc>
                <a:spcPct val="100000"/>
              </a:lnSpc>
              <a:spcBef>
                <a:spcPts val="865"/>
              </a:spcBef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thành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công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80%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85%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toan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(tăng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pH,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PaCO2)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Rút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ngắn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thời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gian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nằm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endParaRPr sz="24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144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tử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vong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do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phải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đặt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NKQ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máy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xâm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300" y="138671"/>
            <a:ext cx="8166100" cy="6228715"/>
            <a:chOff x="495300" y="138671"/>
            <a:chExt cx="8166100" cy="622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1295400"/>
              <a:ext cx="3503676" cy="50718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138671"/>
              <a:ext cx="8165592" cy="1135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15" y="190499"/>
              <a:ext cx="8039861" cy="10096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8794" y="310641"/>
            <a:ext cx="7468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TIẾN</a:t>
            </a:r>
            <a:r>
              <a:rPr spc="-20" dirty="0"/>
              <a:t> </a:t>
            </a:r>
            <a:r>
              <a:rPr dirty="0"/>
              <a:t>TRIỂN</a:t>
            </a:r>
            <a:r>
              <a:rPr spc="-20" dirty="0"/>
              <a:t> </a:t>
            </a:r>
            <a:r>
              <a:rPr dirty="0"/>
              <a:t>TỰ</a:t>
            </a:r>
            <a:r>
              <a:rPr spc="-20" dirty="0"/>
              <a:t> </a:t>
            </a:r>
            <a:r>
              <a:rPr dirty="0"/>
              <a:t>NHIÊN</a:t>
            </a:r>
            <a:r>
              <a:rPr spc="-35" dirty="0"/>
              <a:t> </a:t>
            </a:r>
            <a:r>
              <a:rPr spc="-5" dirty="0"/>
              <a:t>CỦA</a:t>
            </a:r>
            <a:r>
              <a:rPr spc="-10" dirty="0"/>
              <a:t> </a:t>
            </a:r>
            <a:r>
              <a:rPr spc="-5" dirty="0"/>
              <a:t>COPD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9947" y="1548130"/>
            <a:ext cx="540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OPD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0309" y="4798009"/>
            <a:ext cx="18827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Tắc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nghẽn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đường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thở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3357" y="2902153"/>
            <a:ext cx="6965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0926" y="2072132"/>
            <a:ext cx="1226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Tăng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tiết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nhầy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3782" y="3672585"/>
            <a:ext cx="8318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Tiếp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tục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hú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huố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7795" y="1624330"/>
            <a:ext cx="1047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Viêm</a:t>
            </a:r>
            <a:r>
              <a:rPr sz="14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ở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phổi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5752" y="4942408"/>
            <a:ext cx="15525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Phá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hủy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phế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nang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8623" y="2748533"/>
            <a:ext cx="168846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Suy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yếu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chức năng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làm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sạch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chất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nhầy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9809" y="3615004"/>
            <a:ext cx="24599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Phì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đại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tuyến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dưới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niêm</a:t>
            </a:r>
            <a:r>
              <a:rPr sz="14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mạc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7363" y="5612993"/>
            <a:ext cx="697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3580" y="4418533"/>
            <a:ext cx="6978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Đợt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5104" y="5659018"/>
            <a:ext cx="12496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Thiếu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oxy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máu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1628" y="6153911"/>
            <a:ext cx="1381125" cy="399415"/>
          </a:xfrm>
          <a:prstGeom prst="rect">
            <a:avLst/>
          </a:prstGeom>
          <a:solidFill>
            <a:srgbClr val="F1F1F1"/>
          </a:solidFill>
          <a:ln w="12192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latin typeface="Arial"/>
                <a:cs typeface="Arial"/>
              </a:rPr>
              <a:t>TỬ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939" y="6355791"/>
            <a:ext cx="3597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GOLD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guidelines</a:t>
            </a: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2011.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Available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from: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u="sng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Microsoft Sans Serif"/>
                <a:cs typeface="Microsoft Sans Serif"/>
                <a:hlinkClick r:id="rId5"/>
              </a:rPr>
              <a:t>http://www.goldcopd.org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384035"/>
            <a:ext cx="8345424" cy="979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097" y="534670"/>
            <a:ext cx="77558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CHỈ</a:t>
            </a:r>
            <a:r>
              <a:rPr sz="3200" spc="-25" dirty="0"/>
              <a:t> </a:t>
            </a:r>
            <a:r>
              <a:rPr sz="3200" spc="-5" dirty="0"/>
              <a:t>ĐỊNH THỞ MÁY</a:t>
            </a:r>
            <a:r>
              <a:rPr sz="3200" spc="-20" dirty="0"/>
              <a:t> </a:t>
            </a:r>
            <a:r>
              <a:rPr sz="3200" dirty="0"/>
              <a:t>KHÔNG</a:t>
            </a:r>
            <a:r>
              <a:rPr sz="3200" spc="-25" dirty="0"/>
              <a:t> </a:t>
            </a:r>
            <a:r>
              <a:rPr sz="3200" dirty="0"/>
              <a:t>XÂM</a:t>
            </a:r>
            <a:r>
              <a:rPr sz="3200" spc="-5" dirty="0"/>
              <a:t> NHẬP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" y="1463039"/>
            <a:ext cx="8502395" cy="43967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514436"/>
            <a:ext cx="8101965" cy="406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35915" indent="-342900">
              <a:lnSpc>
                <a:spcPct val="120100"/>
              </a:lnSpc>
              <a:spcBef>
                <a:spcPts val="100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máy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cho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khi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số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dấu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hiệu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sau:</a:t>
            </a:r>
            <a:endParaRPr sz="2800">
              <a:latin typeface="Microsoft Sans Serif"/>
              <a:cs typeface="Microsoft Sans Serif"/>
            </a:endParaRPr>
          </a:p>
          <a:p>
            <a:pPr marL="815340" lvl="1" indent="-346710">
              <a:lnSpc>
                <a:spcPct val="100000"/>
              </a:lnSpc>
              <a:spcBef>
                <a:spcPts val="121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Toan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hô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hấp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(pH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&lt;7,35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và/hoặc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PaCO2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&gt;45mmHg)</a:t>
            </a:r>
            <a:endParaRPr sz="2400">
              <a:latin typeface="Microsoft Sans Serif"/>
              <a:cs typeface="Microsoft Sans Serif"/>
            </a:endParaRPr>
          </a:p>
          <a:p>
            <a:pPr marL="815340" marR="5080" lvl="1" indent="-346075">
              <a:lnSpc>
                <a:spcPct val="120000"/>
              </a:lnSpc>
              <a:spcBef>
                <a:spcPts val="57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340" algn="l"/>
                <a:tab pos="815975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Khó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dấu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hiệu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mệt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hô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hấp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(co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kéo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hô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hấp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phụ,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nghịch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thường,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kéo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liên </a:t>
            </a:r>
            <a:r>
              <a:rPr sz="2400" spc="-6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sườn</a:t>
            </a:r>
            <a:endParaRPr sz="2400">
              <a:latin typeface="Microsoft Sans Serif"/>
              <a:cs typeface="Microsoft Sans Serif"/>
            </a:endParaRPr>
          </a:p>
          <a:p>
            <a:pPr marL="354965" marR="552450" indent="-342900">
              <a:lnSpc>
                <a:spcPct val="120100"/>
              </a:lnSpc>
              <a:spcBef>
                <a:spcPts val="60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Chống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định: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rối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loạn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ý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thức,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huyết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động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ổn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định,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chấn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thương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vùng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hàm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mặt…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248411"/>
            <a:ext cx="8787384" cy="12999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557" y="439877"/>
            <a:ext cx="8016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THỞ</a:t>
            </a:r>
            <a:r>
              <a:rPr sz="4400" spc="-30" dirty="0"/>
              <a:t> </a:t>
            </a:r>
            <a:r>
              <a:rPr sz="4400" dirty="0"/>
              <a:t>MÁY</a:t>
            </a:r>
            <a:r>
              <a:rPr sz="4400" spc="-10" dirty="0"/>
              <a:t> </a:t>
            </a:r>
            <a:r>
              <a:rPr sz="4400" spc="-5" dirty="0"/>
              <a:t>KHÔNG</a:t>
            </a:r>
            <a:r>
              <a:rPr sz="4400" spc="-30" dirty="0"/>
              <a:t> </a:t>
            </a:r>
            <a:r>
              <a:rPr sz="4400" spc="-5" dirty="0"/>
              <a:t>XÂM</a:t>
            </a:r>
            <a:r>
              <a:rPr sz="4400" spc="-10" dirty="0"/>
              <a:t> </a:t>
            </a:r>
            <a:r>
              <a:rPr sz="4400" spc="-5" dirty="0"/>
              <a:t>NHẬP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783079"/>
            <a:ext cx="5943600" cy="445312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" y="146316"/>
            <a:ext cx="7543800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1389" y="310641"/>
            <a:ext cx="6892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CHỈ</a:t>
            </a:r>
            <a:r>
              <a:rPr spc="-20" dirty="0"/>
              <a:t> </a:t>
            </a:r>
            <a:r>
              <a:rPr spc="-5" dirty="0"/>
              <a:t>ĐỊNH</a:t>
            </a:r>
            <a:r>
              <a:rPr spc="-20" dirty="0"/>
              <a:t> </a:t>
            </a:r>
            <a:r>
              <a:rPr dirty="0"/>
              <a:t>THỞ</a:t>
            </a:r>
            <a:r>
              <a:rPr spc="-15" dirty="0"/>
              <a:t> </a:t>
            </a:r>
            <a:r>
              <a:rPr spc="-5" dirty="0"/>
              <a:t>MÁY</a:t>
            </a:r>
            <a:r>
              <a:rPr spc="-15" dirty="0"/>
              <a:t> </a:t>
            </a:r>
            <a:r>
              <a:rPr dirty="0"/>
              <a:t>XÂM</a:t>
            </a:r>
            <a:r>
              <a:rPr spc="-15" dirty="0"/>
              <a:t> </a:t>
            </a:r>
            <a:r>
              <a:rPr spc="-5" dirty="0"/>
              <a:t>NHẬP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" y="1181100"/>
            <a:ext cx="8749284" cy="53111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625" y="1318386"/>
            <a:ext cx="8305165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3540" marR="78105" indent="-346075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SzPct val="69642"/>
              <a:buFont typeface="Wingdings"/>
              <a:buChar char=""/>
              <a:tabLst>
                <a:tab pos="38417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Khó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nặng,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co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kéo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hô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hấp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động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cơ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thành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bụng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nghịch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thường.</a:t>
            </a:r>
            <a:endParaRPr sz="2800">
              <a:latin typeface="Microsoft Sans Serif"/>
              <a:cs typeface="Microsoft Sans Serif"/>
            </a:endParaRPr>
          </a:p>
          <a:p>
            <a:pPr marL="383540" indent="-34607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"/>
              <a:tabLst>
                <a:tab pos="384175" algn="l"/>
              </a:tabLst>
            </a:pP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&gt;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35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lần/phút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hoặc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chậm.</a:t>
            </a:r>
            <a:endParaRPr sz="2800">
              <a:latin typeface="Microsoft Sans Serif"/>
              <a:cs typeface="Microsoft Sans Serif"/>
            </a:endParaRPr>
          </a:p>
          <a:p>
            <a:pPr marL="383540" indent="-34607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69642"/>
              <a:buFont typeface="Wingdings"/>
              <a:buChar char=""/>
              <a:tabLst>
                <a:tab pos="38417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Thiếu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oxy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đe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doạ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tử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vong: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PaO</a:t>
            </a:r>
            <a:r>
              <a:rPr sz="2775" spc="-22" baseline="-21021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775" spc="37" baseline="-2102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&lt;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40mmHg.</a:t>
            </a:r>
            <a:endParaRPr sz="2800">
              <a:latin typeface="Microsoft Sans Serif"/>
              <a:cs typeface="Microsoft Sans Serif"/>
            </a:endParaRPr>
          </a:p>
          <a:p>
            <a:pPr marL="383540" indent="-34607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"/>
              <a:tabLst>
                <a:tab pos="38417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&lt;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7,25,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PaCO</a:t>
            </a:r>
            <a:r>
              <a:rPr sz="2775" spc="-15" baseline="-21021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775" spc="44" baseline="-2102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&gt;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60mmHg.</a:t>
            </a:r>
            <a:endParaRPr sz="2800">
              <a:latin typeface="Microsoft Sans Serif"/>
              <a:cs typeface="Microsoft Sans Serif"/>
            </a:endParaRPr>
          </a:p>
          <a:p>
            <a:pPr marL="383540" indent="-34607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"/>
              <a:tabLst>
                <a:tab pos="38417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Ngủ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gà,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rối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loạn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ý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thức,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ngừng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thở.</a:t>
            </a:r>
            <a:endParaRPr sz="2800">
              <a:latin typeface="Microsoft Sans Serif"/>
              <a:cs typeface="Microsoft Sans Serif"/>
            </a:endParaRPr>
          </a:p>
          <a:p>
            <a:pPr marL="383540" indent="-34607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69642"/>
              <a:buFont typeface="Wingdings"/>
              <a:buChar char=""/>
              <a:tabLst>
                <a:tab pos="38417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Biến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tim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mạch: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Hạ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huyết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áp,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sốc,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suy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tim.</a:t>
            </a:r>
            <a:endParaRPr sz="2800">
              <a:latin typeface="Microsoft Sans Serif"/>
              <a:cs typeface="Microsoft Sans Serif"/>
            </a:endParaRPr>
          </a:p>
          <a:p>
            <a:pPr marL="383540" marR="30480" indent="-34607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69642"/>
              <a:buFont typeface="Wingdings"/>
              <a:buChar char=""/>
              <a:tabLst>
                <a:tab pos="38417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Rối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loạn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chuyển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hoá,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</a:t>
            </a:r>
            <a:r>
              <a:rPr sz="2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khuẩn,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viêm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phổi,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tắc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mạch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phổi.</a:t>
            </a:r>
            <a:endParaRPr sz="2800">
              <a:latin typeface="Microsoft Sans Serif"/>
              <a:cs typeface="Microsoft Sans Serif"/>
            </a:endParaRPr>
          </a:p>
          <a:p>
            <a:pPr marL="383540" indent="-34607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"/>
              <a:tabLst>
                <a:tab pos="38417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Thông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khí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xâm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thất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bại.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5751" y="251460"/>
            <a:ext cx="5586984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0557" y="431037"/>
            <a:ext cx="4875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CHỈ</a:t>
            </a:r>
            <a:r>
              <a:rPr sz="4000" spc="-15" dirty="0"/>
              <a:t> </a:t>
            </a:r>
            <a:r>
              <a:rPr sz="4000" spc="-10" dirty="0"/>
              <a:t>ĐỊNH</a:t>
            </a:r>
            <a:r>
              <a:rPr sz="4000" spc="-20" dirty="0"/>
              <a:t> </a:t>
            </a:r>
            <a:r>
              <a:rPr sz="4000" spc="-10" dirty="0"/>
              <a:t>NHẬP</a:t>
            </a:r>
            <a:r>
              <a:rPr sz="4000" spc="-25" dirty="0"/>
              <a:t> </a:t>
            </a:r>
            <a:r>
              <a:rPr sz="4000" spc="-5" dirty="0"/>
              <a:t>ICU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11" y="1257300"/>
            <a:ext cx="8662416" cy="51404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marR="451484" indent="-342900">
              <a:lnSpc>
                <a:spcPct val="100000"/>
              </a:lnSpc>
              <a:spcBef>
                <a:spcPts val="95"/>
              </a:spcBef>
              <a:tabLst>
                <a:tab pos="368300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pc="-5" dirty="0"/>
              <a:t>Khó</a:t>
            </a:r>
            <a:r>
              <a:rPr spc="35" dirty="0"/>
              <a:t> </a:t>
            </a:r>
            <a:r>
              <a:rPr spc="90" dirty="0"/>
              <a:t>thở</a:t>
            </a:r>
            <a:r>
              <a:rPr spc="45" dirty="0"/>
              <a:t> </a:t>
            </a:r>
            <a:r>
              <a:rPr dirty="0"/>
              <a:t>nặng,</a:t>
            </a:r>
            <a:r>
              <a:rPr spc="35" dirty="0"/>
              <a:t> </a:t>
            </a:r>
            <a:r>
              <a:rPr spc="-10" dirty="0"/>
              <a:t>nhịp</a:t>
            </a:r>
            <a:r>
              <a:rPr spc="45" dirty="0"/>
              <a:t> </a:t>
            </a:r>
            <a:r>
              <a:rPr spc="90" dirty="0"/>
              <a:t>thở</a:t>
            </a:r>
            <a:r>
              <a:rPr spc="40" dirty="0"/>
              <a:t> </a:t>
            </a:r>
            <a:r>
              <a:rPr spc="-5" dirty="0"/>
              <a:t>&gt;</a:t>
            </a:r>
            <a:r>
              <a:rPr spc="30" dirty="0"/>
              <a:t> </a:t>
            </a:r>
            <a:r>
              <a:rPr spc="-5" dirty="0"/>
              <a:t>35</a:t>
            </a:r>
            <a:r>
              <a:rPr spc="35" dirty="0"/>
              <a:t> </a:t>
            </a:r>
            <a:r>
              <a:rPr spc="-5" dirty="0"/>
              <a:t>lần/phút</a:t>
            </a:r>
            <a:r>
              <a:rPr spc="30" dirty="0"/>
              <a:t> </a:t>
            </a:r>
            <a:r>
              <a:rPr dirty="0"/>
              <a:t>hoặc</a:t>
            </a:r>
            <a:r>
              <a:rPr spc="40" dirty="0"/>
              <a:t> </a:t>
            </a:r>
            <a:r>
              <a:rPr spc="90" dirty="0"/>
              <a:t>thở </a:t>
            </a:r>
            <a:r>
              <a:rPr spc="-730" dirty="0"/>
              <a:t> </a:t>
            </a:r>
            <a:r>
              <a:rPr spc="-5" dirty="0"/>
              <a:t>chậm</a:t>
            </a:r>
            <a:endParaRPr sz="1650">
              <a:latin typeface="SimSun"/>
              <a:cs typeface="SimSun"/>
            </a:endParaRPr>
          </a:p>
          <a:p>
            <a:pPr marL="26034">
              <a:lnSpc>
                <a:spcPct val="100000"/>
              </a:lnSpc>
              <a:spcBef>
                <a:spcPts val="675"/>
              </a:spcBef>
              <a:tabLst>
                <a:tab pos="368300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pc="-5" dirty="0"/>
              <a:t>Không</a:t>
            </a:r>
            <a:r>
              <a:rPr spc="50" dirty="0"/>
              <a:t> </a:t>
            </a:r>
            <a:r>
              <a:rPr dirty="0"/>
              <a:t>đáp</a:t>
            </a:r>
            <a:r>
              <a:rPr spc="35" dirty="0"/>
              <a:t> </a:t>
            </a:r>
            <a:r>
              <a:rPr spc="100" dirty="0"/>
              <a:t>ứng</a:t>
            </a:r>
            <a:r>
              <a:rPr spc="40" dirty="0"/>
              <a:t> </a:t>
            </a:r>
            <a:r>
              <a:rPr spc="85" dirty="0"/>
              <a:t>với</a:t>
            </a:r>
            <a:r>
              <a:rPr spc="40" dirty="0"/>
              <a:t> </a:t>
            </a:r>
            <a:r>
              <a:rPr spc="-10" dirty="0"/>
              <a:t>điều</a:t>
            </a:r>
            <a:r>
              <a:rPr spc="35" dirty="0"/>
              <a:t> </a:t>
            </a:r>
            <a:r>
              <a:rPr spc="-5" dirty="0"/>
              <a:t>trị</a:t>
            </a:r>
            <a:r>
              <a:rPr spc="20" dirty="0"/>
              <a:t> </a:t>
            </a:r>
            <a:r>
              <a:rPr dirty="0"/>
              <a:t>ban</a:t>
            </a:r>
            <a:r>
              <a:rPr spc="30" dirty="0"/>
              <a:t> </a:t>
            </a:r>
            <a:r>
              <a:rPr dirty="0"/>
              <a:t>đầu</a:t>
            </a:r>
            <a:endParaRPr sz="1650">
              <a:latin typeface="SimSun"/>
              <a:cs typeface="SimSun"/>
            </a:endParaRPr>
          </a:p>
          <a:p>
            <a:pPr marL="26034">
              <a:lnSpc>
                <a:spcPct val="100000"/>
              </a:lnSpc>
              <a:spcBef>
                <a:spcPts val="670"/>
              </a:spcBef>
              <a:tabLst>
                <a:tab pos="368300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pc="-15" dirty="0"/>
              <a:t>Rối</a:t>
            </a:r>
            <a:r>
              <a:rPr spc="45" dirty="0"/>
              <a:t> </a:t>
            </a:r>
            <a:r>
              <a:rPr spc="-10" dirty="0"/>
              <a:t>loạn</a:t>
            </a:r>
            <a:r>
              <a:rPr spc="40" dirty="0"/>
              <a:t> </a:t>
            </a:r>
            <a:r>
              <a:rPr spc="-5" dirty="0"/>
              <a:t>ý</a:t>
            </a:r>
            <a:r>
              <a:rPr spc="25" dirty="0"/>
              <a:t> </a:t>
            </a:r>
            <a:r>
              <a:rPr spc="75" dirty="0"/>
              <a:t>thức</a:t>
            </a:r>
            <a:r>
              <a:rPr spc="25" dirty="0"/>
              <a:t> </a:t>
            </a:r>
            <a:r>
              <a:rPr spc="-10" dirty="0"/>
              <a:t>(lú</a:t>
            </a:r>
            <a:r>
              <a:rPr spc="35" dirty="0"/>
              <a:t> </a:t>
            </a:r>
            <a:r>
              <a:rPr spc="-5" dirty="0"/>
              <a:t>lẫn,</a:t>
            </a:r>
            <a:r>
              <a:rPr spc="30" dirty="0"/>
              <a:t> </a:t>
            </a:r>
            <a:r>
              <a:rPr dirty="0"/>
              <a:t>hôn</a:t>
            </a:r>
            <a:r>
              <a:rPr spc="35" dirty="0"/>
              <a:t> </a:t>
            </a:r>
            <a:r>
              <a:rPr spc="300" dirty="0"/>
              <a:t>mê…)</a:t>
            </a:r>
            <a:endParaRPr sz="1650">
              <a:latin typeface="SimSun"/>
              <a:cs typeface="SimSun"/>
            </a:endParaRPr>
          </a:p>
          <a:p>
            <a:pPr marL="368300" marR="5080" indent="-342900">
              <a:lnSpc>
                <a:spcPct val="100000"/>
              </a:lnSpc>
              <a:spcBef>
                <a:spcPts val="675"/>
              </a:spcBef>
              <a:tabLst>
                <a:tab pos="368300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pc="-5" dirty="0"/>
              <a:t>Thiếu</a:t>
            </a:r>
            <a:r>
              <a:rPr spc="55" dirty="0"/>
              <a:t> </a:t>
            </a:r>
            <a:r>
              <a:rPr spc="-5" dirty="0"/>
              <a:t>oxy</a:t>
            </a:r>
            <a:r>
              <a:rPr spc="30" dirty="0"/>
              <a:t> </a:t>
            </a:r>
            <a:r>
              <a:rPr spc="-5" dirty="0"/>
              <a:t>nặng</a:t>
            </a:r>
            <a:r>
              <a:rPr spc="55" dirty="0"/>
              <a:t> </a:t>
            </a:r>
            <a:r>
              <a:rPr spc="-5" dirty="0"/>
              <a:t>hoặc</a:t>
            </a:r>
            <a:r>
              <a:rPr spc="25" dirty="0"/>
              <a:t> </a:t>
            </a:r>
            <a:r>
              <a:rPr spc="-10" dirty="0"/>
              <a:t>dai</a:t>
            </a:r>
            <a:r>
              <a:rPr spc="55" dirty="0"/>
              <a:t> </a:t>
            </a:r>
            <a:r>
              <a:rPr spc="-5" dirty="0"/>
              <a:t>dẳng</a:t>
            </a:r>
            <a:r>
              <a:rPr spc="40" dirty="0"/>
              <a:t> </a:t>
            </a:r>
            <a:r>
              <a:rPr spc="-5" dirty="0"/>
              <a:t>(PaO2</a:t>
            </a:r>
            <a:r>
              <a:rPr spc="50" dirty="0"/>
              <a:t> </a:t>
            </a:r>
            <a:r>
              <a:rPr spc="-5" dirty="0"/>
              <a:t>&lt;40mmHg) </a:t>
            </a:r>
            <a:r>
              <a:rPr spc="-730" dirty="0"/>
              <a:t> </a:t>
            </a:r>
            <a:r>
              <a:rPr dirty="0"/>
              <a:t>và</a:t>
            </a:r>
            <a:r>
              <a:rPr spc="75" dirty="0"/>
              <a:t> </a:t>
            </a:r>
            <a:r>
              <a:rPr dirty="0"/>
              <a:t>/hoặc</a:t>
            </a:r>
            <a:r>
              <a:rPr spc="85" dirty="0"/>
              <a:t> </a:t>
            </a:r>
            <a:r>
              <a:rPr dirty="0"/>
              <a:t>toan</a:t>
            </a:r>
            <a:r>
              <a:rPr spc="90" dirty="0"/>
              <a:t> </a:t>
            </a:r>
            <a:r>
              <a:rPr spc="-5" dirty="0"/>
              <a:t>hô</a:t>
            </a:r>
            <a:r>
              <a:rPr spc="90" dirty="0"/>
              <a:t> </a:t>
            </a:r>
            <a:r>
              <a:rPr dirty="0"/>
              <a:t>hấp</a:t>
            </a:r>
            <a:r>
              <a:rPr spc="90" dirty="0"/>
              <a:t> </a:t>
            </a:r>
            <a:r>
              <a:rPr dirty="0"/>
              <a:t>nặng</a:t>
            </a:r>
            <a:r>
              <a:rPr spc="90" dirty="0"/>
              <a:t> </a:t>
            </a:r>
            <a:r>
              <a:rPr spc="-5" dirty="0"/>
              <a:t>(pH&lt;7,25)</a:t>
            </a:r>
            <a:r>
              <a:rPr spc="125" dirty="0"/>
              <a:t> </a:t>
            </a:r>
            <a:r>
              <a:rPr dirty="0"/>
              <a:t>hoặc</a:t>
            </a:r>
            <a:r>
              <a:rPr spc="90" dirty="0"/>
              <a:t> </a:t>
            </a:r>
            <a:r>
              <a:rPr dirty="0"/>
              <a:t>xấu </a:t>
            </a:r>
            <a:r>
              <a:rPr spc="5" dirty="0"/>
              <a:t> </a:t>
            </a:r>
            <a:r>
              <a:rPr spc="-10" dirty="0"/>
              <a:t>đi</a:t>
            </a:r>
            <a:r>
              <a:rPr spc="30" dirty="0"/>
              <a:t> </a:t>
            </a:r>
            <a:r>
              <a:rPr spc="-5" dirty="0"/>
              <a:t>mặc</a:t>
            </a:r>
            <a:r>
              <a:rPr spc="40" dirty="0"/>
              <a:t> </a:t>
            </a:r>
            <a:r>
              <a:rPr spc="-5" dirty="0"/>
              <a:t>dù</a:t>
            </a:r>
            <a:r>
              <a:rPr spc="35" dirty="0"/>
              <a:t> </a:t>
            </a:r>
            <a:r>
              <a:rPr dirty="0"/>
              <a:t>đã</a:t>
            </a:r>
            <a:r>
              <a:rPr spc="40" dirty="0"/>
              <a:t> </a:t>
            </a:r>
            <a:r>
              <a:rPr spc="145" dirty="0"/>
              <a:t>được</a:t>
            </a:r>
            <a:r>
              <a:rPr spc="35" dirty="0"/>
              <a:t> </a:t>
            </a:r>
            <a:r>
              <a:rPr spc="-10" dirty="0"/>
              <a:t>điều</a:t>
            </a:r>
            <a:r>
              <a:rPr spc="40" dirty="0"/>
              <a:t> </a:t>
            </a:r>
            <a:r>
              <a:rPr spc="-5" dirty="0"/>
              <a:t>trị</a:t>
            </a:r>
            <a:r>
              <a:rPr spc="40" dirty="0"/>
              <a:t> </a:t>
            </a:r>
            <a:r>
              <a:rPr dirty="0"/>
              <a:t>oxy</a:t>
            </a:r>
            <a:r>
              <a:rPr spc="25" dirty="0"/>
              <a:t> </a:t>
            </a:r>
            <a:r>
              <a:rPr dirty="0"/>
              <a:t>và</a:t>
            </a:r>
            <a:r>
              <a:rPr spc="20" dirty="0"/>
              <a:t> </a:t>
            </a:r>
            <a:r>
              <a:rPr spc="-5" dirty="0"/>
              <a:t>TKNHKXN</a:t>
            </a:r>
            <a:endParaRPr sz="1650">
              <a:latin typeface="SimSun"/>
              <a:cs typeface="SimSun"/>
            </a:endParaRPr>
          </a:p>
          <a:p>
            <a:pPr marL="26034">
              <a:lnSpc>
                <a:spcPct val="100000"/>
              </a:lnSpc>
              <a:spcBef>
                <a:spcPts val="675"/>
              </a:spcBef>
              <a:tabLst>
                <a:tab pos="368300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pc="-5" dirty="0"/>
              <a:t>Cần</a:t>
            </a:r>
            <a:r>
              <a:rPr spc="30" dirty="0"/>
              <a:t> </a:t>
            </a:r>
            <a:r>
              <a:rPr dirty="0"/>
              <a:t>thông</a:t>
            </a:r>
            <a:r>
              <a:rPr spc="25" dirty="0"/>
              <a:t> </a:t>
            </a:r>
            <a:r>
              <a:rPr spc="45" dirty="0"/>
              <a:t>khí</a:t>
            </a:r>
            <a:r>
              <a:rPr spc="10" dirty="0"/>
              <a:t> </a:t>
            </a:r>
            <a:r>
              <a:rPr dirty="0"/>
              <a:t>xâm</a:t>
            </a:r>
            <a:r>
              <a:rPr spc="15" dirty="0"/>
              <a:t> </a:t>
            </a:r>
            <a:r>
              <a:rPr spc="-5" dirty="0"/>
              <a:t>nhập</a:t>
            </a:r>
            <a:endParaRPr sz="1650">
              <a:latin typeface="SimSun"/>
              <a:cs typeface="SimSun"/>
            </a:endParaRPr>
          </a:p>
          <a:p>
            <a:pPr marL="368300" marR="305435" indent="-342900">
              <a:lnSpc>
                <a:spcPct val="100000"/>
              </a:lnSpc>
              <a:spcBef>
                <a:spcPts val="670"/>
              </a:spcBef>
              <a:tabLst>
                <a:tab pos="368300" algn="l"/>
              </a:tabLst>
            </a:pPr>
            <a:r>
              <a:rPr sz="1650" spc="15" dirty="0">
                <a:solidFill>
                  <a:srgbClr val="FFFF00"/>
                </a:solidFill>
                <a:latin typeface="SimSun"/>
                <a:cs typeface="SimSun"/>
              </a:rPr>
              <a:t>n	</a:t>
            </a:r>
            <a:r>
              <a:rPr spc="-5" dirty="0"/>
              <a:t>Huyết</a:t>
            </a:r>
            <a:r>
              <a:rPr spc="45" dirty="0"/>
              <a:t> </a:t>
            </a:r>
            <a:r>
              <a:rPr dirty="0"/>
              <a:t>động</a:t>
            </a:r>
            <a:r>
              <a:rPr spc="40" dirty="0"/>
              <a:t> </a:t>
            </a:r>
            <a:r>
              <a:rPr spc="-5" dirty="0"/>
              <a:t>không</a:t>
            </a:r>
            <a:r>
              <a:rPr spc="60" dirty="0"/>
              <a:t> </a:t>
            </a:r>
            <a:r>
              <a:rPr dirty="0"/>
              <a:t>ổn</a:t>
            </a:r>
            <a:r>
              <a:rPr spc="40" dirty="0"/>
              <a:t> </a:t>
            </a:r>
            <a:r>
              <a:rPr spc="-10" dirty="0"/>
              <a:t>định</a:t>
            </a:r>
            <a:r>
              <a:rPr spc="50" dirty="0"/>
              <a:t> </a:t>
            </a:r>
            <a:r>
              <a:rPr dirty="0"/>
              <a:t>và</a:t>
            </a:r>
            <a:r>
              <a:rPr spc="25" dirty="0"/>
              <a:t> </a:t>
            </a:r>
            <a:r>
              <a:rPr spc="-5" dirty="0"/>
              <a:t>phải</a:t>
            </a:r>
            <a:r>
              <a:rPr spc="45" dirty="0"/>
              <a:t> </a:t>
            </a:r>
            <a:r>
              <a:rPr spc="-10" dirty="0"/>
              <a:t>điều</a:t>
            </a:r>
            <a:r>
              <a:rPr spc="45" dirty="0"/>
              <a:t> </a:t>
            </a:r>
            <a:r>
              <a:rPr spc="-10" dirty="0"/>
              <a:t>trị</a:t>
            </a:r>
            <a:r>
              <a:rPr spc="30" dirty="0"/>
              <a:t> </a:t>
            </a:r>
            <a:r>
              <a:rPr dirty="0"/>
              <a:t>bằng </a:t>
            </a:r>
            <a:r>
              <a:rPr spc="-730" dirty="0"/>
              <a:t> </a:t>
            </a:r>
            <a:r>
              <a:rPr spc="-5" dirty="0"/>
              <a:t>thuốc</a:t>
            </a:r>
            <a:r>
              <a:rPr spc="30" dirty="0"/>
              <a:t> </a:t>
            </a:r>
            <a:r>
              <a:rPr dirty="0"/>
              <a:t>vận</a:t>
            </a:r>
            <a:r>
              <a:rPr spc="40" dirty="0"/>
              <a:t> </a:t>
            </a:r>
            <a:r>
              <a:rPr spc="-5" dirty="0"/>
              <a:t>mạch</a:t>
            </a:r>
            <a:endParaRPr sz="16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6" y="1514855"/>
            <a:ext cx="3012948" cy="2229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741" y="1639061"/>
            <a:ext cx="24631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Sơ đồ </a:t>
            </a:r>
            <a:r>
              <a:rPr sz="2400" dirty="0"/>
              <a:t>hướng </a:t>
            </a:r>
            <a:r>
              <a:rPr sz="2400" spc="5" dirty="0"/>
              <a:t> </a:t>
            </a:r>
            <a:r>
              <a:rPr sz="2400" spc="-5" dirty="0"/>
              <a:t>dẫn xử </a:t>
            </a:r>
            <a:r>
              <a:rPr sz="2400" spc="5" dirty="0"/>
              <a:t>trí </a:t>
            </a:r>
            <a:r>
              <a:rPr sz="2400" spc="-5" dirty="0"/>
              <a:t>đợt </a:t>
            </a:r>
            <a:r>
              <a:rPr sz="2400" dirty="0"/>
              <a:t> </a:t>
            </a:r>
            <a:r>
              <a:rPr sz="2400" spc="-5" dirty="0"/>
              <a:t>cấp BPTNMT </a:t>
            </a:r>
            <a:r>
              <a:rPr sz="2400" dirty="0"/>
              <a:t> mức</a:t>
            </a:r>
            <a:r>
              <a:rPr sz="2400" spc="-25" dirty="0"/>
              <a:t> </a:t>
            </a:r>
            <a:r>
              <a:rPr sz="2400" spc="-5" dirty="0"/>
              <a:t>độ</a:t>
            </a:r>
            <a:r>
              <a:rPr sz="2400" spc="-30" dirty="0"/>
              <a:t> </a:t>
            </a:r>
            <a:r>
              <a:rPr sz="2400" spc="-5" dirty="0"/>
              <a:t>nhẹ</a:t>
            </a:r>
            <a:r>
              <a:rPr sz="2400" spc="-30" dirty="0"/>
              <a:t> </a:t>
            </a:r>
            <a:r>
              <a:rPr sz="2400" dirty="0"/>
              <a:t>tại</a:t>
            </a:r>
            <a:r>
              <a:rPr sz="2400" spc="-20" dirty="0"/>
              <a:t> </a:t>
            </a:r>
            <a:r>
              <a:rPr sz="2400" spc="-5" dirty="0"/>
              <a:t>y </a:t>
            </a:r>
            <a:r>
              <a:rPr sz="2400" spc="-655" dirty="0"/>
              <a:t> </a:t>
            </a:r>
            <a:r>
              <a:rPr sz="2400" dirty="0"/>
              <a:t>tế</a:t>
            </a:r>
            <a:r>
              <a:rPr sz="2400" spc="-20" dirty="0"/>
              <a:t> </a:t>
            </a:r>
            <a:r>
              <a:rPr sz="2400" spc="-5" dirty="0"/>
              <a:t>cơ</a:t>
            </a:r>
            <a:r>
              <a:rPr sz="2400" spc="10" dirty="0"/>
              <a:t> </a:t>
            </a:r>
            <a:r>
              <a:rPr sz="2400" spc="-5" dirty="0"/>
              <a:t>sở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7223" y="0"/>
            <a:ext cx="5446776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" y="339864"/>
            <a:ext cx="7543800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1389" y="504190"/>
            <a:ext cx="6891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ĐIỀU</a:t>
            </a:r>
            <a:r>
              <a:rPr spc="-25" dirty="0"/>
              <a:t> </a:t>
            </a:r>
            <a:r>
              <a:rPr dirty="0"/>
              <a:t>TRỊ</a:t>
            </a:r>
            <a:r>
              <a:rPr spc="-15" dirty="0"/>
              <a:t> </a:t>
            </a:r>
            <a:r>
              <a:rPr spc="-5" dirty="0"/>
              <a:t>ĐỢT</a:t>
            </a:r>
            <a:r>
              <a:rPr spc="-20" dirty="0"/>
              <a:t> </a:t>
            </a:r>
            <a:r>
              <a:rPr spc="-5" dirty="0"/>
              <a:t>CẤP</a:t>
            </a:r>
            <a:r>
              <a:rPr spc="-20" dirty="0"/>
              <a:t> </a:t>
            </a:r>
            <a:r>
              <a:rPr spc="-5" dirty="0"/>
              <a:t>NGOẠI</a:t>
            </a:r>
            <a:r>
              <a:rPr spc="-20" dirty="0"/>
              <a:t> </a:t>
            </a:r>
            <a:r>
              <a:rPr dirty="0"/>
              <a:t>TRÚ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" y="1143000"/>
            <a:ext cx="8855964" cy="54330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2625" y="1100789"/>
            <a:ext cx="8454390" cy="519176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510"/>
              </a:spcBef>
              <a:buClr>
                <a:srgbClr val="FFFF00"/>
              </a:buClr>
              <a:buSzPct val="58928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giãn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quản:</a:t>
            </a:r>
            <a:endParaRPr sz="2800">
              <a:latin typeface="Microsoft Sans Serif"/>
              <a:cs typeface="Microsoft Sans Serif"/>
            </a:endParaRPr>
          </a:p>
          <a:p>
            <a:pPr marL="815975" lvl="1" indent="-346710" algn="just">
              <a:lnSpc>
                <a:spcPct val="100000"/>
              </a:lnSpc>
              <a:spcBef>
                <a:spcPts val="1215"/>
              </a:spcBef>
              <a:buClr>
                <a:srgbClr val="FFFF00"/>
              </a:buClr>
              <a:buSzPct val="68750"/>
              <a:buFont typeface="Ebrima"/>
              <a:buChar char="-"/>
              <a:tabLst>
                <a:tab pos="81661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</a:t>
            </a:r>
            <a:r>
              <a:rPr sz="2400" spc="9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liều</a:t>
            </a:r>
            <a:r>
              <a:rPr sz="2400" spc="9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tối</a:t>
            </a:r>
            <a:r>
              <a:rPr sz="2400" spc="9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đa,</a:t>
            </a:r>
            <a:r>
              <a:rPr sz="2400" spc="9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kết</a:t>
            </a:r>
            <a:r>
              <a:rPr sz="2400" spc="9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hợp </a:t>
            </a:r>
            <a:r>
              <a:rPr sz="24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nhiều</a:t>
            </a:r>
            <a:r>
              <a:rPr sz="2400" spc="9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nhóm</a:t>
            </a:r>
            <a:r>
              <a:rPr sz="2400" spc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(salbutamol,</a:t>
            </a:r>
            <a:endParaRPr sz="2400">
              <a:latin typeface="Microsoft Sans Serif"/>
              <a:cs typeface="Microsoft Sans Serif"/>
            </a:endParaRPr>
          </a:p>
          <a:p>
            <a:pPr marL="815975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bricanyl,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berodual,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combivent...)</a:t>
            </a:r>
            <a:endParaRPr sz="2400">
              <a:latin typeface="Microsoft Sans Serif"/>
              <a:cs typeface="Microsoft Sans Serif"/>
            </a:endParaRPr>
          </a:p>
          <a:p>
            <a:pPr marL="815975" marR="5080" lvl="1" indent="-346710" algn="just">
              <a:lnSpc>
                <a:spcPct val="120100"/>
              </a:lnSpc>
              <a:spcBef>
                <a:spcPts val="575"/>
              </a:spcBef>
              <a:buClr>
                <a:srgbClr val="FFFF00"/>
              </a:buClr>
              <a:buSzPct val="68750"/>
              <a:buFont typeface="Ebrima"/>
              <a:buChar char="-"/>
              <a:tabLst>
                <a:tab pos="816610" algn="l"/>
              </a:tabLst>
            </a:pP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dung hoặc phun xịt có buồng đệm 2-3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nhát xịt/lần/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mỗi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giờ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sau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đó 2-4 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giờ/lần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tùy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thuộc vào 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tình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trạng bệnh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(10-12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nhát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xịt/ngày)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1280"/>
              </a:spcBef>
              <a:buClr>
                <a:srgbClr val="FFFF00"/>
              </a:buClr>
              <a:buSzPct val="58928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Corticosteroids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toàn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thân:</a:t>
            </a:r>
            <a:endParaRPr sz="2800">
              <a:latin typeface="Microsoft Sans Serif"/>
              <a:cs typeface="Microsoft Sans Serif"/>
            </a:endParaRPr>
          </a:p>
          <a:p>
            <a:pPr marL="815975" lvl="1" indent="-346710" algn="just">
              <a:lnSpc>
                <a:spcPct val="100000"/>
              </a:lnSpc>
              <a:spcBef>
                <a:spcPts val="1215"/>
              </a:spcBef>
              <a:buClr>
                <a:srgbClr val="FFFF00"/>
              </a:buClr>
              <a:buSzPct val="68750"/>
              <a:buFont typeface="Ebrima"/>
              <a:buChar char="-"/>
              <a:tabLst>
                <a:tab pos="816610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Liều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0,5mg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6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1mg/kg/ngày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(40mg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prednisolon/ngày)</a:t>
            </a:r>
            <a:endParaRPr sz="2400">
              <a:latin typeface="Microsoft Sans Serif"/>
              <a:cs typeface="Microsoft Sans Serif"/>
            </a:endParaRPr>
          </a:p>
          <a:p>
            <a:pPr marL="815975" lvl="1" indent="-346710" algn="just">
              <a:lnSpc>
                <a:spcPct val="100000"/>
              </a:lnSpc>
              <a:spcBef>
                <a:spcPts val="1155"/>
              </a:spcBef>
              <a:buClr>
                <a:srgbClr val="FFFF00"/>
              </a:buClr>
              <a:buSzPct val="68750"/>
              <a:buFont typeface="Ebrima"/>
              <a:buChar char="-"/>
              <a:tabLst>
                <a:tab pos="816610" algn="l"/>
              </a:tabLst>
            </a:pP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Thời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gian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ngày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1280"/>
              </a:spcBef>
              <a:buClr>
                <a:srgbClr val="FFFF00"/>
              </a:buClr>
              <a:buSzPct val="58928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Kháng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sinh: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nếu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23377"/>
            <a:ext cx="6320155" cy="41236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77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Tăng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nghiêm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trọng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triệu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ban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đầu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Xuất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triệu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thực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thể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mới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Thất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bại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với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ban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đầu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đồng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mắc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xuất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thường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xuyên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Tuổi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cao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đủ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kiện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chăm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sóc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tại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nhà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6405" y="6535318"/>
            <a:ext cx="416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2016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 Initiative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Chronic Obstructive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Lung Disease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7" y="339864"/>
            <a:ext cx="8103108" cy="1086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0973" y="504190"/>
            <a:ext cx="7450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CHỈ</a:t>
            </a:r>
            <a:r>
              <a:rPr spc="-20" dirty="0"/>
              <a:t> </a:t>
            </a:r>
            <a:r>
              <a:rPr spc="-5" dirty="0"/>
              <a:t>ĐỊNH</a:t>
            </a:r>
            <a:r>
              <a:rPr spc="-20" dirty="0"/>
              <a:t> </a:t>
            </a:r>
            <a:r>
              <a:rPr dirty="0"/>
              <a:t>NHẬP</a:t>
            </a:r>
            <a:r>
              <a:rPr spc="-30" dirty="0"/>
              <a:t> </a:t>
            </a:r>
            <a:r>
              <a:rPr dirty="0"/>
              <a:t>VIỆN</a:t>
            </a:r>
            <a:r>
              <a:rPr spc="-15" dirty="0"/>
              <a:t> </a:t>
            </a:r>
            <a:r>
              <a:rPr dirty="0"/>
              <a:t>VÌ</a:t>
            </a:r>
            <a:r>
              <a:rPr spc="-25" dirty="0"/>
              <a:t> </a:t>
            </a:r>
            <a:r>
              <a:rPr dirty="0"/>
              <a:t>ĐỢT</a:t>
            </a:r>
            <a:r>
              <a:rPr spc="-15" dirty="0"/>
              <a:t> </a:t>
            </a:r>
            <a:r>
              <a:rPr dirty="0"/>
              <a:t>CẤP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339864"/>
            <a:ext cx="8330183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197" y="504190"/>
            <a:ext cx="7679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ĐIỀU</a:t>
            </a:r>
            <a:r>
              <a:rPr spc="-20" dirty="0"/>
              <a:t> </a:t>
            </a:r>
            <a:r>
              <a:rPr dirty="0"/>
              <a:t>TRỊ</a:t>
            </a:r>
            <a:r>
              <a:rPr spc="-10" dirty="0"/>
              <a:t> </a:t>
            </a:r>
            <a:r>
              <a:rPr spc="-5" dirty="0"/>
              <a:t>ĐỢT</a:t>
            </a:r>
            <a:r>
              <a:rPr spc="-20" dirty="0"/>
              <a:t> </a:t>
            </a:r>
            <a:r>
              <a:rPr spc="-5" dirty="0"/>
              <a:t>CẤP</a:t>
            </a:r>
            <a:r>
              <a:rPr spc="-15" dirty="0"/>
              <a:t> </a:t>
            </a:r>
            <a:r>
              <a:rPr dirty="0"/>
              <a:t>TẠI</a:t>
            </a:r>
            <a:r>
              <a:rPr spc="-15" dirty="0"/>
              <a:t> </a:t>
            </a:r>
            <a:r>
              <a:rPr dirty="0"/>
              <a:t>BỆNH</a:t>
            </a:r>
            <a:r>
              <a:rPr spc="-10" dirty="0"/>
              <a:t> </a:t>
            </a:r>
            <a:r>
              <a:rPr spc="-5" dirty="0"/>
              <a:t>VIỆN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227" y="1219200"/>
            <a:ext cx="8479536" cy="54818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825" y="1270911"/>
            <a:ext cx="804862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23520" indent="-342900">
              <a:lnSpc>
                <a:spcPct val="120000"/>
              </a:lnSpc>
              <a:spcBef>
                <a:spcPts val="95"/>
              </a:spcBef>
              <a:buClr>
                <a:srgbClr val="FFFF00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Tiếp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tục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phun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xịt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hoặc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dung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GPQ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tác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ngắn,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theo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dõi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mạch,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nhiệt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HA,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SpO2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nếu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Đánh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giá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tình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trạng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mức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nặng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của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endParaRPr sz="2800">
              <a:latin typeface="Microsoft Sans Serif"/>
              <a:cs typeface="Microsoft Sans Serif"/>
            </a:endParaRPr>
          </a:p>
          <a:p>
            <a:pPr marL="355600" marR="41275" indent="-342900">
              <a:lnSpc>
                <a:spcPct val="120000"/>
              </a:lnSpc>
              <a:buClr>
                <a:srgbClr val="FFFF00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Làm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xét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nghiệm: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chụp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x-quang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phổi,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xn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sinh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hóa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(CRP,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procalcitonin…),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CTM,</a:t>
            </a:r>
            <a:r>
              <a:rPr sz="2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động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mạch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(nếu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có),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cấy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đờm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làm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KSĐ</a:t>
            </a:r>
            <a:endParaRPr sz="2800">
              <a:latin typeface="Microsoft Sans Serif"/>
              <a:cs typeface="Microsoft Sans Serif"/>
            </a:endParaRPr>
          </a:p>
          <a:p>
            <a:pPr marL="355600" marR="153035" indent="-342900">
              <a:lnSpc>
                <a:spcPct val="120000"/>
              </a:lnSpc>
              <a:buClr>
                <a:srgbClr val="FFFF00"/>
              </a:buClr>
              <a:buSzPct val="58928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Corticosteroids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toàn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thân: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40mg/ngày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(prednisolon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uống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hoặc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solumedrol,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depersolon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tiêm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TM)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1299972"/>
            <a:ext cx="8491728" cy="46238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025" y="1351377"/>
            <a:ext cx="8075295" cy="4305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20000"/>
              </a:lnSpc>
              <a:spcBef>
                <a:spcPts val="95"/>
              </a:spcBef>
              <a:buClr>
                <a:srgbClr val="FFFF00"/>
              </a:buClr>
              <a:buSzPct val="59615"/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 </a:t>
            </a:r>
            <a:r>
              <a:rPr sz="26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cường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beta 2, uống hoặc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tiêm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truyền 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tĩnh 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mạch: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salbutamol,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bricanyl</a:t>
            </a:r>
            <a:r>
              <a:rPr sz="2600" i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0,5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685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2mg/h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nếu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 </a:t>
            </a:r>
            <a:r>
              <a:rPr sz="2600" spc="-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dung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dỡ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"/>
              <a:tabLst>
                <a:tab pos="355600" algn="l"/>
              </a:tabLst>
            </a:pPr>
            <a:r>
              <a:rPr sz="2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oxy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1-3l/phút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sao</a:t>
            </a:r>
            <a:r>
              <a:rPr sz="2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cho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SpO2: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88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92%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"/>
              <a:tabLst>
                <a:tab pos="355600" algn="l"/>
              </a:tabLst>
            </a:pPr>
            <a:r>
              <a:rPr sz="2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máy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xâm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 nhập</a:t>
            </a:r>
            <a:endParaRPr sz="2600">
              <a:latin typeface="Microsoft Sans Serif"/>
              <a:cs typeface="Microsoft Sans Serif"/>
            </a:endParaRPr>
          </a:p>
          <a:p>
            <a:pPr marL="355600" marR="562610" indent="-342900">
              <a:lnSpc>
                <a:spcPct val="120000"/>
              </a:lnSpc>
              <a:buClr>
                <a:srgbClr val="FFFF00"/>
              </a:buClr>
              <a:buSzPct val="59615"/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Cải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thiện</a:t>
            </a:r>
            <a:r>
              <a:rPr sz="2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toan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hóa</a:t>
            </a:r>
            <a:r>
              <a:rPr sz="2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máu: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khó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thở,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biến </a:t>
            </a:r>
            <a:r>
              <a:rPr sz="2600" spc="-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chứng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thời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gian</a:t>
            </a:r>
            <a:r>
              <a:rPr sz="2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nằm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Giảm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tỷ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lệ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tử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vong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nhu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cầu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đặt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NKQ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 máy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xâm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khi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" y="413016"/>
            <a:ext cx="8330183" cy="1086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4812" y="577341"/>
            <a:ext cx="7679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ĐIỀU</a:t>
            </a:r>
            <a:r>
              <a:rPr spc="-20" dirty="0"/>
              <a:t> </a:t>
            </a:r>
            <a:r>
              <a:rPr dirty="0"/>
              <a:t>TRỊ</a:t>
            </a:r>
            <a:r>
              <a:rPr spc="-10" dirty="0"/>
              <a:t> </a:t>
            </a:r>
            <a:r>
              <a:rPr spc="-5" dirty="0"/>
              <a:t>ĐỢT</a:t>
            </a:r>
            <a:r>
              <a:rPr spc="-20" dirty="0"/>
              <a:t> </a:t>
            </a:r>
            <a:r>
              <a:rPr spc="-5" dirty="0"/>
              <a:t>CẤP</a:t>
            </a:r>
            <a:r>
              <a:rPr spc="-15" dirty="0"/>
              <a:t> </a:t>
            </a:r>
            <a:r>
              <a:rPr dirty="0"/>
              <a:t>TẠI</a:t>
            </a:r>
            <a:r>
              <a:rPr spc="-15" dirty="0"/>
              <a:t> </a:t>
            </a:r>
            <a:r>
              <a:rPr dirty="0"/>
              <a:t>BỆNH</a:t>
            </a:r>
            <a:r>
              <a:rPr spc="-10" dirty="0"/>
              <a:t> </a:t>
            </a:r>
            <a:r>
              <a:rPr spc="-5" dirty="0"/>
              <a:t>VIỆN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4039" y="108216"/>
            <a:ext cx="5602223" cy="1086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254" y="272541"/>
            <a:ext cx="482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TIÊU</a:t>
            </a:r>
            <a:r>
              <a:rPr spc="-30" dirty="0"/>
              <a:t> </a:t>
            </a:r>
            <a:r>
              <a:rPr spc="-5" dirty="0"/>
              <a:t>CHUẨN</a:t>
            </a:r>
            <a:r>
              <a:rPr spc="-45" dirty="0"/>
              <a:t> </a:t>
            </a:r>
            <a:r>
              <a:rPr spc="-5" dirty="0"/>
              <a:t>RA</a:t>
            </a:r>
            <a:r>
              <a:rPr spc="-30" dirty="0"/>
              <a:t> </a:t>
            </a:r>
            <a:r>
              <a:rPr dirty="0"/>
              <a:t>VIỆN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227" y="1066800"/>
            <a:ext cx="8657844" cy="55671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825" y="1033240"/>
            <a:ext cx="8224520" cy="531749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Phun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hít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SABA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or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SAMA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quá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lần/24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giờ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thể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tự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lại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phòng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Ăn,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ngủ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bị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gián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đoạn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bởi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khó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thở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Tình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trạng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lâm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sàng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ổn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24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giờ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Khí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máu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động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mạch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ổn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24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giờ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Biết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cách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sử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Sắp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xếp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kế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hoạch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theo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dõi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khám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kỳ</a:t>
            </a:r>
            <a:endParaRPr sz="2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2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nhân,</a:t>
            </a:r>
            <a:r>
              <a:rPr sz="2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gia</a:t>
            </a:r>
            <a:r>
              <a:rPr sz="2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đình</a:t>
            </a:r>
            <a:r>
              <a:rPr sz="2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và</a:t>
            </a:r>
            <a:r>
              <a:rPr sz="2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thầy</a:t>
            </a:r>
            <a:r>
              <a:rPr sz="28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r>
              <a:rPr sz="2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tin</a:t>
            </a:r>
            <a:r>
              <a:rPr sz="28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tưởng</a:t>
            </a:r>
            <a:r>
              <a:rPr sz="2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rằng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bệnh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nhân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thể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kiểm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soát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hiệu</a:t>
            </a: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ở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nhà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6088" y="240791"/>
            <a:ext cx="6343015" cy="1355090"/>
            <a:chOff x="1466088" y="240791"/>
            <a:chExt cx="6343015" cy="1355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088" y="240791"/>
              <a:ext cx="6342888" cy="13548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904" y="291083"/>
              <a:ext cx="1713738" cy="12291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9380" y="291083"/>
              <a:ext cx="1689354" cy="12291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7995" y="291083"/>
              <a:ext cx="3118866" cy="12291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0676" y="291083"/>
              <a:ext cx="1223009" cy="12291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7500" y="291083"/>
              <a:ext cx="1067561" cy="122910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50263" y="439877"/>
            <a:ext cx="5518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Đợt</a:t>
            </a:r>
            <a:r>
              <a:rPr sz="4400" spc="-35" dirty="0"/>
              <a:t> </a:t>
            </a:r>
            <a:r>
              <a:rPr sz="4400" dirty="0"/>
              <a:t>cấp</a:t>
            </a:r>
            <a:r>
              <a:rPr sz="4400" spc="-10" dirty="0"/>
              <a:t> </a:t>
            </a:r>
            <a:r>
              <a:rPr sz="4400" dirty="0"/>
              <a:t>COPD</a:t>
            </a:r>
            <a:r>
              <a:rPr sz="4400" spc="-15" dirty="0"/>
              <a:t> </a:t>
            </a:r>
            <a:r>
              <a:rPr sz="4400" spc="5" dirty="0"/>
              <a:t>là</a:t>
            </a:r>
            <a:r>
              <a:rPr sz="4400" spc="-30" dirty="0"/>
              <a:t> </a:t>
            </a:r>
            <a:r>
              <a:rPr sz="4400" spc="-5" dirty="0"/>
              <a:t>gì?</a:t>
            </a:r>
            <a:endParaRPr sz="4400"/>
          </a:p>
        </p:txBody>
      </p:sp>
      <p:grpSp>
        <p:nvGrpSpPr>
          <p:cNvPr id="10" name="object 10"/>
          <p:cNvGrpSpPr/>
          <p:nvPr/>
        </p:nvGrpSpPr>
        <p:grpSpPr>
          <a:xfrm>
            <a:off x="373379" y="1097280"/>
            <a:ext cx="8461375" cy="5076825"/>
            <a:chOff x="373379" y="1097280"/>
            <a:chExt cx="8461375" cy="507682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379" y="1097280"/>
              <a:ext cx="8461248" cy="50764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5232" y="1973580"/>
              <a:ext cx="6941820" cy="34335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719" y="1150620"/>
              <a:ext cx="8334756" cy="494995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28977" y="2025167"/>
            <a:ext cx="641477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4943475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Là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một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30" dirty="0">
                <a:latin typeface="Microsoft Sans Serif"/>
                <a:cs typeface="Microsoft Sans Serif"/>
              </a:rPr>
              <a:t>tình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trạng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biến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đổi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cấp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30" dirty="0">
                <a:latin typeface="Microsoft Sans Serif"/>
                <a:cs typeface="Microsoft Sans Serif"/>
              </a:rPr>
              <a:t>tính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của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các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triệu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chứng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hô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hấp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từ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giai	</a:t>
            </a:r>
            <a:r>
              <a:rPr sz="2800" dirty="0">
                <a:latin typeface="Microsoft Sans Serif"/>
                <a:cs typeface="Microsoft Sans Serif"/>
              </a:rPr>
              <a:t>đoạn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ổn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định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của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bệnh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90" dirty="0">
                <a:latin typeface="Microsoft Sans Serif"/>
                <a:cs typeface="Microsoft Sans Serif"/>
              </a:rPr>
              <a:t>trở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nên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xấu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đột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ngột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145" dirty="0">
                <a:latin typeface="Microsoft Sans Serif"/>
                <a:cs typeface="Microsoft Sans Serif"/>
              </a:rPr>
              <a:t>vượt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quá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những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dao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động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hàng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ngày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đòi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hỏi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phải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thay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đổi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điều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trị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95" dirty="0">
                <a:latin typeface="Microsoft Sans Serif"/>
                <a:cs typeface="Microsoft Sans Serif"/>
              </a:rPr>
              <a:t>thường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quy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của 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bệnh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nhân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COPD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6181445"/>
            <a:ext cx="4282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From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Diagnosis,</a:t>
            </a:r>
            <a:r>
              <a:rPr sz="10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Management,</a:t>
            </a:r>
            <a:r>
              <a:rPr sz="10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00" i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Obstructive</a:t>
            </a:r>
            <a:r>
              <a:rPr sz="1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sz="10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Chronic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Obstructive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Lung Disease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(GOLD)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2010.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Available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from: 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Microsoft Sans Serif"/>
                <a:cs typeface="Microsoft Sans Serif"/>
                <a:hlinkClick r:id="rId11"/>
              </a:rPr>
              <a:t>http://www.goldcopd.org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288" y="214884"/>
            <a:ext cx="6931152" cy="16352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169" rIns="0" bIns="0" rtlCol="0">
            <a:spAutoFit/>
          </a:bodyPr>
          <a:lstStyle/>
          <a:p>
            <a:pPr marL="1249045" marR="5080" indent="-2457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DỰ</a:t>
            </a:r>
            <a:r>
              <a:rPr spc="-30" dirty="0"/>
              <a:t> </a:t>
            </a:r>
            <a:r>
              <a:rPr dirty="0"/>
              <a:t>PHÒNG</a:t>
            </a:r>
            <a:r>
              <a:rPr spc="-20" dirty="0"/>
              <a:t> </a:t>
            </a:r>
            <a:r>
              <a:rPr spc="-5" dirty="0"/>
              <a:t>ĐỢT</a:t>
            </a:r>
            <a:r>
              <a:rPr spc="-25" dirty="0"/>
              <a:t> </a:t>
            </a:r>
            <a:r>
              <a:rPr dirty="0"/>
              <a:t>CẤP</a:t>
            </a:r>
            <a:r>
              <a:rPr spc="-20" dirty="0"/>
              <a:t> </a:t>
            </a:r>
            <a:r>
              <a:rPr dirty="0"/>
              <a:t>THEO </a:t>
            </a:r>
            <a:r>
              <a:rPr spc="-985" dirty="0"/>
              <a:t> </a:t>
            </a:r>
            <a:r>
              <a:rPr dirty="0"/>
              <a:t>KHUYẾN</a:t>
            </a:r>
            <a:r>
              <a:rPr spc="-35" dirty="0"/>
              <a:t> </a:t>
            </a:r>
            <a:r>
              <a:rPr spc="-5" dirty="0"/>
              <a:t>CÁO</a:t>
            </a:r>
            <a:r>
              <a:rPr spc="-20" dirty="0"/>
              <a:t> </a:t>
            </a:r>
            <a:r>
              <a:rPr spc="-5" dirty="0"/>
              <a:t>CỦA</a:t>
            </a:r>
            <a:r>
              <a:rPr spc="-30" dirty="0"/>
              <a:t> </a:t>
            </a:r>
            <a:r>
              <a:rPr spc="-5" dirty="0"/>
              <a:t>GOLD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27" y="1790700"/>
            <a:ext cx="8382000" cy="40370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7425" y="1841461"/>
            <a:ext cx="7844790" cy="37357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Loại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bỏ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yếu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tố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nguy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cơ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là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mục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tiêu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đầu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tiên</a:t>
            </a:r>
            <a:endParaRPr sz="28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"/>
              <a:tabLst>
                <a:tab pos="815975" algn="l"/>
                <a:tab pos="816610" algn="l"/>
              </a:tabLst>
            </a:pP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Ngừng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hút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thuốc</a:t>
            </a:r>
            <a:endParaRPr sz="2800">
              <a:latin typeface="Microsoft Sans Serif"/>
              <a:cs typeface="Microsoft Sans Serif"/>
            </a:endParaRPr>
          </a:p>
          <a:p>
            <a:pPr marL="815975" marR="5080" lvl="1" indent="-34607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69642"/>
              <a:buFont typeface="Wingdings"/>
              <a:buChar char=""/>
              <a:tabLst>
                <a:tab pos="815975" algn="l"/>
                <a:tab pos="816610" algn="l"/>
              </a:tabLst>
            </a:pPr>
            <a:r>
              <a:rPr sz="2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Ngừng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phơi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với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các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chất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gây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ô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môi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trường,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khói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bếp,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bụi…</a:t>
            </a:r>
            <a:endParaRPr sz="2800">
              <a:latin typeface="Microsoft Sans Serif"/>
              <a:cs typeface="Microsoft Sans Serif"/>
            </a:endParaRPr>
          </a:p>
          <a:p>
            <a:pPr marL="355600" marR="615315" indent="-34353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58928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lý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hiệu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sau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khi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chẩn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đoán</a:t>
            </a:r>
            <a:endParaRPr sz="2800">
              <a:latin typeface="Microsoft Sans Serif"/>
              <a:cs typeface="Microsoft Sans Serif"/>
            </a:endParaRPr>
          </a:p>
          <a:p>
            <a:pPr marL="815975" lvl="1" indent="-346710">
              <a:lnSpc>
                <a:spcPct val="100000"/>
              </a:lnSpc>
              <a:spcBef>
                <a:spcPts val="595"/>
              </a:spcBef>
              <a:buClr>
                <a:srgbClr val="FFFF00"/>
              </a:buClr>
              <a:buSzPct val="68750"/>
              <a:buFont typeface="Wingdings"/>
              <a:buChar char=""/>
              <a:tabLst>
                <a:tab pos="815975" algn="l"/>
                <a:tab pos="816610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duy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trì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bằng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LABA,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LAMA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hoặc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LABA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+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ICS</a:t>
            </a:r>
            <a:endParaRPr sz="2400">
              <a:latin typeface="Microsoft Sans Serif"/>
              <a:cs typeface="Microsoft Sans Serif"/>
            </a:endParaRPr>
          </a:p>
          <a:p>
            <a:pPr marL="81597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+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LAMA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theo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A, B,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C,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Dt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844" y="6338417"/>
            <a:ext cx="39776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GOLD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guidelines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2017,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p.109.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Available</a:t>
            </a:r>
            <a:r>
              <a:rPr sz="1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from: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Microsoft Sans Serif"/>
                <a:cs typeface="Microsoft Sans Serif"/>
                <a:hlinkClick r:id="rId4"/>
              </a:rPr>
              <a:t>http://www.goldcopd.org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276" y="99060"/>
            <a:ext cx="3297936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5080" y="278637"/>
            <a:ext cx="2589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KẾT</a:t>
            </a:r>
            <a:r>
              <a:rPr sz="4000" spc="-85" dirty="0"/>
              <a:t> </a:t>
            </a:r>
            <a:r>
              <a:rPr sz="4000" spc="-10" dirty="0"/>
              <a:t>LUẬN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1036319"/>
            <a:ext cx="8577072" cy="50993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727" y="1165987"/>
            <a:ext cx="8171180" cy="4702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SzPct val="59615"/>
              <a:buFont typeface="Wingdings"/>
              <a:buChar char=""/>
              <a:tabLst>
                <a:tab pos="355600" algn="l"/>
              </a:tabLst>
            </a:pPr>
            <a:r>
              <a:rPr sz="2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là 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tình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trạng xấu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đi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đột ngột của bệnh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đòi hỏi </a:t>
            </a:r>
            <a:r>
              <a:rPr sz="2600" spc="-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phải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thay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đổi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2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endParaRPr sz="260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20"/>
              </a:spcBef>
              <a:buClr>
                <a:srgbClr val="FFFF00"/>
              </a:buClr>
              <a:buSzPct val="59615"/>
              <a:buFont typeface="Wingdings"/>
              <a:buChar char=""/>
              <a:tabLst>
                <a:tab pos="355600" algn="l"/>
              </a:tabLst>
            </a:pPr>
            <a:r>
              <a:rPr sz="26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Ưu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tiên điều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các thuốc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giãn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 quản tác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dụng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 ngắn.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KS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được</a:t>
            </a:r>
            <a:r>
              <a:rPr sz="26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6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r>
              <a:rPr sz="26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cho</a:t>
            </a:r>
            <a:r>
              <a:rPr sz="26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BN</a:t>
            </a:r>
            <a:r>
              <a:rPr sz="26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COPD</a:t>
            </a:r>
            <a:r>
              <a:rPr sz="2600" spc="3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26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r>
              <a:rPr sz="26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khi </a:t>
            </a:r>
            <a:r>
              <a:rPr sz="2600" spc="-6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dấu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hiệu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nhiễm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trùng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phân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tầng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theo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nguyên tắc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Anthonisen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(5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68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ngày)</a:t>
            </a:r>
            <a:endParaRPr sz="2600">
              <a:latin typeface="Microsoft Sans Serif"/>
              <a:cs typeface="Microsoft Sans Serif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630"/>
              </a:spcBef>
              <a:buClr>
                <a:srgbClr val="FFFF00"/>
              </a:buClr>
              <a:buSzPct val="59615"/>
              <a:buFont typeface="Wingdings"/>
              <a:buChar char="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Corticosteroid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toàn thân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cải thiện </a:t>
            </a:r>
            <a:r>
              <a:rPr sz="2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khí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máu, rút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ngắn </a:t>
            </a:r>
            <a:r>
              <a:rPr sz="2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thời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gian</a:t>
            </a:r>
            <a:r>
              <a:rPr sz="2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nhập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endParaRPr sz="2600">
              <a:latin typeface="Microsoft Sans Serif"/>
              <a:cs typeface="Microsoft Sans Serif"/>
            </a:endParaRPr>
          </a:p>
          <a:p>
            <a:pPr marL="355600" indent="-342900" algn="just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Hỗ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trợ</a:t>
            </a:r>
            <a:r>
              <a:rPr sz="2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hô</a:t>
            </a:r>
            <a:r>
              <a:rPr sz="2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hấp: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Oxy,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TKNT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khi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2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chỉ</a:t>
            </a:r>
            <a:r>
              <a:rPr sz="2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định</a:t>
            </a:r>
            <a:endParaRPr sz="2600">
              <a:latin typeface="Microsoft Sans Serif"/>
              <a:cs typeface="Microsoft Sans Serif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25"/>
              </a:spcBef>
              <a:buClr>
                <a:srgbClr val="FFFF00"/>
              </a:buClr>
              <a:buSzPct val="59615"/>
              <a:buFont typeface="Wingdings"/>
              <a:buChar char=""/>
              <a:tabLst>
                <a:tab pos="355600" algn="l"/>
              </a:tabLst>
            </a:pPr>
            <a:r>
              <a:rPr sz="26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Dự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phòng </a:t>
            </a:r>
            <a:r>
              <a:rPr sz="2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tái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phát: Bỏ thuốc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lá, tiêm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vắc </a:t>
            </a:r>
            <a:r>
              <a:rPr sz="2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xin,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 Broncho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Vaxom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16303" y="4575428"/>
            <a:ext cx="6667500" cy="1093470"/>
            <a:chOff x="1416303" y="4575428"/>
            <a:chExt cx="6667500" cy="1093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2399" y="4581524"/>
              <a:ext cx="6654800" cy="10810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2399" y="4790439"/>
              <a:ext cx="6654800" cy="872490"/>
            </a:xfrm>
            <a:custGeom>
              <a:avLst/>
              <a:gdLst/>
              <a:ahLst/>
              <a:cxnLst/>
              <a:rect l="l" t="t" r="r" b="b"/>
              <a:pathLst>
                <a:path w="6654800" h="872489">
                  <a:moveTo>
                    <a:pt x="6504558" y="696087"/>
                  </a:moveTo>
                  <a:lnTo>
                    <a:pt x="6540678" y="696087"/>
                  </a:lnTo>
                  <a:lnTo>
                    <a:pt x="6576822" y="696087"/>
                  </a:lnTo>
                  <a:lnTo>
                    <a:pt x="6612965" y="696087"/>
                  </a:lnTo>
                  <a:lnTo>
                    <a:pt x="6649084" y="696087"/>
                  </a:lnTo>
                  <a:lnTo>
                    <a:pt x="6649084" y="736545"/>
                  </a:lnTo>
                  <a:lnTo>
                    <a:pt x="6649084" y="776968"/>
                  </a:lnTo>
                  <a:lnTo>
                    <a:pt x="6649084" y="817375"/>
                  </a:lnTo>
                  <a:lnTo>
                    <a:pt x="6649084" y="857783"/>
                  </a:lnTo>
                  <a:lnTo>
                    <a:pt x="6612965" y="857783"/>
                  </a:lnTo>
                  <a:lnTo>
                    <a:pt x="6576822" y="857783"/>
                  </a:lnTo>
                  <a:lnTo>
                    <a:pt x="6540678" y="857783"/>
                  </a:lnTo>
                  <a:lnTo>
                    <a:pt x="6504558" y="857783"/>
                  </a:lnTo>
                  <a:lnTo>
                    <a:pt x="6504558" y="817375"/>
                  </a:lnTo>
                  <a:lnTo>
                    <a:pt x="6504558" y="776968"/>
                  </a:lnTo>
                  <a:lnTo>
                    <a:pt x="6504558" y="736545"/>
                  </a:lnTo>
                  <a:lnTo>
                    <a:pt x="6504558" y="696087"/>
                  </a:lnTo>
                  <a:close/>
                </a:path>
                <a:path w="6654800" h="872489">
                  <a:moveTo>
                    <a:pt x="3182747" y="211074"/>
                  </a:moveTo>
                  <a:lnTo>
                    <a:pt x="3165738" y="263261"/>
                  </a:lnTo>
                  <a:lnTo>
                    <a:pt x="3148748" y="315435"/>
                  </a:lnTo>
                  <a:lnTo>
                    <a:pt x="3131772" y="367601"/>
                  </a:lnTo>
                  <a:lnTo>
                    <a:pt x="3114806" y="419767"/>
                  </a:lnTo>
                  <a:lnTo>
                    <a:pt x="3097848" y="471941"/>
                  </a:lnTo>
                  <a:lnTo>
                    <a:pt x="3080892" y="524129"/>
                  </a:lnTo>
                  <a:lnTo>
                    <a:pt x="3132328" y="524129"/>
                  </a:lnTo>
                  <a:lnTo>
                    <a:pt x="3183763" y="524129"/>
                  </a:lnTo>
                  <a:lnTo>
                    <a:pt x="3235198" y="524129"/>
                  </a:lnTo>
                  <a:lnTo>
                    <a:pt x="3286633" y="524129"/>
                  </a:lnTo>
                  <a:lnTo>
                    <a:pt x="3269306" y="471941"/>
                  </a:lnTo>
                  <a:lnTo>
                    <a:pt x="3251994" y="419767"/>
                  </a:lnTo>
                  <a:lnTo>
                    <a:pt x="3234690" y="367601"/>
                  </a:lnTo>
                  <a:lnTo>
                    <a:pt x="3217385" y="315435"/>
                  </a:lnTo>
                  <a:lnTo>
                    <a:pt x="3200073" y="263261"/>
                  </a:lnTo>
                  <a:lnTo>
                    <a:pt x="3182747" y="211074"/>
                  </a:lnTo>
                  <a:close/>
                </a:path>
                <a:path w="6654800" h="872489">
                  <a:moveTo>
                    <a:pt x="5154295" y="145542"/>
                  </a:moveTo>
                  <a:lnTo>
                    <a:pt x="5108578" y="150068"/>
                  </a:lnTo>
                  <a:lnTo>
                    <a:pt x="5068030" y="163655"/>
                  </a:lnTo>
                  <a:lnTo>
                    <a:pt x="5032672" y="186314"/>
                  </a:lnTo>
                  <a:lnTo>
                    <a:pt x="5002530" y="218059"/>
                  </a:lnTo>
                  <a:lnTo>
                    <a:pt x="4981805" y="250839"/>
                  </a:lnTo>
                  <a:lnTo>
                    <a:pt x="4965665" y="288977"/>
                  </a:lnTo>
                  <a:lnTo>
                    <a:pt x="4954121" y="332468"/>
                  </a:lnTo>
                  <a:lnTo>
                    <a:pt x="4947186" y="381305"/>
                  </a:lnTo>
                  <a:lnTo>
                    <a:pt x="4944872" y="435483"/>
                  </a:lnTo>
                  <a:lnTo>
                    <a:pt x="4947247" y="488746"/>
                  </a:lnTo>
                  <a:lnTo>
                    <a:pt x="4954365" y="537133"/>
                  </a:lnTo>
                  <a:lnTo>
                    <a:pt x="4966214" y="580644"/>
                  </a:lnTo>
                  <a:lnTo>
                    <a:pt x="4982780" y="619277"/>
                  </a:lnTo>
                  <a:lnTo>
                    <a:pt x="5004054" y="653034"/>
                  </a:lnTo>
                  <a:lnTo>
                    <a:pt x="5034512" y="685204"/>
                  </a:lnTo>
                  <a:lnTo>
                    <a:pt x="5069697" y="708183"/>
                  </a:lnTo>
                  <a:lnTo>
                    <a:pt x="5109620" y="721971"/>
                  </a:lnTo>
                  <a:lnTo>
                    <a:pt x="5154295" y="726567"/>
                  </a:lnTo>
                  <a:lnTo>
                    <a:pt x="5199014" y="721971"/>
                  </a:lnTo>
                  <a:lnTo>
                    <a:pt x="5238877" y="708183"/>
                  </a:lnTo>
                  <a:lnTo>
                    <a:pt x="5273881" y="685204"/>
                  </a:lnTo>
                  <a:lnTo>
                    <a:pt x="5304028" y="653034"/>
                  </a:lnTo>
                  <a:lnTo>
                    <a:pt x="5325000" y="619551"/>
                  </a:lnTo>
                  <a:lnTo>
                    <a:pt x="5341290" y="580826"/>
                  </a:lnTo>
                  <a:lnTo>
                    <a:pt x="5352911" y="536859"/>
                  </a:lnTo>
                  <a:lnTo>
                    <a:pt x="5359875" y="487649"/>
                  </a:lnTo>
                  <a:lnTo>
                    <a:pt x="5362194" y="433197"/>
                  </a:lnTo>
                  <a:lnTo>
                    <a:pt x="5359937" y="379248"/>
                  </a:lnTo>
                  <a:lnTo>
                    <a:pt x="5353163" y="330639"/>
                  </a:lnTo>
                  <a:lnTo>
                    <a:pt x="5341866" y="287377"/>
                  </a:lnTo>
                  <a:lnTo>
                    <a:pt x="5326040" y="249467"/>
                  </a:lnTo>
                  <a:lnTo>
                    <a:pt x="5305679" y="216916"/>
                  </a:lnTo>
                  <a:lnTo>
                    <a:pt x="5275720" y="185672"/>
                  </a:lnTo>
                  <a:lnTo>
                    <a:pt x="5240512" y="163369"/>
                  </a:lnTo>
                  <a:lnTo>
                    <a:pt x="5200040" y="149996"/>
                  </a:lnTo>
                  <a:lnTo>
                    <a:pt x="5154295" y="145542"/>
                  </a:lnTo>
                  <a:close/>
                </a:path>
                <a:path w="6654800" h="872489">
                  <a:moveTo>
                    <a:pt x="6498335" y="14351"/>
                  </a:moveTo>
                  <a:lnTo>
                    <a:pt x="6537463" y="14351"/>
                  </a:lnTo>
                  <a:lnTo>
                    <a:pt x="6576567" y="14351"/>
                  </a:lnTo>
                  <a:lnTo>
                    <a:pt x="6615672" y="14351"/>
                  </a:lnTo>
                  <a:lnTo>
                    <a:pt x="6654800" y="14351"/>
                  </a:lnTo>
                  <a:lnTo>
                    <a:pt x="6654800" y="63861"/>
                  </a:lnTo>
                  <a:lnTo>
                    <a:pt x="6654800" y="113347"/>
                  </a:lnTo>
                  <a:lnTo>
                    <a:pt x="6654800" y="162833"/>
                  </a:lnTo>
                  <a:lnTo>
                    <a:pt x="6654800" y="212344"/>
                  </a:lnTo>
                  <a:lnTo>
                    <a:pt x="6650180" y="265827"/>
                  </a:lnTo>
                  <a:lnTo>
                    <a:pt x="6645558" y="319311"/>
                  </a:lnTo>
                  <a:lnTo>
                    <a:pt x="6640934" y="372799"/>
                  </a:lnTo>
                  <a:lnTo>
                    <a:pt x="6636305" y="426291"/>
                  </a:lnTo>
                  <a:lnTo>
                    <a:pt x="6631670" y="479789"/>
                  </a:lnTo>
                  <a:lnTo>
                    <a:pt x="6627028" y="533294"/>
                  </a:lnTo>
                  <a:lnTo>
                    <a:pt x="6622377" y="586809"/>
                  </a:lnTo>
                  <a:lnTo>
                    <a:pt x="6617716" y="640334"/>
                  </a:lnTo>
                  <a:lnTo>
                    <a:pt x="6597310" y="640334"/>
                  </a:lnTo>
                  <a:lnTo>
                    <a:pt x="6576869" y="640334"/>
                  </a:lnTo>
                  <a:lnTo>
                    <a:pt x="6556404" y="640334"/>
                  </a:lnTo>
                  <a:lnTo>
                    <a:pt x="6535928" y="640334"/>
                  </a:lnTo>
                  <a:lnTo>
                    <a:pt x="6531218" y="586809"/>
                  </a:lnTo>
                  <a:lnTo>
                    <a:pt x="6526518" y="533294"/>
                  </a:lnTo>
                  <a:lnTo>
                    <a:pt x="6521823" y="479789"/>
                  </a:lnTo>
                  <a:lnTo>
                    <a:pt x="6517132" y="426291"/>
                  </a:lnTo>
                  <a:lnTo>
                    <a:pt x="6512440" y="372799"/>
                  </a:lnTo>
                  <a:lnTo>
                    <a:pt x="6507745" y="319311"/>
                  </a:lnTo>
                  <a:lnTo>
                    <a:pt x="6503045" y="265827"/>
                  </a:lnTo>
                  <a:lnTo>
                    <a:pt x="6498335" y="212344"/>
                  </a:lnTo>
                  <a:lnTo>
                    <a:pt x="6498335" y="162833"/>
                  </a:lnTo>
                  <a:lnTo>
                    <a:pt x="6498335" y="113347"/>
                  </a:lnTo>
                  <a:lnTo>
                    <a:pt x="6498335" y="63861"/>
                  </a:lnTo>
                  <a:lnTo>
                    <a:pt x="6498335" y="14351"/>
                  </a:lnTo>
                  <a:close/>
                </a:path>
                <a:path w="6654800" h="872489">
                  <a:moveTo>
                    <a:pt x="5719699" y="14351"/>
                  </a:moveTo>
                  <a:lnTo>
                    <a:pt x="5756731" y="14351"/>
                  </a:lnTo>
                  <a:lnTo>
                    <a:pt x="5793740" y="14351"/>
                  </a:lnTo>
                  <a:lnTo>
                    <a:pt x="5830748" y="14351"/>
                  </a:lnTo>
                  <a:lnTo>
                    <a:pt x="5867781" y="14351"/>
                  </a:lnTo>
                  <a:lnTo>
                    <a:pt x="5891547" y="57669"/>
                  </a:lnTo>
                  <a:lnTo>
                    <a:pt x="5915309" y="100992"/>
                  </a:lnTo>
                  <a:lnTo>
                    <a:pt x="5939067" y="144318"/>
                  </a:lnTo>
                  <a:lnTo>
                    <a:pt x="5962822" y="187646"/>
                  </a:lnTo>
                  <a:lnTo>
                    <a:pt x="5986574" y="230976"/>
                  </a:lnTo>
                  <a:lnTo>
                    <a:pt x="6010323" y="274307"/>
                  </a:lnTo>
                  <a:lnTo>
                    <a:pt x="6034070" y="317639"/>
                  </a:lnTo>
                  <a:lnTo>
                    <a:pt x="6057814" y="360970"/>
                  </a:lnTo>
                  <a:lnTo>
                    <a:pt x="6081557" y="404300"/>
                  </a:lnTo>
                  <a:lnTo>
                    <a:pt x="6105298" y="447628"/>
                  </a:lnTo>
                  <a:lnTo>
                    <a:pt x="6129039" y="490954"/>
                  </a:lnTo>
                  <a:lnTo>
                    <a:pt x="6152778" y="534277"/>
                  </a:lnTo>
                  <a:lnTo>
                    <a:pt x="6176518" y="577596"/>
                  </a:lnTo>
                  <a:lnTo>
                    <a:pt x="6176518" y="526400"/>
                  </a:lnTo>
                  <a:lnTo>
                    <a:pt x="6176518" y="475199"/>
                  </a:lnTo>
                  <a:lnTo>
                    <a:pt x="6176518" y="14351"/>
                  </a:lnTo>
                  <a:lnTo>
                    <a:pt x="6211931" y="14351"/>
                  </a:lnTo>
                  <a:lnTo>
                    <a:pt x="6247320" y="14351"/>
                  </a:lnTo>
                  <a:lnTo>
                    <a:pt x="6282709" y="14351"/>
                  </a:lnTo>
                  <a:lnTo>
                    <a:pt x="6318123" y="14351"/>
                  </a:lnTo>
                  <a:lnTo>
                    <a:pt x="6318123" y="63970"/>
                  </a:lnTo>
                  <a:lnTo>
                    <a:pt x="6318123" y="857783"/>
                  </a:lnTo>
                  <a:lnTo>
                    <a:pt x="6279907" y="857783"/>
                  </a:lnTo>
                  <a:lnTo>
                    <a:pt x="6241669" y="857783"/>
                  </a:lnTo>
                  <a:lnTo>
                    <a:pt x="6203430" y="857783"/>
                  </a:lnTo>
                  <a:lnTo>
                    <a:pt x="6165215" y="857783"/>
                  </a:lnTo>
                  <a:lnTo>
                    <a:pt x="6139878" y="811959"/>
                  </a:lnTo>
                  <a:lnTo>
                    <a:pt x="6114542" y="766132"/>
                  </a:lnTo>
                  <a:lnTo>
                    <a:pt x="6089205" y="720303"/>
                  </a:lnTo>
                  <a:lnTo>
                    <a:pt x="6063869" y="674471"/>
                  </a:lnTo>
                  <a:lnTo>
                    <a:pt x="6038532" y="628639"/>
                  </a:lnTo>
                  <a:lnTo>
                    <a:pt x="6013196" y="582806"/>
                  </a:lnTo>
                  <a:lnTo>
                    <a:pt x="5987859" y="536973"/>
                  </a:lnTo>
                  <a:lnTo>
                    <a:pt x="5962523" y="491142"/>
                  </a:lnTo>
                  <a:lnTo>
                    <a:pt x="5937186" y="445313"/>
                  </a:lnTo>
                  <a:lnTo>
                    <a:pt x="5911850" y="399488"/>
                  </a:lnTo>
                  <a:lnTo>
                    <a:pt x="5886513" y="353665"/>
                  </a:lnTo>
                  <a:lnTo>
                    <a:pt x="5861177" y="307848"/>
                  </a:lnTo>
                  <a:lnTo>
                    <a:pt x="5861177" y="357831"/>
                  </a:lnTo>
                  <a:lnTo>
                    <a:pt x="5861177" y="407819"/>
                  </a:lnTo>
                  <a:lnTo>
                    <a:pt x="5861177" y="857783"/>
                  </a:lnTo>
                  <a:lnTo>
                    <a:pt x="5825765" y="857783"/>
                  </a:lnTo>
                  <a:lnTo>
                    <a:pt x="5790390" y="857783"/>
                  </a:lnTo>
                  <a:lnTo>
                    <a:pt x="5755038" y="857783"/>
                  </a:lnTo>
                  <a:lnTo>
                    <a:pt x="5719699" y="857783"/>
                  </a:lnTo>
                  <a:lnTo>
                    <a:pt x="5719699" y="808180"/>
                  </a:lnTo>
                  <a:lnTo>
                    <a:pt x="5719699" y="63970"/>
                  </a:lnTo>
                  <a:lnTo>
                    <a:pt x="5719699" y="14351"/>
                  </a:lnTo>
                  <a:close/>
                </a:path>
                <a:path w="6654800" h="872489">
                  <a:moveTo>
                    <a:pt x="3647059" y="14351"/>
                  </a:moveTo>
                  <a:lnTo>
                    <a:pt x="3704038" y="14351"/>
                  </a:lnTo>
                  <a:lnTo>
                    <a:pt x="3761041" y="14351"/>
                  </a:lnTo>
                  <a:lnTo>
                    <a:pt x="3818044" y="14351"/>
                  </a:lnTo>
                  <a:lnTo>
                    <a:pt x="3875024" y="14351"/>
                  </a:lnTo>
                  <a:lnTo>
                    <a:pt x="3886422" y="62293"/>
                  </a:lnTo>
                  <a:lnTo>
                    <a:pt x="3897821" y="110236"/>
                  </a:lnTo>
                  <a:lnTo>
                    <a:pt x="3909220" y="158178"/>
                  </a:lnTo>
                  <a:lnTo>
                    <a:pt x="3920621" y="206121"/>
                  </a:lnTo>
                  <a:lnTo>
                    <a:pt x="3932024" y="254063"/>
                  </a:lnTo>
                  <a:lnTo>
                    <a:pt x="3943429" y="302006"/>
                  </a:lnTo>
                  <a:lnTo>
                    <a:pt x="3954836" y="349948"/>
                  </a:lnTo>
                  <a:lnTo>
                    <a:pt x="3966247" y="397891"/>
                  </a:lnTo>
                  <a:lnTo>
                    <a:pt x="3977661" y="445833"/>
                  </a:lnTo>
                  <a:lnTo>
                    <a:pt x="3989079" y="493776"/>
                  </a:lnTo>
                  <a:lnTo>
                    <a:pt x="4000502" y="541718"/>
                  </a:lnTo>
                  <a:lnTo>
                    <a:pt x="4011929" y="589661"/>
                  </a:lnTo>
                  <a:lnTo>
                    <a:pt x="4023201" y="541718"/>
                  </a:lnTo>
                  <a:lnTo>
                    <a:pt x="4034472" y="493775"/>
                  </a:lnTo>
                  <a:lnTo>
                    <a:pt x="4135913" y="62293"/>
                  </a:lnTo>
                  <a:lnTo>
                    <a:pt x="4147185" y="14351"/>
                  </a:lnTo>
                  <a:lnTo>
                    <a:pt x="4204315" y="14351"/>
                  </a:lnTo>
                  <a:lnTo>
                    <a:pt x="4261421" y="14351"/>
                  </a:lnTo>
                  <a:lnTo>
                    <a:pt x="4318527" y="14351"/>
                  </a:lnTo>
                  <a:lnTo>
                    <a:pt x="4375658" y="14351"/>
                  </a:lnTo>
                  <a:lnTo>
                    <a:pt x="4375658" y="63970"/>
                  </a:lnTo>
                  <a:lnTo>
                    <a:pt x="4375658" y="857783"/>
                  </a:lnTo>
                  <a:lnTo>
                    <a:pt x="4340300" y="857783"/>
                  </a:lnTo>
                  <a:lnTo>
                    <a:pt x="4304919" y="857783"/>
                  </a:lnTo>
                  <a:lnTo>
                    <a:pt x="4269537" y="857783"/>
                  </a:lnTo>
                  <a:lnTo>
                    <a:pt x="4234180" y="857783"/>
                  </a:lnTo>
                  <a:lnTo>
                    <a:pt x="4234180" y="806721"/>
                  </a:lnTo>
                  <a:lnTo>
                    <a:pt x="4234180" y="193929"/>
                  </a:lnTo>
                  <a:lnTo>
                    <a:pt x="4222662" y="244985"/>
                  </a:lnTo>
                  <a:lnTo>
                    <a:pt x="4211144" y="296045"/>
                  </a:lnTo>
                  <a:lnTo>
                    <a:pt x="4199626" y="347108"/>
                  </a:lnTo>
                  <a:lnTo>
                    <a:pt x="4188108" y="398174"/>
                  </a:lnTo>
                  <a:lnTo>
                    <a:pt x="4176590" y="449242"/>
                  </a:lnTo>
                  <a:lnTo>
                    <a:pt x="4165072" y="500311"/>
                  </a:lnTo>
                  <a:lnTo>
                    <a:pt x="4153554" y="551381"/>
                  </a:lnTo>
                  <a:lnTo>
                    <a:pt x="4142036" y="602452"/>
                  </a:lnTo>
                  <a:lnTo>
                    <a:pt x="4130518" y="653521"/>
                  </a:lnTo>
                  <a:lnTo>
                    <a:pt x="4119000" y="704590"/>
                  </a:lnTo>
                  <a:lnTo>
                    <a:pt x="4107482" y="755657"/>
                  </a:lnTo>
                  <a:lnTo>
                    <a:pt x="4095964" y="806721"/>
                  </a:lnTo>
                  <a:lnTo>
                    <a:pt x="4084447" y="857783"/>
                  </a:lnTo>
                  <a:lnTo>
                    <a:pt x="4047775" y="857783"/>
                  </a:lnTo>
                  <a:lnTo>
                    <a:pt x="4011104" y="857783"/>
                  </a:lnTo>
                  <a:lnTo>
                    <a:pt x="3974433" y="857783"/>
                  </a:lnTo>
                  <a:lnTo>
                    <a:pt x="3937762" y="857783"/>
                  </a:lnTo>
                  <a:lnTo>
                    <a:pt x="3926275" y="806721"/>
                  </a:lnTo>
                  <a:lnTo>
                    <a:pt x="3914792" y="755657"/>
                  </a:lnTo>
                  <a:lnTo>
                    <a:pt x="3903313" y="704590"/>
                  </a:lnTo>
                  <a:lnTo>
                    <a:pt x="3891836" y="653521"/>
                  </a:lnTo>
                  <a:lnTo>
                    <a:pt x="3880360" y="602452"/>
                  </a:lnTo>
                  <a:lnTo>
                    <a:pt x="3868886" y="551381"/>
                  </a:lnTo>
                  <a:lnTo>
                    <a:pt x="3857412" y="500311"/>
                  </a:lnTo>
                  <a:lnTo>
                    <a:pt x="3845938" y="449242"/>
                  </a:lnTo>
                  <a:lnTo>
                    <a:pt x="3834462" y="398174"/>
                  </a:lnTo>
                  <a:lnTo>
                    <a:pt x="3822985" y="347108"/>
                  </a:lnTo>
                  <a:lnTo>
                    <a:pt x="3811506" y="296045"/>
                  </a:lnTo>
                  <a:lnTo>
                    <a:pt x="3800023" y="244985"/>
                  </a:lnTo>
                  <a:lnTo>
                    <a:pt x="3788537" y="193929"/>
                  </a:lnTo>
                  <a:lnTo>
                    <a:pt x="3788537" y="244985"/>
                  </a:lnTo>
                  <a:lnTo>
                    <a:pt x="3788537" y="296045"/>
                  </a:lnTo>
                  <a:lnTo>
                    <a:pt x="3788537" y="857783"/>
                  </a:lnTo>
                  <a:lnTo>
                    <a:pt x="3753179" y="857783"/>
                  </a:lnTo>
                  <a:lnTo>
                    <a:pt x="3717798" y="857783"/>
                  </a:lnTo>
                  <a:lnTo>
                    <a:pt x="3682416" y="857783"/>
                  </a:lnTo>
                  <a:lnTo>
                    <a:pt x="3647059" y="857783"/>
                  </a:lnTo>
                  <a:lnTo>
                    <a:pt x="3647059" y="808180"/>
                  </a:lnTo>
                  <a:lnTo>
                    <a:pt x="3647059" y="63970"/>
                  </a:lnTo>
                  <a:lnTo>
                    <a:pt x="3647059" y="14351"/>
                  </a:lnTo>
                  <a:close/>
                </a:path>
                <a:path w="6654800" h="872489">
                  <a:moveTo>
                    <a:pt x="3104007" y="14351"/>
                  </a:moveTo>
                  <a:lnTo>
                    <a:pt x="3144277" y="14351"/>
                  </a:lnTo>
                  <a:lnTo>
                    <a:pt x="3184525" y="14351"/>
                  </a:lnTo>
                  <a:lnTo>
                    <a:pt x="3224772" y="14351"/>
                  </a:lnTo>
                  <a:lnTo>
                    <a:pt x="3265042" y="14351"/>
                  </a:lnTo>
                  <a:lnTo>
                    <a:pt x="3281828" y="61213"/>
                  </a:lnTo>
                  <a:lnTo>
                    <a:pt x="3298613" y="108076"/>
                  </a:lnTo>
                  <a:lnTo>
                    <a:pt x="3315397" y="154939"/>
                  </a:lnTo>
                  <a:lnTo>
                    <a:pt x="3332182" y="201801"/>
                  </a:lnTo>
                  <a:lnTo>
                    <a:pt x="3348966" y="248663"/>
                  </a:lnTo>
                  <a:lnTo>
                    <a:pt x="3365749" y="295525"/>
                  </a:lnTo>
                  <a:lnTo>
                    <a:pt x="3382531" y="342386"/>
                  </a:lnTo>
                  <a:lnTo>
                    <a:pt x="3399313" y="389246"/>
                  </a:lnTo>
                  <a:lnTo>
                    <a:pt x="3416093" y="436105"/>
                  </a:lnTo>
                  <a:lnTo>
                    <a:pt x="3432872" y="482963"/>
                  </a:lnTo>
                  <a:lnTo>
                    <a:pt x="3449650" y="529820"/>
                  </a:lnTo>
                  <a:lnTo>
                    <a:pt x="3466427" y="576676"/>
                  </a:lnTo>
                  <a:lnTo>
                    <a:pt x="3483202" y="623531"/>
                  </a:lnTo>
                  <a:lnTo>
                    <a:pt x="3499975" y="670385"/>
                  </a:lnTo>
                  <a:lnTo>
                    <a:pt x="3516747" y="717237"/>
                  </a:lnTo>
                  <a:lnTo>
                    <a:pt x="3533516" y="764087"/>
                  </a:lnTo>
                  <a:lnTo>
                    <a:pt x="3550283" y="810936"/>
                  </a:lnTo>
                  <a:lnTo>
                    <a:pt x="3567049" y="857783"/>
                  </a:lnTo>
                  <a:lnTo>
                    <a:pt x="3525635" y="857783"/>
                  </a:lnTo>
                  <a:lnTo>
                    <a:pt x="3484244" y="857783"/>
                  </a:lnTo>
                  <a:lnTo>
                    <a:pt x="3442854" y="857783"/>
                  </a:lnTo>
                  <a:lnTo>
                    <a:pt x="3401441" y="857783"/>
                  </a:lnTo>
                  <a:lnTo>
                    <a:pt x="3384962" y="809877"/>
                  </a:lnTo>
                  <a:lnTo>
                    <a:pt x="3368484" y="762003"/>
                  </a:lnTo>
                  <a:lnTo>
                    <a:pt x="3352006" y="714133"/>
                  </a:lnTo>
                  <a:lnTo>
                    <a:pt x="3335528" y="666242"/>
                  </a:lnTo>
                  <a:lnTo>
                    <a:pt x="3034029" y="666242"/>
                  </a:lnTo>
                  <a:lnTo>
                    <a:pt x="3018430" y="714133"/>
                  </a:lnTo>
                  <a:lnTo>
                    <a:pt x="3002867" y="762003"/>
                  </a:lnTo>
                  <a:lnTo>
                    <a:pt x="2987327" y="809877"/>
                  </a:lnTo>
                  <a:lnTo>
                    <a:pt x="2971800" y="857783"/>
                  </a:lnTo>
                  <a:lnTo>
                    <a:pt x="2931394" y="857783"/>
                  </a:lnTo>
                  <a:lnTo>
                    <a:pt x="2890964" y="857783"/>
                  </a:lnTo>
                  <a:lnTo>
                    <a:pt x="2850534" y="857783"/>
                  </a:lnTo>
                  <a:lnTo>
                    <a:pt x="2810129" y="857783"/>
                  </a:lnTo>
                  <a:lnTo>
                    <a:pt x="2826468" y="810936"/>
                  </a:lnTo>
                  <a:lnTo>
                    <a:pt x="2842805" y="764087"/>
                  </a:lnTo>
                  <a:lnTo>
                    <a:pt x="2859141" y="717237"/>
                  </a:lnTo>
                  <a:lnTo>
                    <a:pt x="2875474" y="670385"/>
                  </a:lnTo>
                  <a:lnTo>
                    <a:pt x="2891805" y="623531"/>
                  </a:lnTo>
                  <a:lnTo>
                    <a:pt x="2908135" y="576676"/>
                  </a:lnTo>
                  <a:lnTo>
                    <a:pt x="2924463" y="529820"/>
                  </a:lnTo>
                  <a:lnTo>
                    <a:pt x="2940790" y="482963"/>
                  </a:lnTo>
                  <a:lnTo>
                    <a:pt x="2957115" y="436105"/>
                  </a:lnTo>
                  <a:lnTo>
                    <a:pt x="2973439" y="389246"/>
                  </a:lnTo>
                  <a:lnTo>
                    <a:pt x="2989763" y="342386"/>
                  </a:lnTo>
                  <a:lnTo>
                    <a:pt x="3006085" y="295525"/>
                  </a:lnTo>
                  <a:lnTo>
                    <a:pt x="3022406" y="248663"/>
                  </a:lnTo>
                  <a:lnTo>
                    <a:pt x="3038727" y="201801"/>
                  </a:lnTo>
                  <a:lnTo>
                    <a:pt x="3055047" y="154939"/>
                  </a:lnTo>
                  <a:lnTo>
                    <a:pt x="3071367" y="108076"/>
                  </a:lnTo>
                  <a:lnTo>
                    <a:pt x="3087687" y="61213"/>
                  </a:lnTo>
                  <a:lnTo>
                    <a:pt x="3104007" y="14351"/>
                  </a:lnTo>
                  <a:close/>
                </a:path>
                <a:path w="6654800" h="872489">
                  <a:moveTo>
                    <a:pt x="1072261" y="14351"/>
                  </a:moveTo>
                  <a:lnTo>
                    <a:pt x="1109313" y="14351"/>
                  </a:lnTo>
                  <a:lnTo>
                    <a:pt x="1146365" y="14351"/>
                  </a:lnTo>
                  <a:lnTo>
                    <a:pt x="1183417" y="14351"/>
                  </a:lnTo>
                  <a:lnTo>
                    <a:pt x="1220470" y="14351"/>
                  </a:lnTo>
                  <a:lnTo>
                    <a:pt x="1244236" y="57669"/>
                  </a:lnTo>
                  <a:lnTo>
                    <a:pt x="1267998" y="100992"/>
                  </a:lnTo>
                  <a:lnTo>
                    <a:pt x="1291756" y="144318"/>
                  </a:lnTo>
                  <a:lnTo>
                    <a:pt x="1315511" y="187646"/>
                  </a:lnTo>
                  <a:lnTo>
                    <a:pt x="1339263" y="230976"/>
                  </a:lnTo>
                  <a:lnTo>
                    <a:pt x="1363012" y="274307"/>
                  </a:lnTo>
                  <a:lnTo>
                    <a:pt x="1386759" y="317639"/>
                  </a:lnTo>
                  <a:lnTo>
                    <a:pt x="1410503" y="360970"/>
                  </a:lnTo>
                  <a:lnTo>
                    <a:pt x="1434246" y="404300"/>
                  </a:lnTo>
                  <a:lnTo>
                    <a:pt x="1457987" y="447628"/>
                  </a:lnTo>
                  <a:lnTo>
                    <a:pt x="1481728" y="490954"/>
                  </a:lnTo>
                  <a:lnTo>
                    <a:pt x="1505467" y="534277"/>
                  </a:lnTo>
                  <a:lnTo>
                    <a:pt x="1529207" y="577596"/>
                  </a:lnTo>
                  <a:lnTo>
                    <a:pt x="1529207" y="526400"/>
                  </a:lnTo>
                  <a:lnTo>
                    <a:pt x="1529207" y="475199"/>
                  </a:lnTo>
                  <a:lnTo>
                    <a:pt x="1529207" y="14351"/>
                  </a:lnTo>
                  <a:lnTo>
                    <a:pt x="1564618" y="14351"/>
                  </a:lnTo>
                  <a:lnTo>
                    <a:pt x="1599993" y="14351"/>
                  </a:lnTo>
                  <a:lnTo>
                    <a:pt x="1635345" y="14351"/>
                  </a:lnTo>
                  <a:lnTo>
                    <a:pt x="1670685" y="14351"/>
                  </a:lnTo>
                  <a:lnTo>
                    <a:pt x="1670685" y="63970"/>
                  </a:lnTo>
                  <a:lnTo>
                    <a:pt x="1670685" y="857783"/>
                  </a:lnTo>
                  <a:lnTo>
                    <a:pt x="1632489" y="857783"/>
                  </a:lnTo>
                  <a:lnTo>
                    <a:pt x="1594294" y="857783"/>
                  </a:lnTo>
                  <a:lnTo>
                    <a:pt x="1556099" y="857783"/>
                  </a:lnTo>
                  <a:lnTo>
                    <a:pt x="1517904" y="857783"/>
                  </a:lnTo>
                  <a:lnTo>
                    <a:pt x="1492567" y="811959"/>
                  </a:lnTo>
                  <a:lnTo>
                    <a:pt x="1467231" y="766132"/>
                  </a:lnTo>
                  <a:lnTo>
                    <a:pt x="1441894" y="720303"/>
                  </a:lnTo>
                  <a:lnTo>
                    <a:pt x="1416558" y="674471"/>
                  </a:lnTo>
                  <a:lnTo>
                    <a:pt x="1391221" y="628639"/>
                  </a:lnTo>
                  <a:lnTo>
                    <a:pt x="1365884" y="582806"/>
                  </a:lnTo>
                  <a:lnTo>
                    <a:pt x="1340548" y="536973"/>
                  </a:lnTo>
                  <a:lnTo>
                    <a:pt x="1315211" y="491142"/>
                  </a:lnTo>
                  <a:lnTo>
                    <a:pt x="1289875" y="445313"/>
                  </a:lnTo>
                  <a:lnTo>
                    <a:pt x="1264538" y="399488"/>
                  </a:lnTo>
                  <a:lnTo>
                    <a:pt x="1239202" y="353665"/>
                  </a:lnTo>
                  <a:lnTo>
                    <a:pt x="1213866" y="307848"/>
                  </a:lnTo>
                  <a:lnTo>
                    <a:pt x="1213866" y="357831"/>
                  </a:lnTo>
                  <a:lnTo>
                    <a:pt x="1213866" y="407819"/>
                  </a:lnTo>
                  <a:lnTo>
                    <a:pt x="1213866" y="857783"/>
                  </a:lnTo>
                  <a:lnTo>
                    <a:pt x="1178452" y="857783"/>
                  </a:lnTo>
                  <a:lnTo>
                    <a:pt x="1143063" y="857783"/>
                  </a:lnTo>
                  <a:lnTo>
                    <a:pt x="1107674" y="857783"/>
                  </a:lnTo>
                  <a:lnTo>
                    <a:pt x="1072261" y="857783"/>
                  </a:lnTo>
                  <a:lnTo>
                    <a:pt x="1072261" y="808180"/>
                  </a:lnTo>
                  <a:lnTo>
                    <a:pt x="1072261" y="63970"/>
                  </a:lnTo>
                  <a:lnTo>
                    <a:pt x="1072261" y="14351"/>
                  </a:lnTo>
                  <a:close/>
                </a:path>
                <a:path w="6654800" h="872489">
                  <a:moveTo>
                    <a:pt x="774573" y="14351"/>
                  </a:moveTo>
                  <a:lnTo>
                    <a:pt x="812671" y="14351"/>
                  </a:lnTo>
                  <a:lnTo>
                    <a:pt x="850757" y="14351"/>
                  </a:lnTo>
                  <a:lnTo>
                    <a:pt x="888819" y="14351"/>
                  </a:lnTo>
                  <a:lnTo>
                    <a:pt x="926845" y="14351"/>
                  </a:lnTo>
                  <a:lnTo>
                    <a:pt x="926845" y="63970"/>
                  </a:lnTo>
                  <a:lnTo>
                    <a:pt x="926845" y="857783"/>
                  </a:lnTo>
                  <a:lnTo>
                    <a:pt x="888819" y="857783"/>
                  </a:lnTo>
                  <a:lnTo>
                    <a:pt x="850757" y="857783"/>
                  </a:lnTo>
                  <a:lnTo>
                    <a:pt x="812671" y="857783"/>
                  </a:lnTo>
                  <a:lnTo>
                    <a:pt x="774573" y="857783"/>
                  </a:lnTo>
                  <a:lnTo>
                    <a:pt x="774573" y="808180"/>
                  </a:lnTo>
                  <a:lnTo>
                    <a:pt x="774573" y="63970"/>
                  </a:lnTo>
                  <a:lnTo>
                    <a:pt x="774573" y="14351"/>
                  </a:lnTo>
                  <a:close/>
                </a:path>
                <a:path w="6654800" h="872489">
                  <a:moveTo>
                    <a:pt x="24130" y="14351"/>
                  </a:moveTo>
                  <a:lnTo>
                    <a:pt x="68685" y="14351"/>
                  </a:lnTo>
                  <a:lnTo>
                    <a:pt x="113204" y="14351"/>
                  </a:lnTo>
                  <a:lnTo>
                    <a:pt x="157700" y="14351"/>
                  </a:lnTo>
                  <a:lnTo>
                    <a:pt x="202184" y="14351"/>
                  </a:lnTo>
                  <a:lnTo>
                    <a:pt x="227393" y="59508"/>
                  </a:lnTo>
                  <a:lnTo>
                    <a:pt x="252603" y="104680"/>
                  </a:lnTo>
                  <a:lnTo>
                    <a:pt x="277812" y="149860"/>
                  </a:lnTo>
                  <a:lnTo>
                    <a:pt x="303022" y="195039"/>
                  </a:lnTo>
                  <a:lnTo>
                    <a:pt x="328231" y="240211"/>
                  </a:lnTo>
                  <a:lnTo>
                    <a:pt x="353441" y="285369"/>
                  </a:lnTo>
                  <a:lnTo>
                    <a:pt x="378142" y="240211"/>
                  </a:lnTo>
                  <a:lnTo>
                    <a:pt x="402844" y="195039"/>
                  </a:lnTo>
                  <a:lnTo>
                    <a:pt x="427545" y="149860"/>
                  </a:lnTo>
                  <a:lnTo>
                    <a:pt x="452246" y="104680"/>
                  </a:lnTo>
                  <a:lnTo>
                    <a:pt x="476948" y="59508"/>
                  </a:lnTo>
                  <a:lnTo>
                    <a:pt x="501650" y="14351"/>
                  </a:lnTo>
                  <a:lnTo>
                    <a:pt x="545824" y="14351"/>
                  </a:lnTo>
                  <a:lnTo>
                    <a:pt x="589962" y="14351"/>
                  </a:lnTo>
                  <a:lnTo>
                    <a:pt x="634077" y="14351"/>
                  </a:lnTo>
                  <a:lnTo>
                    <a:pt x="678180" y="14351"/>
                  </a:lnTo>
                  <a:lnTo>
                    <a:pt x="652102" y="59859"/>
                  </a:lnTo>
                  <a:lnTo>
                    <a:pt x="626026" y="105369"/>
                  </a:lnTo>
                  <a:lnTo>
                    <a:pt x="599952" y="150880"/>
                  </a:lnTo>
                  <a:lnTo>
                    <a:pt x="573881" y="196395"/>
                  </a:lnTo>
                  <a:lnTo>
                    <a:pt x="547815" y="241914"/>
                  </a:lnTo>
                  <a:lnTo>
                    <a:pt x="521753" y="287438"/>
                  </a:lnTo>
                  <a:lnTo>
                    <a:pt x="495698" y="332969"/>
                  </a:lnTo>
                  <a:lnTo>
                    <a:pt x="469650" y="378506"/>
                  </a:lnTo>
                  <a:lnTo>
                    <a:pt x="443611" y="424053"/>
                  </a:lnTo>
                  <a:lnTo>
                    <a:pt x="469370" y="467414"/>
                  </a:lnTo>
                  <a:lnTo>
                    <a:pt x="495135" y="510782"/>
                  </a:lnTo>
                  <a:lnTo>
                    <a:pt x="520905" y="554154"/>
                  </a:lnTo>
                  <a:lnTo>
                    <a:pt x="546678" y="597530"/>
                  </a:lnTo>
                  <a:lnTo>
                    <a:pt x="572452" y="640908"/>
                  </a:lnTo>
                  <a:lnTo>
                    <a:pt x="598226" y="684287"/>
                  </a:lnTo>
                  <a:lnTo>
                    <a:pt x="623999" y="727665"/>
                  </a:lnTo>
                  <a:lnTo>
                    <a:pt x="649769" y="771042"/>
                  </a:lnTo>
                  <a:lnTo>
                    <a:pt x="675534" y="814415"/>
                  </a:lnTo>
                  <a:lnTo>
                    <a:pt x="701294" y="857783"/>
                  </a:lnTo>
                  <a:lnTo>
                    <a:pt x="655383" y="857783"/>
                  </a:lnTo>
                  <a:lnTo>
                    <a:pt x="609472" y="857783"/>
                  </a:lnTo>
                  <a:lnTo>
                    <a:pt x="563562" y="857783"/>
                  </a:lnTo>
                  <a:lnTo>
                    <a:pt x="517651" y="857783"/>
                  </a:lnTo>
                  <a:lnTo>
                    <a:pt x="493757" y="816129"/>
                  </a:lnTo>
                  <a:lnTo>
                    <a:pt x="469863" y="774466"/>
                  </a:lnTo>
                  <a:lnTo>
                    <a:pt x="445969" y="732799"/>
                  </a:lnTo>
                  <a:lnTo>
                    <a:pt x="422075" y="691131"/>
                  </a:lnTo>
                  <a:lnTo>
                    <a:pt x="398181" y="649467"/>
                  </a:lnTo>
                  <a:lnTo>
                    <a:pt x="374287" y="607810"/>
                  </a:lnTo>
                  <a:lnTo>
                    <a:pt x="350393" y="566166"/>
                  </a:lnTo>
                  <a:lnTo>
                    <a:pt x="326444" y="607810"/>
                  </a:lnTo>
                  <a:lnTo>
                    <a:pt x="302492" y="649467"/>
                  </a:lnTo>
                  <a:lnTo>
                    <a:pt x="278537" y="691131"/>
                  </a:lnTo>
                  <a:lnTo>
                    <a:pt x="254575" y="732799"/>
                  </a:lnTo>
                  <a:lnTo>
                    <a:pt x="230603" y="774466"/>
                  </a:lnTo>
                  <a:lnTo>
                    <a:pt x="206621" y="816129"/>
                  </a:lnTo>
                  <a:lnTo>
                    <a:pt x="182625" y="857783"/>
                  </a:lnTo>
                  <a:lnTo>
                    <a:pt x="136981" y="857783"/>
                  </a:lnTo>
                  <a:lnTo>
                    <a:pt x="91313" y="857783"/>
                  </a:lnTo>
                  <a:lnTo>
                    <a:pt x="45644" y="857783"/>
                  </a:lnTo>
                  <a:lnTo>
                    <a:pt x="0" y="857783"/>
                  </a:lnTo>
                  <a:lnTo>
                    <a:pt x="25790" y="813771"/>
                  </a:lnTo>
                  <a:lnTo>
                    <a:pt x="51574" y="769760"/>
                  </a:lnTo>
                  <a:lnTo>
                    <a:pt x="77353" y="725750"/>
                  </a:lnTo>
                  <a:lnTo>
                    <a:pt x="103130" y="681741"/>
                  </a:lnTo>
                  <a:lnTo>
                    <a:pt x="128905" y="637733"/>
                  </a:lnTo>
                  <a:lnTo>
                    <a:pt x="154679" y="593726"/>
                  </a:lnTo>
                  <a:lnTo>
                    <a:pt x="180456" y="549720"/>
                  </a:lnTo>
                  <a:lnTo>
                    <a:pt x="206235" y="505714"/>
                  </a:lnTo>
                  <a:lnTo>
                    <a:pt x="232019" y="461708"/>
                  </a:lnTo>
                  <a:lnTo>
                    <a:pt x="257810" y="417703"/>
                  </a:lnTo>
                  <a:lnTo>
                    <a:pt x="231859" y="372876"/>
                  </a:lnTo>
                  <a:lnTo>
                    <a:pt x="205907" y="328057"/>
                  </a:lnTo>
                  <a:lnTo>
                    <a:pt x="179954" y="283242"/>
                  </a:lnTo>
                  <a:lnTo>
                    <a:pt x="153997" y="238431"/>
                  </a:lnTo>
                  <a:lnTo>
                    <a:pt x="128036" y="193622"/>
                  </a:lnTo>
                  <a:lnTo>
                    <a:pt x="102070" y="148811"/>
                  </a:lnTo>
                  <a:lnTo>
                    <a:pt x="76097" y="103996"/>
                  </a:lnTo>
                  <a:lnTo>
                    <a:pt x="50118" y="59177"/>
                  </a:lnTo>
                  <a:lnTo>
                    <a:pt x="24130" y="14351"/>
                  </a:lnTo>
                  <a:close/>
                </a:path>
                <a:path w="6654800" h="872489">
                  <a:moveTo>
                    <a:pt x="5152771" y="0"/>
                  </a:moveTo>
                  <a:lnTo>
                    <a:pt x="5206492" y="3207"/>
                  </a:lnTo>
                  <a:lnTo>
                    <a:pt x="5256530" y="12831"/>
                  </a:lnTo>
                  <a:lnTo>
                    <a:pt x="5302885" y="28876"/>
                  </a:lnTo>
                  <a:lnTo>
                    <a:pt x="5345557" y="51345"/>
                  </a:lnTo>
                  <a:lnTo>
                    <a:pt x="5384546" y="80242"/>
                  </a:lnTo>
                  <a:lnTo>
                    <a:pt x="5419852" y="115570"/>
                  </a:lnTo>
                  <a:lnTo>
                    <a:pt x="5447708" y="152745"/>
                  </a:lnTo>
                  <a:lnTo>
                    <a:pt x="5471064" y="193992"/>
                  </a:lnTo>
                  <a:lnTo>
                    <a:pt x="5489896" y="239335"/>
                  </a:lnTo>
                  <a:lnTo>
                    <a:pt x="5504180" y="288798"/>
                  </a:lnTo>
                  <a:lnTo>
                    <a:pt x="5530657" y="270319"/>
                  </a:lnTo>
                  <a:lnTo>
                    <a:pt x="5549884" y="245364"/>
                  </a:lnTo>
                  <a:lnTo>
                    <a:pt x="5561847" y="213931"/>
                  </a:lnTo>
                  <a:lnTo>
                    <a:pt x="5566536" y="176022"/>
                  </a:lnTo>
                  <a:lnTo>
                    <a:pt x="5549012" y="176022"/>
                  </a:lnTo>
                  <a:lnTo>
                    <a:pt x="5531500" y="176022"/>
                  </a:lnTo>
                  <a:lnTo>
                    <a:pt x="5514012" y="176022"/>
                  </a:lnTo>
                  <a:lnTo>
                    <a:pt x="5496559" y="176022"/>
                  </a:lnTo>
                  <a:lnTo>
                    <a:pt x="5496559" y="135616"/>
                  </a:lnTo>
                  <a:lnTo>
                    <a:pt x="5496559" y="95186"/>
                  </a:lnTo>
                  <a:lnTo>
                    <a:pt x="5496559" y="54756"/>
                  </a:lnTo>
                  <a:lnTo>
                    <a:pt x="5496559" y="14351"/>
                  </a:lnTo>
                  <a:lnTo>
                    <a:pt x="5532679" y="14351"/>
                  </a:lnTo>
                  <a:lnTo>
                    <a:pt x="5568823" y="14351"/>
                  </a:lnTo>
                  <a:lnTo>
                    <a:pt x="5604966" y="14351"/>
                  </a:lnTo>
                  <a:lnTo>
                    <a:pt x="5641085" y="14351"/>
                  </a:lnTo>
                  <a:lnTo>
                    <a:pt x="5641085" y="43287"/>
                  </a:lnTo>
                  <a:lnTo>
                    <a:pt x="5641085" y="72199"/>
                  </a:lnTo>
                  <a:lnTo>
                    <a:pt x="5641085" y="101111"/>
                  </a:lnTo>
                  <a:lnTo>
                    <a:pt x="5641085" y="130048"/>
                  </a:lnTo>
                  <a:lnTo>
                    <a:pt x="5640395" y="163742"/>
                  </a:lnTo>
                  <a:lnTo>
                    <a:pt x="5634870" y="219559"/>
                  </a:lnTo>
                  <a:lnTo>
                    <a:pt x="5623369" y="261231"/>
                  </a:lnTo>
                  <a:lnTo>
                    <a:pt x="5603176" y="297045"/>
                  </a:lnTo>
                  <a:lnTo>
                    <a:pt x="5574053" y="328140"/>
                  </a:lnTo>
                  <a:lnTo>
                    <a:pt x="5537287" y="352992"/>
                  </a:lnTo>
                  <a:lnTo>
                    <a:pt x="5516118" y="362966"/>
                  </a:lnTo>
                  <a:lnTo>
                    <a:pt x="5517691" y="381021"/>
                  </a:lnTo>
                  <a:lnTo>
                    <a:pt x="5518800" y="399399"/>
                  </a:lnTo>
                  <a:lnTo>
                    <a:pt x="5519457" y="418133"/>
                  </a:lnTo>
                  <a:lnTo>
                    <a:pt x="5519674" y="437261"/>
                  </a:lnTo>
                  <a:lnTo>
                    <a:pt x="5517659" y="493353"/>
                  </a:lnTo>
                  <a:lnTo>
                    <a:pt x="5511615" y="545918"/>
                  </a:lnTo>
                  <a:lnTo>
                    <a:pt x="5501539" y="594958"/>
                  </a:lnTo>
                  <a:lnTo>
                    <a:pt x="5487428" y="640474"/>
                  </a:lnTo>
                  <a:lnTo>
                    <a:pt x="5469281" y="682469"/>
                  </a:lnTo>
                  <a:lnTo>
                    <a:pt x="5447095" y="720944"/>
                  </a:lnTo>
                  <a:lnTo>
                    <a:pt x="5420868" y="755904"/>
                  </a:lnTo>
                  <a:lnTo>
                    <a:pt x="5386016" y="791437"/>
                  </a:lnTo>
                  <a:lnTo>
                    <a:pt x="5347372" y="820507"/>
                  </a:lnTo>
                  <a:lnTo>
                    <a:pt x="5304932" y="843113"/>
                  </a:lnTo>
                  <a:lnTo>
                    <a:pt x="5258693" y="859258"/>
                  </a:lnTo>
                  <a:lnTo>
                    <a:pt x="5208651" y="868944"/>
                  </a:lnTo>
                  <a:lnTo>
                    <a:pt x="5154803" y="872172"/>
                  </a:lnTo>
                  <a:lnTo>
                    <a:pt x="5100479" y="868967"/>
                  </a:lnTo>
                  <a:lnTo>
                    <a:pt x="5050032" y="859353"/>
                  </a:lnTo>
                  <a:lnTo>
                    <a:pt x="5003466" y="843329"/>
                  </a:lnTo>
                  <a:lnTo>
                    <a:pt x="4960784" y="820894"/>
                  </a:lnTo>
                  <a:lnTo>
                    <a:pt x="4921990" y="792049"/>
                  </a:lnTo>
                  <a:lnTo>
                    <a:pt x="4887087" y="756793"/>
                  </a:lnTo>
                  <a:lnTo>
                    <a:pt x="4860805" y="722122"/>
                  </a:lnTo>
                  <a:lnTo>
                    <a:pt x="4838567" y="683973"/>
                  </a:lnTo>
                  <a:lnTo>
                    <a:pt x="4820373" y="642349"/>
                  </a:lnTo>
                  <a:lnTo>
                    <a:pt x="4806221" y="597255"/>
                  </a:lnTo>
                  <a:lnTo>
                    <a:pt x="4796113" y="548696"/>
                  </a:lnTo>
                  <a:lnTo>
                    <a:pt x="4790048" y="496675"/>
                  </a:lnTo>
                  <a:lnTo>
                    <a:pt x="4788027" y="441198"/>
                  </a:lnTo>
                  <a:lnTo>
                    <a:pt x="4790165" y="382593"/>
                  </a:lnTo>
                  <a:lnTo>
                    <a:pt x="4796583" y="327722"/>
                  </a:lnTo>
                  <a:lnTo>
                    <a:pt x="4807281" y="276582"/>
                  </a:lnTo>
                  <a:lnTo>
                    <a:pt x="4822262" y="229175"/>
                  </a:lnTo>
                  <a:lnTo>
                    <a:pt x="4841529" y="185500"/>
                  </a:lnTo>
                  <a:lnTo>
                    <a:pt x="4865084" y="145557"/>
                  </a:lnTo>
                  <a:lnTo>
                    <a:pt x="4892929" y="109347"/>
                  </a:lnTo>
                  <a:lnTo>
                    <a:pt x="4926446" y="75935"/>
                  </a:lnTo>
                  <a:lnTo>
                    <a:pt x="4963879" y="48598"/>
                  </a:lnTo>
                  <a:lnTo>
                    <a:pt x="5005228" y="27336"/>
                  </a:lnTo>
                  <a:lnTo>
                    <a:pt x="5050493" y="12149"/>
                  </a:lnTo>
                  <a:lnTo>
                    <a:pt x="5099674" y="3037"/>
                  </a:lnTo>
                  <a:lnTo>
                    <a:pt x="5152771" y="0"/>
                  </a:lnTo>
                  <a:close/>
                </a:path>
                <a:path w="6654800" h="872489">
                  <a:moveTo>
                    <a:pt x="2450846" y="0"/>
                  </a:moveTo>
                  <a:lnTo>
                    <a:pt x="2504106" y="3657"/>
                  </a:lnTo>
                  <a:lnTo>
                    <a:pt x="2553234" y="14630"/>
                  </a:lnTo>
                  <a:lnTo>
                    <a:pt x="2598210" y="32918"/>
                  </a:lnTo>
                  <a:lnTo>
                    <a:pt x="2639017" y="58521"/>
                  </a:lnTo>
                  <a:lnTo>
                    <a:pt x="2675636" y="91440"/>
                  </a:lnTo>
                  <a:lnTo>
                    <a:pt x="2699756" y="121441"/>
                  </a:lnTo>
                  <a:lnTo>
                    <a:pt x="2720673" y="157337"/>
                  </a:lnTo>
                  <a:lnTo>
                    <a:pt x="2738375" y="199114"/>
                  </a:lnTo>
                  <a:lnTo>
                    <a:pt x="2752852" y="246761"/>
                  </a:lnTo>
                  <a:lnTo>
                    <a:pt x="2715152" y="256855"/>
                  </a:lnTo>
                  <a:lnTo>
                    <a:pt x="2677477" y="266938"/>
                  </a:lnTo>
                  <a:lnTo>
                    <a:pt x="2639802" y="276996"/>
                  </a:lnTo>
                  <a:lnTo>
                    <a:pt x="2602103" y="287020"/>
                  </a:lnTo>
                  <a:lnTo>
                    <a:pt x="2593603" y="255970"/>
                  </a:lnTo>
                  <a:lnTo>
                    <a:pt x="2581449" y="228361"/>
                  </a:lnTo>
                  <a:lnTo>
                    <a:pt x="2546223" y="183515"/>
                  </a:lnTo>
                  <a:lnTo>
                    <a:pt x="2499280" y="155051"/>
                  </a:lnTo>
                  <a:lnTo>
                    <a:pt x="2443099" y="145542"/>
                  </a:lnTo>
                  <a:lnTo>
                    <a:pt x="2403163" y="149754"/>
                  </a:lnTo>
                  <a:lnTo>
                    <a:pt x="2367168" y="162385"/>
                  </a:lnTo>
                  <a:lnTo>
                    <a:pt x="2335103" y="183421"/>
                  </a:lnTo>
                  <a:lnTo>
                    <a:pt x="2306954" y="212852"/>
                  </a:lnTo>
                  <a:lnTo>
                    <a:pt x="2273548" y="280044"/>
                  </a:lnTo>
                  <a:lnTo>
                    <a:pt x="2263109" y="323668"/>
                  </a:lnTo>
                  <a:lnTo>
                    <a:pt x="2256845" y="373961"/>
                  </a:lnTo>
                  <a:lnTo>
                    <a:pt x="2254758" y="430911"/>
                  </a:lnTo>
                  <a:lnTo>
                    <a:pt x="2256815" y="491218"/>
                  </a:lnTo>
                  <a:lnTo>
                    <a:pt x="2262987" y="544138"/>
                  </a:lnTo>
                  <a:lnTo>
                    <a:pt x="2273274" y="589687"/>
                  </a:lnTo>
                  <a:lnTo>
                    <a:pt x="2287676" y="627884"/>
                  </a:lnTo>
                  <a:lnTo>
                    <a:pt x="2333859" y="688419"/>
                  </a:lnTo>
                  <a:lnTo>
                    <a:pt x="2400811" y="722328"/>
                  </a:lnTo>
                  <a:lnTo>
                    <a:pt x="2440051" y="726567"/>
                  </a:lnTo>
                  <a:lnTo>
                    <a:pt x="2469310" y="723876"/>
                  </a:lnTo>
                  <a:lnTo>
                    <a:pt x="2521543" y="702349"/>
                  </a:lnTo>
                  <a:lnTo>
                    <a:pt x="2564802" y="658818"/>
                  </a:lnTo>
                  <a:lnTo>
                    <a:pt x="2596183" y="590948"/>
                  </a:lnTo>
                  <a:lnTo>
                    <a:pt x="2607183" y="547751"/>
                  </a:lnTo>
                  <a:lnTo>
                    <a:pt x="2644138" y="560802"/>
                  </a:lnTo>
                  <a:lnTo>
                    <a:pt x="2681081" y="573865"/>
                  </a:lnTo>
                  <a:lnTo>
                    <a:pt x="2718000" y="586952"/>
                  </a:lnTo>
                  <a:lnTo>
                    <a:pt x="2754884" y="600075"/>
                  </a:lnTo>
                  <a:lnTo>
                    <a:pt x="2739521" y="652470"/>
                  </a:lnTo>
                  <a:lnTo>
                    <a:pt x="2720555" y="699171"/>
                  </a:lnTo>
                  <a:lnTo>
                    <a:pt x="2697980" y="740180"/>
                  </a:lnTo>
                  <a:lnTo>
                    <a:pt x="2671791" y="775502"/>
                  </a:lnTo>
                  <a:lnTo>
                    <a:pt x="2641980" y="805141"/>
                  </a:lnTo>
                  <a:lnTo>
                    <a:pt x="2599809" y="834469"/>
                  </a:lnTo>
                  <a:lnTo>
                    <a:pt x="2552350" y="855416"/>
                  </a:lnTo>
                  <a:lnTo>
                    <a:pt x="2499606" y="867983"/>
                  </a:lnTo>
                  <a:lnTo>
                    <a:pt x="2441575" y="872172"/>
                  </a:lnTo>
                  <a:lnTo>
                    <a:pt x="2392965" y="868983"/>
                  </a:lnTo>
                  <a:lnTo>
                    <a:pt x="2347336" y="859419"/>
                  </a:lnTo>
                  <a:lnTo>
                    <a:pt x="2304684" y="843480"/>
                  </a:lnTo>
                  <a:lnTo>
                    <a:pt x="2265007" y="821167"/>
                  </a:lnTo>
                  <a:lnTo>
                    <a:pt x="2228300" y="792482"/>
                  </a:lnTo>
                  <a:lnTo>
                    <a:pt x="2194560" y="757428"/>
                  </a:lnTo>
                  <a:lnTo>
                    <a:pt x="2168885" y="722896"/>
                  </a:lnTo>
                  <a:lnTo>
                    <a:pt x="2147160" y="684938"/>
                  </a:lnTo>
                  <a:lnTo>
                    <a:pt x="2129385" y="643551"/>
                  </a:lnTo>
                  <a:lnTo>
                    <a:pt x="2115560" y="598729"/>
                  </a:lnTo>
                  <a:lnTo>
                    <a:pt x="2105685" y="550467"/>
                  </a:lnTo>
                  <a:lnTo>
                    <a:pt x="2099760" y="498763"/>
                  </a:lnTo>
                  <a:lnTo>
                    <a:pt x="2097786" y="443611"/>
                  </a:lnTo>
                  <a:lnTo>
                    <a:pt x="2099775" y="385340"/>
                  </a:lnTo>
                  <a:lnTo>
                    <a:pt x="2105742" y="330922"/>
                  </a:lnTo>
                  <a:lnTo>
                    <a:pt x="2115680" y="280351"/>
                  </a:lnTo>
                  <a:lnTo>
                    <a:pt x="2129587" y="233624"/>
                  </a:lnTo>
                  <a:lnTo>
                    <a:pt x="2147456" y="190736"/>
                  </a:lnTo>
                  <a:lnTo>
                    <a:pt x="2169285" y="151682"/>
                  </a:lnTo>
                  <a:lnTo>
                    <a:pt x="2195067" y="116459"/>
                  </a:lnTo>
                  <a:lnTo>
                    <a:pt x="2229210" y="80889"/>
                  </a:lnTo>
                  <a:lnTo>
                    <a:pt x="2266743" y="51778"/>
                  </a:lnTo>
                  <a:lnTo>
                    <a:pt x="2307669" y="29130"/>
                  </a:lnTo>
                  <a:lnTo>
                    <a:pt x="2351992" y="12949"/>
                  </a:lnTo>
                  <a:lnTo>
                    <a:pt x="2399717" y="3237"/>
                  </a:lnTo>
                  <a:lnTo>
                    <a:pt x="2450846" y="0"/>
                  </a:lnTo>
                  <a:close/>
                </a:path>
              </a:pathLst>
            </a:custGeom>
            <a:ln w="12192">
              <a:solidFill>
                <a:srgbClr val="170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752" y="4575428"/>
              <a:ext cx="234950" cy="20446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5748" y="765048"/>
            <a:ext cx="4098036" cy="3425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1139" y="252971"/>
            <a:ext cx="6195060" cy="1136015"/>
            <a:chOff x="1501139" y="252971"/>
            <a:chExt cx="6195060" cy="1136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139" y="252971"/>
              <a:ext cx="6195060" cy="1135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955" y="304800"/>
              <a:ext cx="6069330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3973" y="424941"/>
            <a:ext cx="5495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HẬU</a:t>
            </a:r>
            <a:r>
              <a:rPr spc="-35" dirty="0"/>
              <a:t> </a:t>
            </a:r>
            <a:r>
              <a:rPr dirty="0"/>
              <a:t>QUẢ</a:t>
            </a:r>
            <a:r>
              <a:rPr spc="-20" dirty="0"/>
              <a:t> </a:t>
            </a:r>
            <a:r>
              <a:rPr spc="-5" dirty="0"/>
              <a:t>CỦA</a:t>
            </a:r>
            <a:r>
              <a:rPr spc="-10" dirty="0"/>
              <a:t> </a:t>
            </a:r>
            <a:r>
              <a:rPr spc="-5" dirty="0"/>
              <a:t>ĐỢT</a:t>
            </a:r>
            <a:r>
              <a:rPr spc="-25" dirty="0"/>
              <a:t> </a:t>
            </a:r>
            <a:r>
              <a:rPr spc="-5" dirty="0"/>
              <a:t>CẤP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7042" y="6280810"/>
            <a:ext cx="3481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Wedzicha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JA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Seemungal</a:t>
            </a:r>
            <a:r>
              <a:rPr sz="1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TA.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Lancet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2007; 370: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786–796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6636" y="1915667"/>
            <a:ext cx="7983855" cy="4114165"/>
            <a:chOff x="516636" y="1915667"/>
            <a:chExt cx="7983855" cy="41141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8444" y="1915667"/>
              <a:ext cx="2661666" cy="12992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4727" y="4946903"/>
              <a:ext cx="2647950" cy="10614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636" y="4931663"/>
              <a:ext cx="2657094" cy="109805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78560" y="4880152"/>
            <a:ext cx="20681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100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Giảm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chất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lượng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cuộc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sống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9204" y="1955279"/>
            <a:ext cx="2626614" cy="117730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39164" y="1969849"/>
            <a:ext cx="1532890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Viêm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đường</a:t>
            </a:r>
            <a:endParaRPr sz="20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spcBef>
                <a:spcPts val="1200"/>
              </a:spcBef>
            </a:pP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hô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hấp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tăng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74520" y="2350516"/>
            <a:ext cx="5325745" cy="3269615"/>
            <a:chOff x="1874520" y="2350516"/>
            <a:chExt cx="5325745" cy="326961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7182" y="2350516"/>
              <a:ext cx="2816479" cy="32693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4520" y="3348227"/>
              <a:ext cx="5325617" cy="132359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244089" y="3816477"/>
            <a:ext cx="4564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nhân</a:t>
            </a:r>
            <a:r>
              <a:rPr sz="20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với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đợt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cấp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thường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xuyên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9817" y="1915414"/>
            <a:ext cx="2432050" cy="12331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CNHH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Suy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giảm,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bẫy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khí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tăng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Nguy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cơ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NKBV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62878" y="5279847"/>
            <a:ext cx="1971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Tử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vong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tăng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091" y="2118344"/>
            <a:ext cx="8377555" cy="4491355"/>
            <a:chOff x="419091" y="2118344"/>
            <a:chExt cx="8377555" cy="4491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091" y="2118344"/>
              <a:ext cx="8377444" cy="4491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133599"/>
              <a:ext cx="8305800" cy="4419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2133599"/>
              <a:ext cx="8305800" cy="4419600"/>
            </a:xfrm>
            <a:custGeom>
              <a:avLst/>
              <a:gdLst/>
              <a:ahLst/>
              <a:cxnLst/>
              <a:rect l="l" t="t" r="r" b="b"/>
              <a:pathLst>
                <a:path w="8305800" h="4419600">
                  <a:moveTo>
                    <a:pt x="0" y="4419600"/>
                  </a:moveTo>
                  <a:lnTo>
                    <a:pt x="8305800" y="4419600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431" y="258825"/>
            <a:ext cx="833818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40" dirty="0">
                <a:solidFill>
                  <a:srgbClr val="FF0000"/>
                </a:solidFill>
              </a:rPr>
              <a:t>TIÊN</a:t>
            </a:r>
            <a:r>
              <a:rPr sz="3400" spc="130" dirty="0">
                <a:solidFill>
                  <a:srgbClr val="FF0000"/>
                </a:solidFill>
              </a:rPr>
              <a:t> </a:t>
            </a:r>
            <a:r>
              <a:rPr sz="3400" spc="-5" dirty="0">
                <a:solidFill>
                  <a:srgbClr val="FF0000"/>
                </a:solidFill>
              </a:rPr>
              <a:t>LƯỢNG</a:t>
            </a:r>
            <a:r>
              <a:rPr sz="3400" spc="15" dirty="0">
                <a:solidFill>
                  <a:srgbClr val="FF0000"/>
                </a:solidFill>
              </a:rPr>
              <a:t> </a:t>
            </a:r>
            <a:r>
              <a:rPr sz="3400" spc="-55" dirty="0">
                <a:solidFill>
                  <a:srgbClr val="FF0000"/>
                </a:solidFill>
              </a:rPr>
              <a:t>KÉM</a:t>
            </a:r>
            <a:r>
              <a:rPr sz="3400" spc="140" dirty="0">
                <a:solidFill>
                  <a:srgbClr val="FF0000"/>
                </a:solidFill>
              </a:rPr>
              <a:t> </a:t>
            </a:r>
            <a:r>
              <a:rPr sz="3400" spc="-10" dirty="0">
                <a:solidFill>
                  <a:srgbClr val="FF0000"/>
                </a:solidFill>
              </a:rPr>
              <a:t>CỦA</a:t>
            </a:r>
            <a:r>
              <a:rPr sz="3400" spc="-114" dirty="0">
                <a:solidFill>
                  <a:srgbClr val="FF0000"/>
                </a:solidFill>
              </a:rPr>
              <a:t> </a:t>
            </a:r>
            <a:r>
              <a:rPr sz="3400" spc="-10" dirty="0">
                <a:solidFill>
                  <a:srgbClr val="FF0000"/>
                </a:solidFill>
              </a:rPr>
              <a:t>ĐỢT</a:t>
            </a:r>
            <a:r>
              <a:rPr sz="3400" spc="10" dirty="0">
                <a:solidFill>
                  <a:srgbClr val="FF0000"/>
                </a:solidFill>
              </a:rPr>
              <a:t> </a:t>
            </a:r>
            <a:r>
              <a:rPr sz="3400" spc="-10" dirty="0">
                <a:solidFill>
                  <a:srgbClr val="FF0000"/>
                </a:solidFill>
              </a:rPr>
              <a:t>CẤP</a:t>
            </a:r>
            <a:r>
              <a:rPr sz="3400" spc="-70" dirty="0">
                <a:solidFill>
                  <a:srgbClr val="FF0000"/>
                </a:solidFill>
              </a:rPr>
              <a:t> </a:t>
            </a:r>
            <a:r>
              <a:rPr sz="3400" spc="-5" dirty="0">
                <a:solidFill>
                  <a:srgbClr val="FF0000"/>
                </a:solidFill>
              </a:rPr>
              <a:t>COPD</a:t>
            </a:r>
            <a:endParaRPr sz="3400"/>
          </a:p>
        </p:txBody>
      </p:sp>
      <p:sp>
        <p:nvSpPr>
          <p:cNvPr id="7" name="object 7"/>
          <p:cNvSpPr txBox="1"/>
          <p:nvPr/>
        </p:nvSpPr>
        <p:spPr>
          <a:xfrm>
            <a:off x="6557009" y="2523613"/>
            <a:ext cx="1814195" cy="5740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00" b="1" spc="-35" dirty="0">
                <a:solidFill>
                  <a:srgbClr val="3B8B92"/>
                </a:solidFill>
                <a:latin typeface="Arial"/>
                <a:cs typeface="Arial"/>
              </a:rPr>
              <a:t>Nhóm</a:t>
            </a:r>
            <a:r>
              <a:rPr sz="1500" b="1" spc="30" dirty="0">
                <a:solidFill>
                  <a:srgbClr val="3B8B92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3B8B92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BN</a:t>
            </a:r>
            <a:r>
              <a:rPr sz="1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không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1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7009" y="3346450"/>
            <a:ext cx="1717675" cy="10312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00" b="1" spc="-35" dirty="0">
                <a:solidFill>
                  <a:srgbClr val="CC66FF"/>
                </a:solidFill>
                <a:latin typeface="Arial"/>
                <a:cs typeface="Arial"/>
              </a:rPr>
              <a:t>Nhóm</a:t>
            </a:r>
            <a:r>
              <a:rPr sz="1500" b="1" spc="-30" dirty="0">
                <a:solidFill>
                  <a:srgbClr val="CC66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C66FF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9"/>
              </a:spcBef>
            </a:pP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BN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có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2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 cấp </a:t>
            </a:r>
            <a:r>
              <a:rPr sz="1500" spc="-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 trị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 bệnh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7009" y="4626990"/>
            <a:ext cx="1562100" cy="10312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1500" b="1" spc="-35" dirty="0">
                <a:solidFill>
                  <a:srgbClr val="CC9900"/>
                </a:solidFill>
                <a:latin typeface="Arial"/>
                <a:cs typeface="Arial"/>
              </a:rPr>
              <a:t>Nhóm</a:t>
            </a:r>
            <a:r>
              <a:rPr sz="1500" b="1" spc="7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C990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360"/>
              </a:spcBef>
            </a:pP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BN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có </a:t>
            </a:r>
            <a:r>
              <a:rPr sz="15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≥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3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đợt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cấp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 trị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trong bệnh </a:t>
            </a:r>
            <a:r>
              <a:rPr sz="15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viện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21308" y="2817876"/>
            <a:ext cx="3121660" cy="2649220"/>
          </a:xfrm>
          <a:custGeom>
            <a:avLst/>
            <a:gdLst/>
            <a:ahLst/>
            <a:cxnLst/>
            <a:rect l="l" t="t" r="r" b="b"/>
            <a:pathLst>
              <a:path w="3121660" h="2649220">
                <a:moveTo>
                  <a:pt x="3047" y="2648712"/>
                </a:moveTo>
                <a:lnTo>
                  <a:pt x="3047" y="0"/>
                </a:lnTo>
              </a:path>
              <a:path w="3121660" h="2649220">
                <a:moveTo>
                  <a:pt x="0" y="2647188"/>
                </a:moveTo>
                <a:lnTo>
                  <a:pt x="3119628" y="2647188"/>
                </a:lnTo>
              </a:path>
              <a:path w="3121660" h="2649220">
                <a:moveTo>
                  <a:pt x="6095" y="2135124"/>
                </a:moveTo>
                <a:lnTo>
                  <a:pt x="91439" y="2135124"/>
                </a:lnTo>
              </a:path>
              <a:path w="3121660" h="2649220">
                <a:moveTo>
                  <a:pt x="4571" y="1598676"/>
                </a:moveTo>
                <a:lnTo>
                  <a:pt x="89915" y="1598676"/>
                </a:lnTo>
              </a:path>
              <a:path w="3121660" h="2649220">
                <a:moveTo>
                  <a:pt x="1523" y="1065276"/>
                </a:moveTo>
                <a:lnTo>
                  <a:pt x="86867" y="1065276"/>
                </a:lnTo>
              </a:path>
              <a:path w="3121660" h="2649220">
                <a:moveTo>
                  <a:pt x="3047" y="531876"/>
                </a:moveTo>
                <a:lnTo>
                  <a:pt x="88391" y="531876"/>
                </a:lnTo>
              </a:path>
              <a:path w="3121660" h="2649220">
                <a:moveTo>
                  <a:pt x="518159" y="2538984"/>
                </a:moveTo>
                <a:lnTo>
                  <a:pt x="518159" y="2641092"/>
                </a:lnTo>
              </a:path>
              <a:path w="3121660" h="2649220">
                <a:moveTo>
                  <a:pt x="1034796" y="2540508"/>
                </a:moveTo>
                <a:lnTo>
                  <a:pt x="1033272" y="2642616"/>
                </a:lnTo>
              </a:path>
              <a:path w="3121660" h="2649220">
                <a:moveTo>
                  <a:pt x="1556004" y="2545080"/>
                </a:moveTo>
                <a:lnTo>
                  <a:pt x="1554480" y="2648712"/>
                </a:lnTo>
              </a:path>
              <a:path w="3121660" h="2649220">
                <a:moveTo>
                  <a:pt x="2077212" y="2545080"/>
                </a:moveTo>
                <a:lnTo>
                  <a:pt x="2075688" y="2647188"/>
                </a:lnTo>
              </a:path>
              <a:path w="3121660" h="2649220">
                <a:moveTo>
                  <a:pt x="2598419" y="2545080"/>
                </a:moveTo>
                <a:lnTo>
                  <a:pt x="2596895" y="2647188"/>
                </a:lnTo>
              </a:path>
              <a:path w="3121660" h="2649220">
                <a:moveTo>
                  <a:pt x="3121152" y="2545080"/>
                </a:moveTo>
                <a:lnTo>
                  <a:pt x="3119628" y="264871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07666" y="5857747"/>
            <a:ext cx="1530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Thời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gian</a:t>
            </a:r>
            <a:r>
              <a:rPr sz="1400" b="1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(tháng)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4191" y="5486196"/>
            <a:ext cx="12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8154" y="5490464"/>
            <a:ext cx="12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65426" y="5486196"/>
            <a:ext cx="12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7142" y="5484672"/>
            <a:ext cx="12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5683" y="5488940"/>
            <a:ext cx="122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3020" y="5488940"/>
            <a:ext cx="122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1782" y="5488940"/>
            <a:ext cx="122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8743" y="4867147"/>
            <a:ext cx="266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0.2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8743" y="4327905"/>
            <a:ext cx="266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0.4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8743" y="3792423"/>
            <a:ext cx="266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.6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8743" y="3253485"/>
            <a:ext cx="266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0.8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5636" y="2722879"/>
            <a:ext cx="266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1.0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1092" y="3457671"/>
            <a:ext cx="224790" cy="1619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Khả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năng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sống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sót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77103" y="4015866"/>
            <a:ext cx="760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20" dirty="0">
                <a:solidFill>
                  <a:srgbClr val="FFFFFF"/>
                </a:solidFill>
                <a:latin typeface="Sitka Small"/>
                <a:cs typeface="Sitka Small"/>
              </a:rPr>
              <a:t>p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&lt;0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200" b="1" spc="60" dirty="0">
                <a:solidFill>
                  <a:srgbClr val="FFFFFF"/>
                </a:solidFill>
                <a:latin typeface="Trebuchet MS"/>
                <a:cs typeface="Trebuchet MS"/>
              </a:rPr>
              <a:t>0001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7075" y="3452240"/>
            <a:ext cx="157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0" dirty="0">
                <a:solidFill>
                  <a:srgbClr val="84ACAF"/>
                </a:solidFill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42790" y="4096003"/>
            <a:ext cx="128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4" dirty="0">
                <a:solidFill>
                  <a:srgbClr val="CC66FF"/>
                </a:solidFill>
                <a:latin typeface="Verdana"/>
                <a:cs typeface="Verdana"/>
              </a:rPr>
              <a:t>B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31233" y="4698872"/>
            <a:ext cx="164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0" dirty="0">
                <a:solidFill>
                  <a:srgbClr val="CC9900"/>
                </a:solidFill>
                <a:latin typeface="Verdana"/>
                <a:cs typeface="Verdana"/>
              </a:rPr>
              <a:t>C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36591" y="3552444"/>
            <a:ext cx="481965" cy="1312545"/>
            <a:chOff x="4736591" y="3552444"/>
            <a:chExt cx="481965" cy="1312545"/>
          </a:xfrm>
        </p:grpSpPr>
        <p:sp>
          <p:nvSpPr>
            <p:cNvPr id="30" name="object 30"/>
            <p:cNvSpPr/>
            <p:nvPr/>
          </p:nvSpPr>
          <p:spPr>
            <a:xfrm>
              <a:off x="5213603" y="3590544"/>
              <a:ext cx="0" cy="1236345"/>
            </a:xfrm>
            <a:custGeom>
              <a:avLst/>
              <a:gdLst/>
              <a:ahLst/>
              <a:cxnLst/>
              <a:rect l="l" t="t" r="r" b="b"/>
              <a:pathLst>
                <a:path h="1236345">
                  <a:moveTo>
                    <a:pt x="0" y="1235963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9387" y="3552444"/>
              <a:ext cx="207263" cy="761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4785360"/>
              <a:ext cx="207263" cy="762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9639" y="3555492"/>
              <a:ext cx="205739" cy="762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6591" y="4130040"/>
              <a:ext cx="205740" cy="762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9639" y="4245863"/>
              <a:ext cx="205739" cy="762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6591" y="4788408"/>
              <a:ext cx="205740" cy="762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946903" y="3592068"/>
              <a:ext cx="3175" cy="1228725"/>
            </a:xfrm>
            <a:custGeom>
              <a:avLst/>
              <a:gdLst/>
              <a:ahLst/>
              <a:cxnLst/>
              <a:rect l="l" t="t" r="r" b="b"/>
              <a:pathLst>
                <a:path w="3175" h="1228725">
                  <a:moveTo>
                    <a:pt x="3048" y="0"/>
                  </a:moveTo>
                  <a:lnTo>
                    <a:pt x="1524" y="573024"/>
                  </a:lnTo>
                </a:path>
                <a:path w="3175" h="1228725">
                  <a:moveTo>
                    <a:pt x="3048" y="690372"/>
                  </a:moveTo>
                  <a:lnTo>
                    <a:pt x="0" y="122834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303521" y="4399915"/>
            <a:ext cx="662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15" dirty="0">
                <a:solidFill>
                  <a:srgbClr val="FFFFFF"/>
                </a:solidFill>
                <a:latin typeface="Sitka Small"/>
                <a:cs typeface="Sitka Small"/>
              </a:rPr>
              <a:t>p</a:t>
            </a:r>
            <a:r>
              <a:rPr sz="1200" b="1" spc="15" dirty="0">
                <a:solidFill>
                  <a:srgbClr val="FFFFFF"/>
                </a:solidFill>
                <a:latin typeface="Trebuchet MS"/>
                <a:cs typeface="Trebuchet MS"/>
              </a:rPr>
              <a:t>=0.069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51705" y="3732021"/>
            <a:ext cx="760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20" dirty="0">
                <a:solidFill>
                  <a:srgbClr val="FFFFFF"/>
                </a:solidFill>
                <a:latin typeface="Sitka Small"/>
                <a:cs typeface="Sitka Small"/>
              </a:rPr>
              <a:t>p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&lt;0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200" b="1" spc="60" dirty="0">
                <a:solidFill>
                  <a:srgbClr val="FFFFFF"/>
                </a:solidFill>
                <a:latin typeface="Trebuchet MS"/>
                <a:cs typeface="Trebuchet MS"/>
              </a:rPr>
              <a:t>0002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326641" y="2784348"/>
            <a:ext cx="3103880" cy="1982470"/>
            <a:chOff x="1326641" y="2784348"/>
            <a:chExt cx="3103880" cy="1982470"/>
          </a:xfrm>
        </p:grpSpPr>
        <p:sp>
          <p:nvSpPr>
            <p:cNvPr id="41" name="object 41"/>
            <p:cNvSpPr/>
            <p:nvPr/>
          </p:nvSpPr>
          <p:spPr>
            <a:xfrm>
              <a:off x="4307586" y="3498342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2953" y="19050"/>
                  </a:moveTo>
                  <a:lnTo>
                    <a:pt x="12953" y="19050"/>
                  </a:lnTo>
                </a:path>
              </a:pathLst>
            </a:custGeom>
            <a:ln w="38100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37965" y="3323082"/>
              <a:ext cx="878205" cy="213360"/>
            </a:xfrm>
            <a:custGeom>
              <a:avLst/>
              <a:gdLst/>
              <a:ahLst/>
              <a:cxnLst/>
              <a:rect l="l" t="t" r="r" b="b"/>
              <a:pathLst>
                <a:path w="878204" h="213360">
                  <a:moveTo>
                    <a:pt x="0" y="1523"/>
                  </a:moveTo>
                  <a:lnTo>
                    <a:pt x="260604" y="0"/>
                  </a:lnTo>
                </a:path>
                <a:path w="878204" h="213360">
                  <a:moveTo>
                    <a:pt x="252984" y="10667"/>
                  </a:moveTo>
                  <a:lnTo>
                    <a:pt x="298704" y="10667"/>
                  </a:lnTo>
                </a:path>
                <a:path w="878204" h="213360">
                  <a:moveTo>
                    <a:pt x="400812" y="115823"/>
                  </a:moveTo>
                  <a:lnTo>
                    <a:pt x="451104" y="115823"/>
                  </a:lnTo>
                </a:path>
                <a:path w="878204" h="213360">
                  <a:moveTo>
                    <a:pt x="441960" y="141731"/>
                  </a:moveTo>
                  <a:lnTo>
                    <a:pt x="556260" y="141731"/>
                  </a:lnTo>
                </a:path>
                <a:path w="878204" h="213360">
                  <a:moveTo>
                    <a:pt x="560832" y="158495"/>
                  </a:moveTo>
                  <a:lnTo>
                    <a:pt x="669036" y="158495"/>
                  </a:lnTo>
                </a:path>
                <a:path w="878204" h="213360">
                  <a:moveTo>
                    <a:pt x="673608" y="175259"/>
                  </a:moveTo>
                  <a:lnTo>
                    <a:pt x="777239" y="175259"/>
                  </a:lnTo>
                </a:path>
                <a:path w="878204" h="213360">
                  <a:moveTo>
                    <a:pt x="763524" y="213359"/>
                  </a:moveTo>
                  <a:lnTo>
                    <a:pt x="877824" y="213359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14265" y="3531870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-12953" y="22859"/>
                  </a:moveTo>
                  <a:lnTo>
                    <a:pt x="12953" y="22859"/>
                  </a:lnTo>
                </a:path>
              </a:pathLst>
            </a:custGeom>
            <a:ln w="45719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87546" y="3434334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-12953" y="14477"/>
                  </a:moveTo>
                  <a:lnTo>
                    <a:pt x="12953" y="14477"/>
                  </a:lnTo>
                </a:path>
              </a:pathLst>
            </a:custGeom>
            <a:ln w="28955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41825" y="3385566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3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91534" y="335356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-12953" y="22860"/>
                  </a:moveTo>
                  <a:lnTo>
                    <a:pt x="12953" y="22860"/>
                  </a:lnTo>
                </a:path>
              </a:pathLst>
            </a:custGeom>
            <a:ln w="45720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3393" y="3256026"/>
              <a:ext cx="365760" cy="99060"/>
            </a:xfrm>
            <a:custGeom>
              <a:avLst/>
              <a:gdLst/>
              <a:ahLst/>
              <a:cxnLst/>
              <a:rect l="l" t="t" r="r" b="b"/>
              <a:pathLst>
                <a:path w="365760" h="99060">
                  <a:moveTo>
                    <a:pt x="0" y="74675"/>
                  </a:moveTo>
                  <a:lnTo>
                    <a:pt x="0" y="0"/>
                  </a:lnTo>
                </a:path>
                <a:path w="365760" h="99060">
                  <a:moveTo>
                    <a:pt x="303275" y="99060"/>
                  </a:moveTo>
                  <a:lnTo>
                    <a:pt x="365759" y="99060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90009" y="3393186"/>
              <a:ext cx="56515" cy="1905"/>
            </a:xfrm>
            <a:custGeom>
              <a:avLst/>
              <a:gdLst/>
              <a:ahLst/>
              <a:cxnLst/>
              <a:rect l="l" t="t" r="r" b="b"/>
              <a:pathLst>
                <a:path w="56514" h="1904">
                  <a:moveTo>
                    <a:pt x="-12954" y="762"/>
                  </a:moveTo>
                  <a:lnTo>
                    <a:pt x="69341" y="762"/>
                  </a:lnTo>
                </a:path>
              </a:pathLst>
            </a:custGeom>
            <a:ln w="27431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04694" y="3086862"/>
              <a:ext cx="818515" cy="154305"/>
            </a:xfrm>
            <a:custGeom>
              <a:avLst/>
              <a:gdLst/>
              <a:ahLst/>
              <a:cxnLst/>
              <a:rect l="l" t="t" r="r" b="b"/>
              <a:pathLst>
                <a:path w="818514" h="154305">
                  <a:moveTo>
                    <a:pt x="0" y="0"/>
                  </a:moveTo>
                  <a:lnTo>
                    <a:pt x="100583" y="0"/>
                  </a:lnTo>
                </a:path>
                <a:path w="818514" h="154305">
                  <a:moveTo>
                    <a:pt x="141731" y="91439"/>
                  </a:moveTo>
                  <a:lnTo>
                    <a:pt x="362712" y="91439"/>
                  </a:lnTo>
                </a:path>
                <a:path w="818514" h="154305">
                  <a:moveTo>
                    <a:pt x="91439" y="25908"/>
                  </a:moveTo>
                  <a:lnTo>
                    <a:pt x="156972" y="25908"/>
                  </a:lnTo>
                </a:path>
                <a:path w="818514" h="154305">
                  <a:moveTo>
                    <a:pt x="501395" y="117348"/>
                  </a:moveTo>
                  <a:lnTo>
                    <a:pt x="765047" y="117348"/>
                  </a:lnTo>
                </a:path>
                <a:path w="818514" h="154305">
                  <a:moveTo>
                    <a:pt x="766571" y="153924"/>
                  </a:moveTo>
                  <a:lnTo>
                    <a:pt x="818388" y="153924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69741" y="3199638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4">
                  <a:moveTo>
                    <a:pt x="-12953" y="24384"/>
                  </a:moveTo>
                  <a:lnTo>
                    <a:pt x="12953" y="24384"/>
                  </a:lnTo>
                </a:path>
              </a:pathLst>
            </a:custGeom>
            <a:ln w="48767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54045" y="3112770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80">
                  <a:moveTo>
                    <a:pt x="0" y="6857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03753" y="3080766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-12954" y="15239"/>
                  </a:moveTo>
                  <a:lnTo>
                    <a:pt x="12954" y="15239"/>
                  </a:lnTo>
                </a:path>
              </a:pathLst>
            </a:custGeom>
            <a:ln w="30480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78101" y="2839974"/>
              <a:ext cx="1950720" cy="422275"/>
            </a:xfrm>
            <a:custGeom>
              <a:avLst/>
              <a:gdLst/>
              <a:ahLst/>
              <a:cxnLst/>
              <a:rect l="l" t="t" r="r" b="b"/>
              <a:pathLst>
                <a:path w="1950720" h="422275">
                  <a:moveTo>
                    <a:pt x="1752600" y="422148"/>
                  </a:moveTo>
                  <a:lnTo>
                    <a:pt x="1950720" y="422148"/>
                  </a:lnTo>
                </a:path>
                <a:path w="1950720" h="422275">
                  <a:moveTo>
                    <a:pt x="1277111" y="352043"/>
                  </a:moveTo>
                  <a:lnTo>
                    <a:pt x="1437131" y="352043"/>
                  </a:lnTo>
                </a:path>
                <a:path w="1950720" h="422275">
                  <a:moveTo>
                    <a:pt x="0" y="0"/>
                  </a:moveTo>
                  <a:lnTo>
                    <a:pt x="22859" y="0"/>
                  </a:lnTo>
                </a:path>
                <a:path w="1950720" h="422275">
                  <a:moveTo>
                    <a:pt x="19811" y="12191"/>
                  </a:moveTo>
                  <a:lnTo>
                    <a:pt x="57911" y="12191"/>
                  </a:lnTo>
                </a:path>
                <a:path w="1950720" h="422275">
                  <a:moveTo>
                    <a:pt x="56387" y="32003"/>
                  </a:moveTo>
                  <a:lnTo>
                    <a:pt x="97535" y="32003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64969" y="2882646"/>
              <a:ext cx="52069" cy="1905"/>
            </a:xfrm>
            <a:custGeom>
              <a:avLst/>
              <a:gdLst/>
              <a:ahLst/>
              <a:cxnLst/>
              <a:rect l="l" t="t" r="r" b="b"/>
              <a:pathLst>
                <a:path w="52069" h="1905">
                  <a:moveTo>
                    <a:pt x="-12954" y="762"/>
                  </a:moveTo>
                  <a:lnTo>
                    <a:pt x="64769" y="762"/>
                  </a:lnTo>
                </a:path>
              </a:pathLst>
            </a:custGeom>
            <a:ln w="27431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81022" y="2951226"/>
              <a:ext cx="215265" cy="79375"/>
            </a:xfrm>
            <a:custGeom>
              <a:avLst/>
              <a:gdLst/>
              <a:ahLst/>
              <a:cxnLst/>
              <a:rect l="l" t="t" r="r" b="b"/>
              <a:pathLst>
                <a:path w="215264" h="79375">
                  <a:moveTo>
                    <a:pt x="0" y="0"/>
                  </a:moveTo>
                  <a:lnTo>
                    <a:pt x="70103" y="0"/>
                  </a:lnTo>
                </a:path>
                <a:path w="215264" h="79375">
                  <a:moveTo>
                    <a:pt x="73151" y="30479"/>
                  </a:moveTo>
                  <a:lnTo>
                    <a:pt x="102107" y="30479"/>
                  </a:lnTo>
                </a:path>
                <a:path w="215264" h="79375">
                  <a:moveTo>
                    <a:pt x="89915" y="79248"/>
                  </a:moveTo>
                  <a:lnTo>
                    <a:pt x="214883" y="79248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85822" y="3053334"/>
              <a:ext cx="111760" cy="1905"/>
            </a:xfrm>
            <a:custGeom>
              <a:avLst/>
              <a:gdLst/>
              <a:ahLst/>
              <a:cxnLst/>
              <a:rect l="l" t="t" r="r" b="b"/>
              <a:pathLst>
                <a:path w="111760" h="1905">
                  <a:moveTo>
                    <a:pt x="-12954" y="762"/>
                  </a:moveTo>
                  <a:lnTo>
                    <a:pt x="124206" y="762"/>
                  </a:lnTo>
                </a:path>
              </a:pathLst>
            </a:custGeom>
            <a:ln w="27431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77033" y="2981706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19833" y="2876550"/>
              <a:ext cx="1905" cy="58419"/>
            </a:xfrm>
            <a:custGeom>
              <a:avLst/>
              <a:gdLst/>
              <a:ahLst/>
              <a:cxnLst/>
              <a:rect l="l" t="t" r="r" b="b"/>
              <a:pathLst>
                <a:path w="1905" h="58419">
                  <a:moveTo>
                    <a:pt x="762" y="-12953"/>
                  </a:moveTo>
                  <a:lnTo>
                    <a:pt x="762" y="70865"/>
                  </a:lnTo>
                </a:path>
              </a:pathLst>
            </a:custGeom>
            <a:ln w="27432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37537" y="2846070"/>
              <a:ext cx="1905" cy="30480"/>
            </a:xfrm>
            <a:custGeom>
              <a:avLst/>
              <a:gdLst/>
              <a:ahLst/>
              <a:cxnLst/>
              <a:rect l="l" t="t" r="r" b="b"/>
              <a:pathLst>
                <a:path w="1905" h="30480">
                  <a:moveTo>
                    <a:pt x="762" y="-12953"/>
                  </a:moveTo>
                  <a:lnTo>
                    <a:pt x="762" y="43433"/>
                  </a:lnTo>
                </a:path>
              </a:pathLst>
            </a:custGeom>
            <a:ln w="27432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85238" y="3041142"/>
              <a:ext cx="109855" cy="1905"/>
            </a:xfrm>
            <a:custGeom>
              <a:avLst/>
              <a:gdLst/>
              <a:ahLst/>
              <a:cxnLst/>
              <a:rect l="l" t="t" r="r" b="b"/>
              <a:pathLst>
                <a:path w="109855" h="1905">
                  <a:moveTo>
                    <a:pt x="-12954" y="762"/>
                  </a:moveTo>
                  <a:lnTo>
                    <a:pt x="122682" y="762"/>
                  </a:lnTo>
                </a:path>
              </a:pathLst>
            </a:custGeom>
            <a:ln w="27431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21357" y="2928366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39">
                  <a:moveTo>
                    <a:pt x="0" y="0"/>
                  </a:moveTo>
                  <a:lnTo>
                    <a:pt x="358140" y="0"/>
                  </a:lnTo>
                </a:path>
              </a:pathLst>
            </a:custGeom>
            <a:ln w="25908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85593" y="292074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2954" y="19050"/>
                  </a:moveTo>
                  <a:lnTo>
                    <a:pt x="12954" y="19050"/>
                  </a:lnTo>
                </a:path>
              </a:pathLst>
            </a:custGeom>
            <a:ln w="38100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57222" y="2943606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-12954" y="22098"/>
                  </a:moveTo>
                  <a:lnTo>
                    <a:pt x="12954" y="22098"/>
                  </a:lnTo>
                </a:path>
              </a:pathLst>
            </a:custGeom>
            <a:ln w="44196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97074" y="304876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-12954" y="22860"/>
                  </a:moveTo>
                  <a:lnTo>
                    <a:pt x="12954" y="22860"/>
                  </a:lnTo>
                </a:path>
              </a:pathLst>
            </a:custGeom>
            <a:ln w="45720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29177" y="323316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2953" y="19050"/>
                  </a:moveTo>
                  <a:lnTo>
                    <a:pt x="12953" y="19050"/>
                  </a:lnTo>
                </a:path>
              </a:pathLst>
            </a:custGeom>
            <a:ln w="38100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32097" y="3330702"/>
              <a:ext cx="1905" cy="30480"/>
            </a:xfrm>
            <a:custGeom>
              <a:avLst/>
              <a:gdLst/>
              <a:ahLst/>
              <a:cxnLst/>
              <a:rect l="l" t="t" r="r" b="b"/>
              <a:pathLst>
                <a:path w="1904" h="30479">
                  <a:moveTo>
                    <a:pt x="762" y="-12953"/>
                  </a:moveTo>
                  <a:lnTo>
                    <a:pt x="762" y="43434"/>
                  </a:lnTo>
                </a:path>
              </a:pathLst>
            </a:custGeom>
            <a:ln w="27431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88891" y="3473196"/>
              <a:ext cx="135890" cy="17145"/>
            </a:xfrm>
            <a:custGeom>
              <a:avLst/>
              <a:gdLst/>
              <a:ahLst/>
              <a:cxnLst/>
              <a:rect l="l" t="t" r="r" b="b"/>
              <a:pathLst>
                <a:path w="135889" h="17145">
                  <a:moveTo>
                    <a:pt x="0" y="0"/>
                  </a:moveTo>
                  <a:lnTo>
                    <a:pt x="25907" y="0"/>
                  </a:lnTo>
                </a:path>
                <a:path w="135889" h="17145">
                  <a:moveTo>
                    <a:pt x="109727" y="16763"/>
                  </a:moveTo>
                  <a:lnTo>
                    <a:pt x="135635" y="16763"/>
                  </a:lnTo>
                </a:path>
              </a:pathLst>
            </a:custGeom>
            <a:ln w="32003">
              <a:solidFill>
                <a:srgbClr val="84A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08097" y="3187446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-12954" y="8381"/>
                  </a:moveTo>
                  <a:lnTo>
                    <a:pt x="12954" y="8381"/>
                  </a:lnTo>
                </a:path>
              </a:pathLst>
            </a:custGeom>
            <a:ln w="16763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08454" y="3086862"/>
              <a:ext cx="2312035" cy="1003300"/>
            </a:xfrm>
            <a:custGeom>
              <a:avLst/>
              <a:gdLst/>
              <a:ahLst/>
              <a:cxnLst/>
              <a:rect l="l" t="t" r="r" b="b"/>
              <a:pathLst>
                <a:path w="2312035" h="1003300">
                  <a:moveTo>
                    <a:pt x="54863" y="53339"/>
                  </a:moveTo>
                  <a:lnTo>
                    <a:pt x="47243" y="60960"/>
                  </a:lnTo>
                </a:path>
                <a:path w="2312035" h="1003300">
                  <a:moveTo>
                    <a:pt x="0" y="4572"/>
                  </a:moveTo>
                  <a:lnTo>
                    <a:pt x="16763" y="0"/>
                  </a:lnTo>
                </a:path>
                <a:path w="2312035" h="1003300">
                  <a:moveTo>
                    <a:pt x="1950720" y="902207"/>
                  </a:moveTo>
                  <a:lnTo>
                    <a:pt x="1994916" y="902207"/>
                  </a:lnTo>
                </a:path>
                <a:path w="2312035" h="1003300">
                  <a:moveTo>
                    <a:pt x="2071116" y="1002792"/>
                  </a:moveTo>
                  <a:lnTo>
                    <a:pt x="2311908" y="1002792"/>
                  </a:lnTo>
                </a:path>
                <a:path w="2312035" h="1003300">
                  <a:moveTo>
                    <a:pt x="281939" y="164591"/>
                  </a:moveTo>
                  <a:lnTo>
                    <a:pt x="306323" y="166115"/>
                  </a:lnTo>
                </a:path>
                <a:path w="2312035" h="1003300">
                  <a:moveTo>
                    <a:pt x="315468" y="198120"/>
                  </a:moveTo>
                  <a:lnTo>
                    <a:pt x="280415" y="19812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5069" y="328955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-12954" y="19812"/>
                  </a:moveTo>
                  <a:lnTo>
                    <a:pt x="12954" y="19812"/>
                  </a:lnTo>
                </a:path>
              </a:pathLst>
            </a:custGeom>
            <a:ln w="39624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74213" y="3393186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2590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04694" y="3426714"/>
              <a:ext cx="104139" cy="3175"/>
            </a:xfrm>
            <a:custGeom>
              <a:avLst/>
              <a:gdLst/>
              <a:ahLst/>
              <a:cxnLst/>
              <a:rect l="l" t="t" r="r" b="b"/>
              <a:pathLst>
                <a:path w="104139" h="3175">
                  <a:moveTo>
                    <a:pt x="-12954" y="1524"/>
                  </a:moveTo>
                  <a:lnTo>
                    <a:pt x="116586" y="1524"/>
                  </a:lnTo>
                </a:path>
              </a:pathLst>
            </a:custGeom>
            <a:ln w="28955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08325" y="3461766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39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08325" y="3530346"/>
              <a:ext cx="147955" cy="1905"/>
            </a:xfrm>
            <a:custGeom>
              <a:avLst/>
              <a:gdLst/>
              <a:ahLst/>
              <a:cxnLst/>
              <a:rect l="l" t="t" r="r" b="b"/>
              <a:pathLst>
                <a:path w="147955" h="1904">
                  <a:moveTo>
                    <a:pt x="-12954" y="762"/>
                  </a:moveTo>
                  <a:lnTo>
                    <a:pt x="160782" y="762"/>
                  </a:lnTo>
                </a:path>
              </a:pathLst>
            </a:custGeom>
            <a:ln w="27431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59202" y="3557778"/>
              <a:ext cx="208915" cy="41275"/>
            </a:xfrm>
            <a:custGeom>
              <a:avLst/>
              <a:gdLst/>
              <a:ahLst/>
              <a:cxnLst/>
              <a:rect l="l" t="t" r="r" b="b"/>
              <a:pathLst>
                <a:path w="208914" h="41275">
                  <a:moveTo>
                    <a:pt x="208787" y="0"/>
                  </a:moveTo>
                  <a:lnTo>
                    <a:pt x="0" y="0"/>
                  </a:lnTo>
                </a:path>
                <a:path w="208914" h="41275">
                  <a:moveTo>
                    <a:pt x="208787" y="41148"/>
                  </a:moveTo>
                  <a:lnTo>
                    <a:pt x="207264" y="15239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07613" y="360197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-12954" y="5334"/>
                  </a:moveTo>
                  <a:lnTo>
                    <a:pt x="12954" y="5334"/>
                  </a:lnTo>
                </a:path>
              </a:pathLst>
            </a:custGeom>
            <a:ln w="1066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010662" y="3635502"/>
              <a:ext cx="52069" cy="3175"/>
            </a:xfrm>
            <a:custGeom>
              <a:avLst/>
              <a:gdLst/>
              <a:ahLst/>
              <a:cxnLst/>
              <a:rect l="l" t="t" r="r" b="b"/>
              <a:pathLst>
                <a:path w="52069" h="3175">
                  <a:moveTo>
                    <a:pt x="-12954" y="1524"/>
                  </a:moveTo>
                  <a:lnTo>
                    <a:pt x="64769" y="1524"/>
                  </a:lnTo>
                </a:path>
              </a:pathLst>
            </a:custGeom>
            <a:ln w="28956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053334" y="3669030"/>
              <a:ext cx="486409" cy="60960"/>
            </a:xfrm>
            <a:custGeom>
              <a:avLst/>
              <a:gdLst/>
              <a:ahLst/>
              <a:cxnLst/>
              <a:rect l="l" t="t" r="r" b="b"/>
              <a:pathLst>
                <a:path w="486410" h="60960">
                  <a:moveTo>
                    <a:pt x="0" y="0"/>
                  </a:moveTo>
                  <a:lnTo>
                    <a:pt x="161544" y="0"/>
                  </a:lnTo>
                </a:path>
                <a:path w="486410" h="60960">
                  <a:moveTo>
                    <a:pt x="425195" y="60960"/>
                  </a:moveTo>
                  <a:lnTo>
                    <a:pt x="486156" y="6096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21202" y="3772662"/>
              <a:ext cx="152400" cy="3175"/>
            </a:xfrm>
            <a:custGeom>
              <a:avLst/>
              <a:gdLst/>
              <a:ahLst/>
              <a:cxnLst/>
              <a:rect l="l" t="t" r="r" b="b"/>
              <a:pathLst>
                <a:path w="152400" h="3175">
                  <a:moveTo>
                    <a:pt x="-12953" y="1524"/>
                  </a:moveTo>
                  <a:lnTo>
                    <a:pt x="165353" y="1524"/>
                  </a:lnTo>
                </a:path>
              </a:pathLst>
            </a:custGeom>
            <a:ln w="28956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41597" y="3806190"/>
              <a:ext cx="360045" cy="116205"/>
            </a:xfrm>
            <a:custGeom>
              <a:avLst/>
              <a:gdLst/>
              <a:ahLst/>
              <a:cxnLst/>
              <a:rect l="l" t="t" r="r" b="b"/>
              <a:pathLst>
                <a:path w="360045" h="116204">
                  <a:moveTo>
                    <a:pt x="0" y="0"/>
                  </a:moveTo>
                  <a:lnTo>
                    <a:pt x="248412" y="0"/>
                  </a:lnTo>
                </a:path>
                <a:path w="360045" h="116204">
                  <a:moveTo>
                    <a:pt x="345948" y="115824"/>
                  </a:moveTo>
                  <a:lnTo>
                    <a:pt x="359663" y="115824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22597" y="392201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6096" y="-12954"/>
                  </a:moveTo>
                  <a:lnTo>
                    <a:pt x="6096" y="12954"/>
                  </a:lnTo>
                </a:path>
              </a:pathLst>
            </a:custGeom>
            <a:ln w="12191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91177" y="3989070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192" y="289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44518" y="40195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3048" y="-12954"/>
                  </a:moveTo>
                  <a:lnTo>
                    <a:pt x="3048" y="12954"/>
                  </a:lnTo>
                </a:path>
              </a:pathLst>
            </a:custGeom>
            <a:ln w="6096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144518" y="4043934"/>
              <a:ext cx="1905" cy="47625"/>
            </a:xfrm>
            <a:custGeom>
              <a:avLst/>
              <a:gdLst/>
              <a:ahLst/>
              <a:cxnLst/>
              <a:rect l="l" t="t" r="r" b="b"/>
              <a:pathLst>
                <a:path w="1904" h="47625">
                  <a:moveTo>
                    <a:pt x="762" y="-12953"/>
                  </a:moveTo>
                  <a:lnTo>
                    <a:pt x="762" y="60198"/>
                  </a:lnTo>
                </a:path>
              </a:pathLst>
            </a:custGeom>
            <a:ln w="27431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82390" y="3845814"/>
              <a:ext cx="532130" cy="407034"/>
            </a:xfrm>
            <a:custGeom>
              <a:avLst/>
              <a:gdLst/>
              <a:ahLst/>
              <a:cxnLst/>
              <a:rect l="l" t="t" r="r" b="b"/>
              <a:pathLst>
                <a:path w="532129" h="407035">
                  <a:moveTo>
                    <a:pt x="531876" y="243840"/>
                  </a:moveTo>
                  <a:lnTo>
                    <a:pt x="531876" y="406908"/>
                  </a:lnTo>
                </a:path>
                <a:path w="532129" h="407035">
                  <a:moveTo>
                    <a:pt x="146304" y="141731"/>
                  </a:moveTo>
                  <a:lnTo>
                    <a:pt x="153924" y="129540"/>
                  </a:lnTo>
                </a:path>
                <a:path w="532129" h="407035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31441" y="298323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1523" y="-12953"/>
                  </a:moveTo>
                  <a:lnTo>
                    <a:pt x="1523" y="12953"/>
                  </a:lnTo>
                </a:path>
              </a:pathLst>
            </a:custGeom>
            <a:ln w="3175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32965" y="3015234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18665" y="2833878"/>
              <a:ext cx="15240" cy="163195"/>
            </a:xfrm>
            <a:custGeom>
              <a:avLst/>
              <a:gdLst/>
              <a:ahLst/>
              <a:cxnLst/>
              <a:rect l="l" t="t" r="r" b="b"/>
              <a:pathLst>
                <a:path w="15240" h="163194">
                  <a:moveTo>
                    <a:pt x="7620" y="-12953"/>
                  </a:moveTo>
                  <a:lnTo>
                    <a:pt x="7620" y="176022"/>
                  </a:lnTo>
                </a:path>
              </a:pathLst>
            </a:custGeom>
            <a:ln w="41147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37765" y="3062478"/>
              <a:ext cx="131445" cy="1905"/>
            </a:xfrm>
            <a:custGeom>
              <a:avLst/>
              <a:gdLst/>
              <a:ahLst/>
              <a:cxnLst/>
              <a:rect l="l" t="t" r="r" b="b"/>
              <a:pathLst>
                <a:path w="131444" h="1905">
                  <a:moveTo>
                    <a:pt x="-12954" y="762"/>
                  </a:moveTo>
                  <a:lnTo>
                    <a:pt x="144018" y="762"/>
                  </a:lnTo>
                </a:path>
              </a:pathLst>
            </a:custGeom>
            <a:ln w="27431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99309" y="3060954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-12954" y="11429"/>
                  </a:moveTo>
                  <a:lnTo>
                    <a:pt x="12954" y="11429"/>
                  </a:lnTo>
                </a:path>
              </a:pathLst>
            </a:custGeom>
            <a:ln w="22860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51125" y="310667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-12954" y="15239"/>
                  </a:moveTo>
                  <a:lnTo>
                    <a:pt x="12954" y="15239"/>
                  </a:lnTo>
                </a:path>
              </a:pathLst>
            </a:custGeom>
            <a:ln w="30479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63317" y="3172206"/>
              <a:ext cx="178435" cy="32384"/>
            </a:xfrm>
            <a:custGeom>
              <a:avLst/>
              <a:gdLst/>
              <a:ahLst/>
              <a:cxnLst/>
              <a:rect l="l" t="t" r="r" b="b"/>
              <a:pathLst>
                <a:path w="178435" h="32385">
                  <a:moveTo>
                    <a:pt x="0" y="0"/>
                  </a:moveTo>
                  <a:lnTo>
                    <a:pt x="156971" y="0"/>
                  </a:lnTo>
                </a:path>
                <a:path w="178435" h="32385">
                  <a:moveTo>
                    <a:pt x="178307" y="32004"/>
                  </a:moveTo>
                  <a:lnTo>
                    <a:pt x="144780" y="32004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80209" y="3013710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h="21589">
                  <a:moveTo>
                    <a:pt x="-12954" y="10667"/>
                  </a:moveTo>
                  <a:lnTo>
                    <a:pt x="12954" y="10667"/>
                  </a:lnTo>
                </a:path>
              </a:pathLst>
            </a:custGeom>
            <a:ln w="21336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29333" y="2963418"/>
              <a:ext cx="102235" cy="20320"/>
            </a:xfrm>
            <a:custGeom>
              <a:avLst/>
              <a:gdLst/>
              <a:ahLst/>
              <a:cxnLst/>
              <a:rect l="l" t="t" r="r" b="b"/>
              <a:pathLst>
                <a:path w="102235" h="20319">
                  <a:moveTo>
                    <a:pt x="102108" y="19812"/>
                  </a:moveTo>
                  <a:lnTo>
                    <a:pt x="45719" y="19812"/>
                  </a:lnTo>
                </a:path>
                <a:path w="102235" h="20319">
                  <a:moveTo>
                    <a:pt x="21335" y="1371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53817" y="3214878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2954" y="19050"/>
                  </a:moveTo>
                  <a:lnTo>
                    <a:pt x="12954" y="19050"/>
                  </a:lnTo>
                </a:path>
              </a:pathLst>
            </a:custGeom>
            <a:ln w="38100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89937" y="3036570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27169" y="395706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-12953" y="7619"/>
                  </a:moveTo>
                  <a:lnTo>
                    <a:pt x="12953" y="7619"/>
                  </a:lnTo>
                </a:path>
              </a:pathLst>
            </a:custGeom>
            <a:ln w="15239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941825" y="387019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-12953" y="6857"/>
                  </a:moveTo>
                  <a:lnTo>
                    <a:pt x="12953" y="6857"/>
                  </a:lnTo>
                </a:path>
              </a:pathLst>
            </a:custGeom>
            <a:ln w="13715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161537" y="3693414"/>
              <a:ext cx="314325" cy="0"/>
            </a:xfrm>
            <a:custGeom>
              <a:avLst/>
              <a:gdLst/>
              <a:ahLst/>
              <a:cxnLst/>
              <a:rect l="l" t="t" r="r" b="b"/>
              <a:pathLst>
                <a:path w="314325">
                  <a:moveTo>
                    <a:pt x="313944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981449" y="388391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3048" y="-12954"/>
                  </a:moveTo>
                  <a:lnTo>
                    <a:pt x="3048" y="12954"/>
                  </a:lnTo>
                </a:path>
              </a:pathLst>
            </a:custGeom>
            <a:ln w="6096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465069" y="3367278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-12954" y="16001"/>
                  </a:moveTo>
                  <a:lnTo>
                    <a:pt x="12954" y="16001"/>
                  </a:lnTo>
                </a:path>
              </a:pathLst>
            </a:custGeom>
            <a:ln w="32004">
              <a:solidFill>
                <a:srgbClr val="CC66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26641" y="2797302"/>
              <a:ext cx="3095625" cy="1969135"/>
            </a:xfrm>
            <a:custGeom>
              <a:avLst/>
              <a:gdLst/>
              <a:ahLst/>
              <a:cxnLst/>
              <a:rect l="l" t="t" r="r" b="b"/>
              <a:pathLst>
                <a:path w="3095625" h="1969135">
                  <a:moveTo>
                    <a:pt x="1632203" y="1304544"/>
                  </a:moveTo>
                  <a:lnTo>
                    <a:pt x="1586484" y="1304544"/>
                  </a:lnTo>
                </a:path>
                <a:path w="3095625" h="1969135">
                  <a:moveTo>
                    <a:pt x="259080" y="0"/>
                  </a:moveTo>
                  <a:lnTo>
                    <a:pt x="0" y="0"/>
                  </a:lnTo>
                </a:path>
                <a:path w="3095625" h="1969135">
                  <a:moveTo>
                    <a:pt x="466344" y="222503"/>
                  </a:moveTo>
                  <a:lnTo>
                    <a:pt x="245364" y="222503"/>
                  </a:lnTo>
                </a:path>
                <a:path w="3095625" h="1969135">
                  <a:moveTo>
                    <a:pt x="510540" y="289560"/>
                  </a:moveTo>
                  <a:lnTo>
                    <a:pt x="449580" y="289560"/>
                  </a:lnTo>
                </a:path>
                <a:path w="3095625" h="1969135">
                  <a:moveTo>
                    <a:pt x="772668" y="443484"/>
                  </a:moveTo>
                  <a:lnTo>
                    <a:pt x="649224" y="443484"/>
                  </a:lnTo>
                </a:path>
                <a:path w="3095625" h="1969135">
                  <a:moveTo>
                    <a:pt x="864108" y="795527"/>
                  </a:moveTo>
                  <a:lnTo>
                    <a:pt x="762000" y="795527"/>
                  </a:lnTo>
                </a:path>
                <a:path w="3095625" h="1969135">
                  <a:moveTo>
                    <a:pt x="1409700" y="1027176"/>
                  </a:moveTo>
                  <a:lnTo>
                    <a:pt x="1182624" y="1027176"/>
                  </a:lnTo>
                </a:path>
                <a:path w="3095625" h="1969135">
                  <a:moveTo>
                    <a:pt x="1199388" y="954024"/>
                  </a:moveTo>
                  <a:lnTo>
                    <a:pt x="1149096" y="954024"/>
                  </a:lnTo>
                </a:path>
                <a:path w="3095625" h="1969135">
                  <a:moveTo>
                    <a:pt x="1464564" y="1109472"/>
                  </a:moveTo>
                  <a:lnTo>
                    <a:pt x="1389888" y="1109472"/>
                  </a:lnTo>
                </a:path>
                <a:path w="3095625" h="1969135">
                  <a:moveTo>
                    <a:pt x="1519428" y="1175004"/>
                  </a:moveTo>
                  <a:lnTo>
                    <a:pt x="1438656" y="1175004"/>
                  </a:lnTo>
                </a:path>
                <a:path w="3095625" h="1969135">
                  <a:moveTo>
                    <a:pt x="1659636" y="1331976"/>
                  </a:moveTo>
                  <a:lnTo>
                    <a:pt x="1612392" y="1331976"/>
                  </a:lnTo>
                </a:path>
                <a:path w="3095625" h="1969135">
                  <a:moveTo>
                    <a:pt x="1741932" y="1399032"/>
                  </a:moveTo>
                  <a:lnTo>
                    <a:pt x="1642872" y="1399032"/>
                  </a:lnTo>
                </a:path>
                <a:path w="3095625" h="1969135">
                  <a:moveTo>
                    <a:pt x="1804415" y="1469136"/>
                  </a:moveTo>
                  <a:lnTo>
                    <a:pt x="1728215" y="1469136"/>
                  </a:lnTo>
                </a:path>
                <a:path w="3095625" h="1969135">
                  <a:moveTo>
                    <a:pt x="2506980" y="1624584"/>
                  </a:moveTo>
                  <a:lnTo>
                    <a:pt x="2144268" y="1626108"/>
                  </a:lnTo>
                </a:path>
                <a:path w="3095625" h="1969135">
                  <a:moveTo>
                    <a:pt x="2918460" y="1770888"/>
                  </a:moveTo>
                  <a:lnTo>
                    <a:pt x="2648712" y="1767840"/>
                  </a:lnTo>
                </a:path>
                <a:path w="3095625" h="1969135">
                  <a:moveTo>
                    <a:pt x="3095244" y="1862328"/>
                  </a:moveTo>
                  <a:lnTo>
                    <a:pt x="2904744" y="1862328"/>
                  </a:lnTo>
                </a:path>
                <a:path w="3095625" h="1969135">
                  <a:moveTo>
                    <a:pt x="3090672" y="1969008"/>
                  </a:moveTo>
                  <a:lnTo>
                    <a:pt x="3090672" y="1854708"/>
                  </a:lnTo>
                </a:path>
              </a:pathLst>
            </a:custGeom>
            <a:ln w="25908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20668" y="4402836"/>
              <a:ext cx="419100" cy="280670"/>
            </a:xfrm>
            <a:custGeom>
              <a:avLst/>
              <a:gdLst/>
              <a:ahLst/>
              <a:cxnLst/>
              <a:rect l="l" t="t" r="r" b="b"/>
              <a:pathLst>
                <a:path w="419100" h="280670">
                  <a:moveTo>
                    <a:pt x="419100" y="144779"/>
                  </a:moveTo>
                  <a:lnTo>
                    <a:pt x="419100" y="280416"/>
                  </a:lnTo>
                </a:path>
                <a:path w="419100" h="280670">
                  <a:moveTo>
                    <a:pt x="164592" y="70103"/>
                  </a:moveTo>
                  <a:lnTo>
                    <a:pt x="164592" y="179831"/>
                  </a:lnTo>
                </a:path>
                <a:path w="419100" h="280670">
                  <a:moveTo>
                    <a:pt x="0" y="0"/>
                  </a:moveTo>
                  <a:lnTo>
                    <a:pt x="0" y="111251"/>
                  </a:lnTo>
                </a:path>
              </a:pathLst>
            </a:custGeom>
            <a:ln w="27431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77896" y="4107180"/>
              <a:ext cx="143510" cy="248920"/>
            </a:xfrm>
            <a:custGeom>
              <a:avLst/>
              <a:gdLst/>
              <a:ahLst/>
              <a:cxnLst/>
              <a:rect l="l" t="t" r="r" b="b"/>
              <a:pathLst>
                <a:path w="143510" h="248920">
                  <a:moveTo>
                    <a:pt x="143256" y="138684"/>
                  </a:moveTo>
                  <a:lnTo>
                    <a:pt x="143256" y="248412"/>
                  </a:lnTo>
                </a:path>
                <a:path w="143510" h="248920">
                  <a:moveTo>
                    <a:pt x="82296" y="70104"/>
                  </a:moveTo>
                  <a:lnTo>
                    <a:pt x="82296" y="179832"/>
                  </a:lnTo>
                </a:path>
                <a:path w="143510" h="248920">
                  <a:moveTo>
                    <a:pt x="0" y="0"/>
                  </a:moveTo>
                  <a:lnTo>
                    <a:pt x="0" y="111251"/>
                  </a:lnTo>
                </a:path>
              </a:pathLst>
            </a:custGeom>
            <a:ln w="27432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48177" y="4097274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-12954" y="15239"/>
                  </a:moveTo>
                  <a:lnTo>
                    <a:pt x="12954" y="15239"/>
                  </a:lnTo>
                </a:path>
              </a:pathLst>
            </a:custGeom>
            <a:ln w="30480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17647" y="3735324"/>
              <a:ext cx="399415" cy="388620"/>
            </a:xfrm>
            <a:custGeom>
              <a:avLst/>
              <a:gdLst/>
              <a:ahLst/>
              <a:cxnLst/>
              <a:rect l="l" t="t" r="r" b="b"/>
              <a:pathLst>
                <a:path w="399414" h="388620">
                  <a:moveTo>
                    <a:pt x="399288" y="278892"/>
                  </a:moveTo>
                  <a:lnTo>
                    <a:pt x="399288" y="388620"/>
                  </a:lnTo>
                </a:path>
                <a:path w="399414" h="388620">
                  <a:moveTo>
                    <a:pt x="318515" y="220980"/>
                  </a:moveTo>
                  <a:lnTo>
                    <a:pt x="318515" y="315468"/>
                  </a:lnTo>
                </a:path>
                <a:path w="399414" h="388620">
                  <a:moveTo>
                    <a:pt x="260603" y="155448"/>
                  </a:moveTo>
                  <a:lnTo>
                    <a:pt x="260603" y="249936"/>
                  </a:lnTo>
                </a:path>
                <a:path w="399414" h="388620">
                  <a:moveTo>
                    <a:pt x="0" y="0"/>
                  </a:moveTo>
                  <a:lnTo>
                    <a:pt x="0" y="96012"/>
                  </a:lnTo>
                </a:path>
              </a:pathLst>
            </a:custGeom>
            <a:ln w="27432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84653" y="3585210"/>
              <a:ext cx="294640" cy="178435"/>
            </a:xfrm>
            <a:custGeom>
              <a:avLst/>
              <a:gdLst/>
              <a:ahLst/>
              <a:cxnLst/>
              <a:rect l="l" t="t" r="r" b="b"/>
              <a:pathLst>
                <a:path w="294639" h="178435">
                  <a:moveTo>
                    <a:pt x="294131" y="178307"/>
                  </a:moveTo>
                  <a:lnTo>
                    <a:pt x="294131" y="94487"/>
                  </a:lnTo>
                </a:path>
                <a:path w="294639" h="178435">
                  <a:moveTo>
                    <a:pt x="0" y="8686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87651" y="3006852"/>
              <a:ext cx="201295" cy="245745"/>
            </a:xfrm>
            <a:custGeom>
              <a:avLst/>
              <a:gdLst/>
              <a:ahLst/>
              <a:cxnLst/>
              <a:rect l="l" t="t" r="r" b="b"/>
              <a:pathLst>
                <a:path w="201294" h="245745">
                  <a:moveTo>
                    <a:pt x="201168" y="150876"/>
                  </a:moveTo>
                  <a:lnTo>
                    <a:pt x="201168" y="245363"/>
                  </a:lnTo>
                </a:path>
                <a:path w="201294" h="245745">
                  <a:moveTo>
                    <a:pt x="0" y="0"/>
                  </a:moveTo>
                  <a:lnTo>
                    <a:pt x="0" y="94488"/>
                  </a:lnTo>
                </a:path>
              </a:pathLst>
            </a:custGeom>
            <a:ln w="27432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78101" y="2788158"/>
              <a:ext cx="2414270" cy="1705610"/>
            </a:xfrm>
            <a:custGeom>
              <a:avLst/>
              <a:gdLst/>
              <a:ahLst/>
              <a:cxnLst/>
              <a:rect l="l" t="t" r="r" b="b"/>
              <a:pathLst>
                <a:path w="2414270" h="1705610">
                  <a:moveTo>
                    <a:pt x="0" y="242315"/>
                  </a:moveTo>
                  <a:lnTo>
                    <a:pt x="0" y="0"/>
                  </a:lnTo>
                </a:path>
                <a:path w="2414270" h="1705610">
                  <a:moveTo>
                    <a:pt x="2414016" y="1705355"/>
                  </a:moveTo>
                  <a:lnTo>
                    <a:pt x="2235708" y="1705355"/>
                  </a:lnTo>
                </a:path>
              </a:pathLst>
            </a:custGeom>
            <a:ln w="25908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72434" y="4331970"/>
              <a:ext cx="1905" cy="102235"/>
            </a:xfrm>
            <a:custGeom>
              <a:avLst/>
              <a:gdLst/>
              <a:ahLst/>
              <a:cxnLst/>
              <a:rect l="l" t="t" r="r" b="b"/>
              <a:pathLst>
                <a:path w="1904" h="102235">
                  <a:moveTo>
                    <a:pt x="762" y="-12954"/>
                  </a:moveTo>
                  <a:lnTo>
                    <a:pt x="762" y="115062"/>
                  </a:lnTo>
                </a:path>
              </a:pathLst>
            </a:custGeom>
            <a:ln w="27431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26258" y="4036314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4">
                  <a:moveTo>
                    <a:pt x="100584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25674" y="3827526"/>
              <a:ext cx="1905" cy="70485"/>
            </a:xfrm>
            <a:custGeom>
              <a:avLst/>
              <a:gdLst/>
              <a:ahLst/>
              <a:cxnLst/>
              <a:rect l="l" t="t" r="r" b="b"/>
              <a:pathLst>
                <a:path w="1905" h="70485">
                  <a:moveTo>
                    <a:pt x="762" y="-12954"/>
                  </a:moveTo>
                  <a:lnTo>
                    <a:pt x="762" y="83058"/>
                  </a:lnTo>
                </a:path>
              </a:pathLst>
            </a:custGeom>
            <a:ln w="27432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90165" y="3233166"/>
              <a:ext cx="1394460" cy="1104900"/>
            </a:xfrm>
            <a:custGeom>
              <a:avLst/>
              <a:gdLst/>
              <a:ahLst/>
              <a:cxnLst/>
              <a:rect l="l" t="t" r="r" b="b"/>
              <a:pathLst>
                <a:path w="1394460" h="1104900">
                  <a:moveTo>
                    <a:pt x="400811" y="438912"/>
                  </a:moveTo>
                  <a:lnTo>
                    <a:pt x="82295" y="440436"/>
                  </a:lnTo>
                </a:path>
                <a:path w="1394460" h="1104900">
                  <a:moveTo>
                    <a:pt x="0" y="370332"/>
                  </a:moveTo>
                  <a:lnTo>
                    <a:pt x="1523" y="0"/>
                  </a:lnTo>
                </a:path>
                <a:path w="1394460" h="1104900">
                  <a:moveTo>
                    <a:pt x="1394459" y="1103376"/>
                  </a:moveTo>
                  <a:lnTo>
                    <a:pt x="1022603" y="1104900"/>
                  </a:lnTo>
                </a:path>
              </a:pathLst>
            </a:custGeom>
            <a:ln w="25908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32609" y="3076194"/>
              <a:ext cx="1905" cy="86995"/>
            </a:xfrm>
            <a:custGeom>
              <a:avLst/>
              <a:gdLst/>
              <a:ahLst/>
              <a:cxnLst/>
              <a:rect l="l" t="t" r="r" b="b"/>
              <a:pathLst>
                <a:path w="1905" h="86994">
                  <a:moveTo>
                    <a:pt x="762" y="-12953"/>
                  </a:moveTo>
                  <a:lnTo>
                    <a:pt x="762" y="99821"/>
                  </a:lnTo>
                </a:path>
              </a:pathLst>
            </a:custGeom>
            <a:ln w="27431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21941" y="3172206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17830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693521" y="1168653"/>
            <a:ext cx="7753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0" marR="5080" indent="-14039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≥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đợt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cấp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phải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nhập</a:t>
            </a:r>
            <a:r>
              <a:rPr sz="2400" b="1" spc="-5" dirty="0">
                <a:latin typeface="Arial"/>
                <a:cs typeface="Arial"/>
              </a:rPr>
              <a:t> viện/năm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85" dirty="0">
                <a:latin typeface="Arial"/>
                <a:cs typeface="Arial"/>
              </a:rPr>
              <a:t>làm</a:t>
            </a:r>
            <a:r>
              <a:rPr sz="2400" b="1" spc="2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tăng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tử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vong</a:t>
            </a:r>
            <a:r>
              <a:rPr sz="2400" b="1" dirty="0">
                <a:latin typeface="Arial"/>
                <a:cs typeface="Arial"/>
              </a:rPr>
              <a:t> gấp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3 </a:t>
            </a:r>
            <a:r>
              <a:rPr sz="2400" b="1" dirty="0">
                <a:latin typeface="Arial"/>
                <a:cs typeface="Arial"/>
              </a:rPr>
              <a:t>lần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BN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đợt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cấp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không</a:t>
            </a:r>
            <a:r>
              <a:rPr sz="2400" b="1" spc="1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nhập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viện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316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t>9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67795"/>
            <a:ext cx="8984615" cy="3225800"/>
            <a:chOff x="0" y="1867795"/>
            <a:chExt cx="8984615" cy="3225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511" y="1867795"/>
              <a:ext cx="8763000" cy="3225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095499"/>
              <a:ext cx="923925" cy="2438400"/>
            </a:xfrm>
            <a:custGeom>
              <a:avLst/>
              <a:gdLst/>
              <a:ahLst/>
              <a:cxnLst/>
              <a:rect l="l" t="t" r="r" b="b"/>
              <a:pathLst>
                <a:path w="923925" h="2438400">
                  <a:moveTo>
                    <a:pt x="923544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923544" y="2438400"/>
                  </a:lnTo>
                  <a:lnTo>
                    <a:pt x="923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578" y="2289459"/>
            <a:ext cx="829944" cy="2054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8585" marR="5080" indent="-96520">
              <a:lnSpc>
                <a:spcPts val="216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Tỷ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lệ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đợt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cấp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nặng </a:t>
            </a:r>
            <a:r>
              <a:rPr sz="1800" b="1" spc="-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tiếp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theo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10,000</a:t>
            </a:r>
            <a:endParaRPr sz="1800">
              <a:latin typeface="Arial"/>
              <a:cs typeface="Arial"/>
            </a:endParaRPr>
          </a:p>
          <a:p>
            <a:pPr marL="108585">
              <a:lnSpc>
                <a:spcPts val="2090"/>
              </a:lnSpc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ệ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nh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00" b="1" spc="-190" dirty="0">
                <a:solidFill>
                  <a:srgbClr val="001F5F"/>
                </a:solidFill>
                <a:latin typeface="Arial"/>
                <a:cs typeface="Arial"/>
              </a:rPr>
              <a:t>â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800" b="1" spc="-19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59808" y="1850135"/>
            <a:ext cx="923925" cy="3048000"/>
          </a:xfrm>
          <a:custGeom>
            <a:avLst/>
            <a:gdLst/>
            <a:ahLst/>
            <a:cxnLst/>
            <a:rect l="l" t="t" r="r" b="b"/>
            <a:pathLst>
              <a:path w="923925" h="3048000">
                <a:moveTo>
                  <a:pt x="923543" y="0"/>
                </a:moveTo>
                <a:lnTo>
                  <a:pt x="0" y="0"/>
                </a:lnTo>
                <a:lnTo>
                  <a:pt x="0" y="3048000"/>
                </a:lnTo>
                <a:lnTo>
                  <a:pt x="923543" y="3048000"/>
                </a:lnTo>
                <a:lnTo>
                  <a:pt x="923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08640" y="2022470"/>
            <a:ext cx="829944" cy="270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09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Tỷ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lệ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đợt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cấp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nặng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tiếp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theo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hay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tử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vong/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10,000</a:t>
            </a:r>
            <a:endParaRPr sz="1800">
              <a:latin typeface="Arial"/>
              <a:cs typeface="Arial"/>
            </a:endParaRPr>
          </a:p>
          <a:p>
            <a:pPr marR="13335"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ệ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nh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00" b="1" spc="-190" dirty="0">
                <a:solidFill>
                  <a:srgbClr val="001F5F"/>
                </a:solidFill>
                <a:latin typeface="Arial"/>
                <a:cs typeface="Arial"/>
              </a:rPr>
              <a:t>â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800" b="1" spc="-190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9991" y="4533900"/>
            <a:ext cx="2807335" cy="646430"/>
          </a:xfrm>
          <a:custGeom>
            <a:avLst/>
            <a:gdLst/>
            <a:ahLst/>
            <a:cxnLst/>
            <a:rect l="l" t="t" r="r" b="b"/>
            <a:pathLst>
              <a:path w="2807335" h="646429">
                <a:moveTo>
                  <a:pt x="2807208" y="0"/>
                </a:moveTo>
                <a:lnTo>
                  <a:pt x="0" y="0"/>
                </a:lnTo>
                <a:lnTo>
                  <a:pt x="0" y="646176"/>
                </a:lnTo>
                <a:lnTo>
                  <a:pt x="2807208" y="646176"/>
                </a:lnTo>
                <a:lnTo>
                  <a:pt x="2807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55750" y="4560189"/>
            <a:ext cx="2612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Thời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gian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sau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đợt </a:t>
            </a:r>
            <a:r>
              <a:rPr sz="2400" b="1" spc="-6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cấp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nặng</a:t>
            </a:r>
            <a:r>
              <a:rPr sz="2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đầu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tiên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5479" y="5292038"/>
            <a:ext cx="85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nă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78067" y="4521708"/>
            <a:ext cx="2807335" cy="646430"/>
          </a:xfrm>
          <a:custGeom>
            <a:avLst/>
            <a:gdLst/>
            <a:ahLst/>
            <a:cxnLst/>
            <a:rect l="l" t="t" r="r" b="b"/>
            <a:pathLst>
              <a:path w="2807334" h="646429">
                <a:moveTo>
                  <a:pt x="2807208" y="0"/>
                </a:moveTo>
                <a:lnTo>
                  <a:pt x="0" y="0"/>
                </a:lnTo>
                <a:lnTo>
                  <a:pt x="0" y="646176"/>
                </a:lnTo>
                <a:lnTo>
                  <a:pt x="2807208" y="646176"/>
                </a:lnTo>
                <a:lnTo>
                  <a:pt x="2807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74841" y="4547742"/>
            <a:ext cx="2611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Thời</a:t>
            </a:r>
            <a:r>
              <a:rPr sz="2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gian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sau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đợt </a:t>
            </a:r>
            <a:r>
              <a:rPr sz="2400" b="1" spc="-6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cấp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nặng</a:t>
            </a:r>
            <a:r>
              <a:rPr sz="2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đầu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tiên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4190" y="5278932"/>
            <a:ext cx="855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nă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12900" y="158572"/>
            <a:ext cx="6718300" cy="173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3429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23D99"/>
                </a:solidFill>
              </a:rPr>
              <a:t>Diễn</a:t>
            </a:r>
            <a:r>
              <a:rPr sz="3200" spc="-30" dirty="0">
                <a:solidFill>
                  <a:srgbClr val="223D99"/>
                </a:solidFill>
              </a:rPr>
              <a:t> </a:t>
            </a:r>
            <a:r>
              <a:rPr sz="3200" dirty="0">
                <a:solidFill>
                  <a:srgbClr val="223D99"/>
                </a:solidFill>
              </a:rPr>
              <a:t>biến</a:t>
            </a:r>
            <a:r>
              <a:rPr sz="3200" spc="-35" dirty="0">
                <a:solidFill>
                  <a:srgbClr val="223D99"/>
                </a:solidFill>
              </a:rPr>
              <a:t> </a:t>
            </a:r>
            <a:r>
              <a:rPr sz="3200" dirty="0">
                <a:solidFill>
                  <a:srgbClr val="223D99"/>
                </a:solidFill>
              </a:rPr>
              <a:t>COPD</a:t>
            </a:r>
            <a:r>
              <a:rPr sz="3200" spc="-15" dirty="0">
                <a:solidFill>
                  <a:srgbClr val="223D99"/>
                </a:solidFill>
              </a:rPr>
              <a:t> </a:t>
            </a:r>
            <a:r>
              <a:rPr sz="3200" spc="-5" dirty="0">
                <a:solidFill>
                  <a:srgbClr val="223D99"/>
                </a:solidFill>
              </a:rPr>
              <a:t>sau</a:t>
            </a:r>
            <a:r>
              <a:rPr sz="3200" spc="-25" dirty="0">
                <a:solidFill>
                  <a:srgbClr val="223D99"/>
                </a:solidFill>
              </a:rPr>
              <a:t> </a:t>
            </a:r>
            <a:r>
              <a:rPr sz="3200" spc="-5" dirty="0">
                <a:solidFill>
                  <a:srgbClr val="223D99"/>
                </a:solidFill>
              </a:rPr>
              <a:t>lần</a:t>
            </a:r>
            <a:r>
              <a:rPr sz="3200" spc="-20" dirty="0">
                <a:solidFill>
                  <a:srgbClr val="223D99"/>
                </a:solidFill>
              </a:rPr>
              <a:t> </a:t>
            </a:r>
            <a:r>
              <a:rPr sz="3200" dirty="0">
                <a:solidFill>
                  <a:srgbClr val="223D99"/>
                </a:solidFill>
              </a:rPr>
              <a:t>nhập</a:t>
            </a:r>
            <a:r>
              <a:rPr sz="3200" spc="-25" dirty="0">
                <a:solidFill>
                  <a:srgbClr val="223D99"/>
                </a:solidFill>
              </a:rPr>
              <a:t> </a:t>
            </a:r>
            <a:r>
              <a:rPr sz="3200" spc="-5" dirty="0">
                <a:solidFill>
                  <a:srgbClr val="223D99"/>
                </a:solidFill>
              </a:rPr>
              <a:t>viện </a:t>
            </a:r>
            <a:r>
              <a:rPr sz="3200" spc="-875" dirty="0">
                <a:solidFill>
                  <a:srgbClr val="223D99"/>
                </a:solidFill>
              </a:rPr>
              <a:t> </a:t>
            </a:r>
            <a:r>
              <a:rPr sz="3200" dirty="0">
                <a:solidFill>
                  <a:srgbClr val="223D99"/>
                </a:solidFill>
              </a:rPr>
              <a:t>đầu</a:t>
            </a:r>
            <a:r>
              <a:rPr sz="3200" spc="-25" dirty="0">
                <a:solidFill>
                  <a:srgbClr val="223D99"/>
                </a:solidFill>
              </a:rPr>
              <a:t> </a:t>
            </a:r>
            <a:r>
              <a:rPr sz="3200" spc="-80" dirty="0">
                <a:solidFill>
                  <a:srgbClr val="223D99"/>
                </a:solidFill>
              </a:rPr>
              <a:t>tiên</a:t>
            </a:r>
            <a:r>
              <a:rPr sz="3200" spc="290" dirty="0">
                <a:solidFill>
                  <a:srgbClr val="223D99"/>
                </a:solidFill>
              </a:rPr>
              <a:t> </a:t>
            </a:r>
            <a:r>
              <a:rPr sz="3200" spc="-5" dirty="0">
                <a:solidFill>
                  <a:srgbClr val="223D99"/>
                </a:solidFill>
              </a:rPr>
              <a:t>do</a:t>
            </a:r>
            <a:r>
              <a:rPr sz="3200" spc="-15" dirty="0">
                <a:solidFill>
                  <a:srgbClr val="223D99"/>
                </a:solidFill>
              </a:rPr>
              <a:t> </a:t>
            </a:r>
            <a:r>
              <a:rPr sz="3200" dirty="0">
                <a:solidFill>
                  <a:srgbClr val="223D99"/>
                </a:solidFill>
              </a:rPr>
              <a:t>đợt</a:t>
            </a:r>
            <a:r>
              <a:rPr sz="3200" spc="-30" dirty="0">
                <a:solidFill>
                  <a:srgbClr val="223D99"/>
                </a:solidFill>
              </a:rPr>
              <a:t> </a:t>
            </a:r>
            <a:r>
              <a:rPr sz="3200" spc="-5" dirty="0">
                <a:solidFill>
                  <a:srgbClr val="223D99"/>
                </a:solidFill>
              </a:rPr>
              <a:t>cấp </a:t>
            </a:r>
            <a:r>
              <a:rPr sz="3200" dirty="0">
                <a:solidFill>
                  <a:srgbClr val="223D99"/>
                </a:solidFill>
              </a:rPr>
              <a:t>nặng</a:t>
            </a:r>
            <a:endParaRPr sz="3200"/>
          </a:p>
          <a:p>
            <a:pPr marL="12700" marR="5080" algn="ctr">
              <a:lnSpc>
                <a:spcPct val="100000"/>
              </a:lnSpc>
              <a:spcBef>
                <a:spcPts val="35"/>
              </a:spcBef>
            </a:pPr>
            <a:r>
              <a:rPr sz="2400" spc="-30" dirty="0">
                <a:solidFill>
                  <a:srgbClr val="223D99"/>
                </a:solidFill>
              </a:rPr>
              <a:t>(thông</a:t>
            </a:r>
            <a:r>
              <a:rPr sz="2400" spc="135" dirty="0">
                <a:solidFill>
                  <a:srgbClr val="223D99"/>
                </a:solidFill>
              </a:rPr>
              <a:t> </a:t>
            </a:r>
            <a:r>
              <a:rPr sz="2400" dirty="0">
                <a:solidFill>
                  <a:srgbClr val="223D99"/>
                </a:solidFill>
              </a:rPr>
              <a:t>qua</a:t>
            </a:r>
            <a:r>
              <a:rPr sz="2400" spc="-15" dirty="0">
                <a:solidFill>
                  <a:srgbClr val="223D99"/>
                </a:solidFill>
              </a:rPr>
              <a:t> </a:t>
            </a:r>
            <a:r>
              <a:rPr sz="2400" spc="-5" dirty="0">
                <a:solidFill>
                  <a:srgbClr val="223D99"/>
                </a:solidFill>
              </a:rPr>
              <a:t>một</a:t>
            </a:r>
            <a:r>
              <a:rPr sz="2400" spc="-10" dirty="0">
                <a:solidFill>
                  <a:srgbClr val="223D99"/>
                </a:solidFill>
              </a:rPr>
              <a:t> </a:t>
            </a:r>
            <a:r>
              <a:rPr sz="2400" spc="-45" dirty="0">
                <a:solidFill>
                  <a:srgbClr val="223D99"/>
                </a:solidFill>
              </a:rPr>
              <a:t>nghiên</a:t>
            </a:r>
            <a:r>
              <a:rPr sz="2400" spc="225" dirty="0">
                <a:solidFill>
                  <a:srgbClr val="223D99"/>
                </a:solidFill>
              </a:rPr>
              <a:t> </a:t>
            </a:r>
            <a:r>
              <a:rPr sz="2400" spc="-5" dirty="0">
                <a:solidFill>
                  <a:srgbClr val="223D99"/>
                </a:solidFill>
              </a:rPr>
              <a:t>cứu</a:t>
            </a:r>
            <a:r>
              <a:rPr sz="2400" spc="-15" dirty="0">
                <a:solidFill>
                  <a:srgbClr val="223D99"/>
                </a:solidFill>
              </a:rPr>
              <a:t> </a:t>
            </a:r>
            <a:r>
              <a:rPr sz="2400" spc="-5" dirty="0">
                <a:solidFill>
                  <a:srgbClr val="223D99"/>
                </a:solidFill>
              </a:rPr>
              <a:t>đoàn</a:t>
            </a:r>
            <a:r>
              <a:rPr sz="2400" spc="-10" dirty="0">
                <a:solidFill>
                  <a:srgbClr val="223D99"/>
                </a:solidFill>
              </a:rPr>
              <a:t> </a:t>
            </a:r>
            <a:r>
              <a:rPr sz="2400" spc="-5" dirty="0">
                <a:solidFill>
                  <a:srgbClr val="223D99"/>
                </a:solidFill>
              </a:rPr>
              <a:t>hệ với </a:t>
            </a:r>
            <a:r>
              <a:rPr sz="2400" spc="-10" dirty="0">
                <a:solidFill>
                  <a:srgbClr val="223D99"/>
                </a:solidFill>
              </a:rPr>
              <a:t>73106 </a:t>
            </a:r>
            <a:r>
              <a:rPr sz="2400" spc="-650" dirty="0">
                <a:solidFill>
                  <a:srgbClr val="223D99"/>
                </a:solidFill>
              </a:rPr>
              <a:t> </a:t>
            </a:r>
            <a:r>
              <a:rPr sz="2400" spc="-5" dirty="0">
                <a:solidFill>
                  <a:srgbClr val="223D99"/>
                </a:solidFill>
              </a:rPr>
              <a:t>bệnh</a:t>
            </a:r>
            <a:r>
              <a:rPr sz="2400" spc="-15" dirty="0">
                <a:solidFill>
                  <a:srgbClr val="223D99"/>
                </a:solidFill>
              </a:rPr>
              <a:t> </a:t>
            </a:r>
            <a:r>
              <a:rPr sz="2400" spc="-65" dirty="0">
                <a:solidFill>
                  <a:srgbClr val="223D99"/>
                </a:solidFill>
              </a:rPr>
              <a:t>nhân</a:t>
            </a:r>
            <a:r>
              <a:rPr sz="2400" spc="-440" dirty="0">
                <a:solidFill>
                  <a:srgbClr val="223D99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)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4643</Words>
  <Application>Microsoft Office PowerPoint</Application>
  <PresentationFormat>On-screen Show (4:3)</PresentationFormat>
  <Paragraphs>806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SimSun</vt:lpstr>
      <vt:lpstr>Arial</vt:lpstr>
      <vt:lpstr>Calibri</vt:lpstr>
      <vt:lpstr>Ebrima</vt:lpstr>
      <vt:lpstr>Franklin Gothic Medium</vt:lpstr>
      <vt:lpstr>Lucida Sans Unicode</vt:lpstr>
      <vt:lpstr>Microsoft Sans Serif</vt:lpstr>
      <vt:lpstr>Sitka Small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HƯỚNG DẪN CHẨN ĐOÁN VÀ  ĐIỀU TRỊ ĐỢT CẤP COPD</vt:lpstr>
      <vt:lpstr>NỘI DUNG TRÌNH BÀY</vt:lpstr>
      <vt:lpstr>NỘI DUNG TRÌNH BÀY</vt:lpstr>
      <vt:lpstr>COPD LÀ BỆNH LÝ ĐA THÀNH PHẦN</vt:lpstr>
      <vt:lpstr>TIẾN TRIỂN TỰ NHIÊN CỦA COPD</vt:lpstr>
      <vt:lpstr>Đợt cấp COPD là gì?</vt:lpstr>
      <vt:lpstr>HẬU QUẢ CỦA ĐỢT CẤP</vt:lpstr>
      <vt:lpstr>TIÊN LƯỢNG KÉM CỦA ĐỢT CẤP COPD</vt:lpstr>
      <vt:lpstr>Diễn biến COPD sau lần nhập viện  đầu tiên do đợt cấp nặng (thông qua một nghiên cứu đoàn hệ với 73106  bệnh nhân )</vt:lpstr>
      <vt:lpstr>NGUYÊN NHÂN GÂY ĐỢT CẤP</vt:lpstr>
      <vt:lpstr>CÁC TÁC NHÂN GÂY NHIỄM TRÙNG</vt:lpstr>
      <vt:lpstr>VI KHUẨN THEO  MỨC ĐỘ ĐỢT CẤP</vt:lpstr>
      <vt:lpstr>PHÂN BỐ VI KHUẨN THEO MỨC ĐỘ NẶNG  CỦA COPD</vt:lpstr>
      <vt:lpstr>VAI TRÒ CỦA CÁC DẤU ẤN SINH HỌC  TRONG ĐỢT CẤP COPD</vt:lpstr>
      <vt:lpstr>NỘI DUNG TRÌNH BÀY</vt:lpstr>
      <vt:lpstr>TRIỆU CHỨNG LÂM SÀNG CỦA ĐỢT CẤP</vt:lpstr>
      <vt:lpstr>CHẨN ĐOÁN ĐỢT CẤP COPD</vt:lpstr>
      <vt:lpstr>PHÂN LOẠI MỨC ĐỘ NẶNG CỦA ĐỢT  CẤP THEO ANTHONISEN</vt:lpstr>
      <vt:lpstr>PHÂN LOẠI MỨC ĐỘ NẶNG THEO  GOLD 2017</vt:lpstr>
      <vt:lpstr>PHÂN LOẠI MỨC ĐỘ NẶNG ĐỢT CẤP  THEO ATS/ERS</vt:lpstr>
      <vt:lpstr>PHÂN LOẠI MỨC ĐỘ NẶNG CỦA ĐỢT CẤP  THEO TRIỆU CHỨNG</vt:lpstr>
      <vt:lpstr>PHÂN LOẠI MỨC ĐỘ NẶNG CỦA ĐỢT  CẤP THEO TÌNH TRẠNG SUY HÔ HẤP (2)</vt:lpstr>
      <vt:lpstr>CÁC DẤU HIỆU NẶNG CỦA ĐỢT CẤP</vt:lpstr>
      <vt:lpstr>CÁC YẾU TỐ TIÊN LƯỢNG KÉM CỦA  ĐỢT CẤP COPD</vt:lpstr>
      <vt:lpstr>PowerPoint Presentation</vt:lpstr>
      <vt:lpstr>NỘI DUNG TRÌNH BÀY</vt:lpstr>
      <vt:lpstr>MỤC TIÊU ĐIỀU TRỊ ĐỢT CẤP COPD</vt:lpstr>
      <vt:lpstr>ĐIỀU TRỊ ĐỢT CẤP COPD</vt:lpstr>
      <vt:lpstr>MỘT SỐ KHUYẾN CÁO ĐIỀU TRỊ</vt:lpstr>
      <vt:lpstr>TỐI ƯU HÓA CÁC THUỐC GPQ</vt:lpstr>
      <vt:lpstr>ĐIỀU TRỊ CORTICOSTEROIDS</vt:lpstr>
      <vt:lpstr>VAI TRÒ CORTICOSTEROIDS  TOÀN THÂN AECOPD</vt:lpstr>
      <vt:lpstr>KHUYẾN CÁO LIỀU DÙNG VÀ THỜI GIAN DÙNG</vt:lpstr>
      <vt:lpstr>Khi nào dùng kháng sinh cho BN AECOPD</vt:lpstr>
      <vt:lpstr>ĐIỀU TRỊ KHÁNG SINH</vt:lpstr>
      <vt:lpstr>Yếu tố nguy cơ dự đoán nhiễm khuẩn  trong đợt cấp của COPD</vt:lpstr>
      <vt:lpstr>Nguyên tắc điều trị kháng sinh trong  đợt cấp COPD</vt:lpstr>
      <vt:lpstr>Hướng dẫn của ERS: mức độ trầm trọng của  đợt cấp là cơ sở để lựa chọn kháng sinh</vt:lpstr>
      <vt:lpstr>Màu sắc đờm là một chỉ số đơn giản cho  thấy bệnh nhân cần được điều trị KS</vt:lpstr>
      <vt:lpstr>SƠ ĐỒ SỬ DỤNG KS ĐIỀU TRỊ ĐỢT CẤP  COPD</vt:lpstr>
      <vt:lpstr>CÁC KS ĐƯỢC KHUYẾN NGHỊ CHO  ĐIỀU TRỊ ĐỢT CẤP COPD</vt:lpstr>
      <vt:lpstr>ĐIỀU TRỊ KS LÀM GIẢM NGUY CƠ THẤT BẠI</vt:lpstr>
      <vt:lpstr>Kháng sinh làm giảm tử vong ở  những bệnh nhân đợt cấp COPD cần  thông khí hỗ trợ</vt:lpstr>
      <vt:lpstr>Bắt đầu điều trị bằng kháng sinh sớm  làm tăng khả năng điều trị thành công</vt:lpstr>
      <vt:lpstr>CÁC LỢI ÍCH CỦA LIỆU PHÁP KS</vt:lpstr>
      <vt:lpstr>Tỷ lệ thất bại với kháng sinh “third line”  thấp hơn đáng kể so với kháng sinh  “first line” và “second line”</vt:lpstr>
      <vt:lpstr>Hướng dẫn của ERS: Các KS được  đề xuất cho đợt cấp COPD</vt:lpstr>
      <vt:lpstr>ĐIỀU TRỊ OXY HỖ TRỢ</vt:lpstr>
      <vt:lpstr>THỞ MÁY HỖ TRỢ</vt:lpstr>
      <vt:lpstr>CHỈ ĐỊNH THỞ MÁY KHÔNG XÂM NHẬP</vt:lpstr>
      <vt:lpstr>THỞ MÁY KHÔNG XÂM NHẬP</vt:lpstr>
      <vt:lpstr>CHỈ ĐỊNH THỞ MÁY XÂM NHẬP</vt:lpstr>
      <vt:lpstr>CHỈ ĐỊNH NHẬP ICU</vt:lpstr>
      <vt:lpstr>Sơ đồ hướng  dẫn xử trí đợt  cấp BPTNMT  mức độ nhẹ tại y  tế cơ sở</vt:lpstr>
      <vt:lpstr>ĐIỀU TRỊ ĐỢT CẤP NGOẠI TRÚ</vt:lpstr>
      <vt:lpstr>CHỈ ĐỊNH NHẬP VIỆN VÌ ĐỢT CẤP</vt:lpstr>
      <vt:lpstr>ĐIỀU TRỊ ĐỢT CẤP TẠI BỆNH VIỆN</vt:lpstr>
      <vt:lpstr>ĐIỀU TRỊ ĐỢT CẤP TẠI BỆNH VIỆN</vt:lpstr>
      <vt:lpstr>TIÊU CHUẨN RA VIỆN</vt:lpstr>
      <vt:lpstr>DỰ PHÒNG ĐỢT CẤP THEO  KHUYẾN CÁO CỦA GOLD</vt:lpstr>
      <vt:lpstr>KẾT LUẬN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Hurd</dc:creator>
  <cp:lastModifiedBy>User</cp:lastModifiedBy>
  <cp:revision>3</cp:revision>
  <dcterms:created xsi:type="dcterms:W3CDTF">2022-09-20T03:42:27Z</dcterms:created>
  <dcterms:modified xsi:type="dcterms:W3CDTF">2022-09-20T04:27:13Z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2022-09-20T00:00:00Z</vt:filetime>
  </property>
</Properties>
</file>