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jpg"/><Relationship Id="rId4" Type="http://schemas.openxmlformats.org/officeDocument/2006/relationships/image" Target="../media/image4.jp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759201" y="420369"/>
            <a:ext cx="3625596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9740" y="1580134"/>
            <a:ext cx="3796665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66433"/>
            <a:ext cx="9144000" cy="49156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103923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43200" y="426719"/>
            <a:ext cx="3505200" cy="353567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380206"/>
            <a:ext cx="9144000" cy="47321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9144000" cy="80954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9337" y="356362"/>
            <a:ext cx="1465325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2100" y="1435100"/>
            <a:ext cx="8630285" cy="4559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20.pn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21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pn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Relationship Id="rId3" Type="http://schemas.openxmlformats.org/officeDocument/2006/relationships/image" Target="../media/image33.jpg"/><Relationship Id="rId4" Type="http://schemas.openxmlformats.org/officeDocument/2006/relationships/image" Target="../media/image2.jp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pn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png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png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png"/></Relationships>
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/Relationships>
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40204" y="4510574"/>
            <a:ext cx="5709920" cy="1261745"/>
          </a:xfrm>
          <a:prstGeom prst="rect">
            <a:avLst/>
          </a:prstGeom>
        </p:spPr>
        <p:txBody>
          <a:bodyPr wrap="square" lIns="0" tIns="1765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90"/>
              </a:spcBef>
            </a:pPr>
            <a:r>
              <a:rPr dirty="0" sz="2400" spc="-5" b="1">
                <a:solidFill>
                  <a:srgbClr val="006FC0"/>
                </a:solidFill>
                <a:latin typeface="Verdana"/>
                <a:cs typeface="Verdana"/>
              </a:rPr>
              <a:t>HƯỚNG</a:t>
            </a:r>
            <a:r>
              <a:rPr dirty="0" sz="2400" spc="-10" b="1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2400" spc="-5" b="1">
                <a:solidFill>
                  <a:srgbClr val="006FC0"/>
                </a:solidFill>
                <a:latin typeface="Verdana"/>
                <a:cs typeface="Verdana"/>
              </a:rPr>
              <a:t>DẪN</a:t>
            </a:r>
            <a:r>
              <a:rPr dirty="0" sz="2400" spc="-25" b="1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2400" b="1">
                <a:solidFill>
                  <a:srgbClr val="006FC0"/>
                </a:solidFill>
                <a:latin typeface="Verdana"/>
                <a:cs typeface="Verdana"/>
              </a:rPr>
              <a:t>KỸ</a:t>
            </a:r>
            <a:r>
              <a:rPr dirty="0" sz="2400" spc="-10" b="1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2400" spc="-5" b="1">
                <a:solidFill>
                  <a:srgbClr val="006FC0"/>
                </a:solidFill>
                <a:latin typeface="Verdana"/>
                <a:cs typeface="Verdana"/>
              </a:rPr>
              <a:t>THUẬT</a:t>
            </a:r>
            <a:r>
              <a:rPr dirty="0" sz="2400" spc="10" b="1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2400" spc="-5" b="1">
                <a:solidFill>
                  <a:srgbClr val="006FC0"/>
                </a:solidFill>
                <a:latin typeface="Verdana"/>
                <a:cs typeface="Verdana"/>
              </a:rPr>
              <a:t>THĂM</a:t>
            </a:r>
            <a:r>
              <a:rPr dirty="0" sz="2400" b="1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2400" spc="-5" b="1">
                <a:solidFill>
                  <a:srgbClr val="006FC0"/>
                </a:solidFill>
                <a:latin typeface="Verdana"/>
                <a:cs typeface="Verdana"/>
              </a:rPr>
              <a:t>DÒ</a:t>
            </a:r>
            <a:endParaRPr sz="2400">
              <a:latin typeface="Verdana"/>
              <a:cs typeface="Verdana"/>
            </a:endParaRPr>
          </a:p>
          <a:p>
            <a:pPr marL="591185">
              <a:lnSpc>
                <a:spcPct val="100000"/>
              </a:lnSpc>
              <a:spcBef>
                <a:spcPts val="1720"/>
              </a:spcBef>
            </a:pPr>
            <a:r>
              <a:rPr dirty="0" sz="3200" b="1">
                <a:solidFill>
                  <a:srgbClr val="006FC0"/>
                </a:solidFill>
                <a:latin typeface="Verdana"/>
                <a:cs typeface="Verdana"/>
              </a:rPr>
              <a:t>CHỨC</a:t>
            </a:r>
            <a:r>
              <a:rPr dirty="0" sz="3200" spc="-30" b="1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3200" b="1">
                <a:solidFill>
                  <a:srgbClr val="006FC0"/>
                </a:solidFill>
                <a:latin typeface="Verdana"/>
                <a:cs typeface="Verdana"/>
              </a:rPr>
              <a:t>NĂNG</a:t>
            </a:r>
            <a:r>
              <a:rPr dirty="0" sz="3200" spc="-15" b="1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3200" spc="5" b="1">
                <a:solidFill>
                  <a:srgbClr val="006FC0"/>
                </a:solidFill>
                <a:latin typeface="Verdana"/>
                <a:cs typeface="Verdana"/>
              </a:rPr>
              <a:t>HÔ</a:t>
            </a:r>
            <a:r>
              <a:rPr dirty="0" sz="3200" spc="-15" b="1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3200" b="1">
                <a:solidFill>
                  <a:srgbClr val="006FC0"/>
                </a:solidFill>
                <a:latin typeface="Verdana"/>
                <a:cs typeface="Verdana"/>
              </a:rPr>
              <a:t>HẤP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5091" y="868680"/>
            <a:ext cx="8484108" cy="51236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6539" y="174447"/>
            <a:ext cx="252285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0">
                <a:solidFill>
                  <a:srgbClr val="000000"/>
                </a:solidFill>
                <a:latin typeface="Verdana"/>
                <a:cs typeface="Verdana"/>
              </a:rPr>
              <a:t>CHỈ</a:t>
            </a:r>
            <a:r>
              <a:rPr dirty="0" sz="4000" spc="-75" b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4000" spc="-10" b="0">
                <a:solidFill>
                  <a:srgbClr val="000000"/>
                </a:solidFill>
                <a:latin typeface="Verdana"/>
                <a:cs typeface="Verdana"/>
              </a:rPr>
              <a:t>ĐỊNH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1437258"/>
            <a:ext cx="8475980" cy="46240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70534" algn="l"/>
              </a:tabLst>
            </a:pPr>
            <a:r>
              <a:rPr dirty="0" sz="3200" spc="-5" b="1">
                <a:latin typeface="Arial"/>
                <a:cs typeface="Arial"/>
              </a:rPr>
              <a:t>Chẩn</a:t>
            </a:r>
            <a:r>
              <a:rPr dirty="0" sz="3200" spc="-6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đoán:</a:t>
            </a:r>
            <a:endParaRPr sz="3200">
              <a:latin typeface="Arial"/>
              <a:cs typeface="Arial"/>
            </a:endParaRPr>
          </a:p>
          <a:p>
            <a:pPr lvl="1" marL="927100" marR="436880" indent="-457200">
              <a:lnSpc>
                <a:spcPct val="150100"/>
              </a:lnSpc>
              <a:spcBef>
                <a:spcPts val="765"/>
              </a:spcBef>
              <a:buClr>
                <a:srgbClr val="0066CC"/>
              </a:buClr>
              <a:buFont typeface="Wingdings"/>
              <a:buChar char=""/>
              <a:tabLst>
                <a:tab pos="927100" algn="l"/>
                <a:tab pos="927735" algn="l"/>
              </a:tabLst>
            </a:pPr>
            <a:r>
              <a:rPr dirty="0" sz="2800" spc="-5">
                <a:latin typeface="Microsoft Sans Serif"/>
                <a:cs typeface="Microsoft Sans Serif"/>
              </a:rPr>
              <a:t>BN</a:t>
            </a:r>
            <a:r>
              <a:rPr dirty="0" sz="2800" spc="2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có</a:t>
            </a:r>
            <a:r>
              <a:rPr dirty="0" sz="2800" spc="20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các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triệu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 spc="60">
                <a:latin typeface="Microsoft Sans Serif"/>
                <a:cs typeface="Microsoft Sans Serif"/>
              </a:rPr>
              <a:t>chứng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hô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hấp: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ho,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đau</a:t>
            </a:r>
            <a:r>
              <a:rPr dirty="0" sz="2800" spc="50">
                <a:latin typeface="Microsoft Sans Serif"/>
                <a:cs typeface="Microsoft Sans Serif"/>
              </a:rPr>
              <a:t> </a:t>
            </a:r>
            <a:r>
              <a:rPr dirty="0" sz="2800" spc="60">
                <a:latin typeface="Microsoft Sans Serif"/>
                <a:cs typeface="Microsoft Sans Serif"/>
              </a:rPr>
              <a:t>ngực, </a:t>
            </a:r>
            <a:r>
              <a:rPr dirty="0" sz="2800" spc="-73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khó</a:t>
            </a:r>
            <a:r>
              <a:rPr dirty="0" sz="2800" spc="25">
                <a:latin typeface="Microsoft Sans Serif"/>
                <a:cs typeface="Microsoft Sans Serif"/>
              </a:rPr>
              <a:t> </a:t>
            </a:r>
            <a:r>
              <a:rPr dirty="0" sz="2800" spc="295">
                <a:latin typeface="Microsoft Sans Serif"/>
                <a:cs typeface="Microsoft Sans Serif"/>
              </a:rPr>
              <a:t>thở,…</a:t>
            </a:r>
            <a:endParaRPr sz="2800">
              <a:latin typeface="Microsoft Sans Serif"/>
              <a:cs typeface="Microsoft Sans Serif"/>
            </a:endParaRPr>
          </a:p>
          <a:p>
            <a:pPr lvl="1" marL="927100" indent="-457834">
              <a:lnSpc>
                <a:spcPct val="100000"/>
              </a:lnSpc>
              <a:spcBef>
                <a:spcPts val="2355"/>
              </a:spcBef>
              <a:buClr>
                <a:srgbClr val="0066CC"/>
              </a:buClr>
              <a:buFont typeface="Wingdings"/>
              <a:buChar char=""/>
              <a:tabLst>
                <a:tab pos="927100" algn="l"/>
                <a:tab pos="927735" algn="l"/>
              </a:tabLst>
            </a:pPr>
            <a:r>
              <a:rPr dirty="0" sz="2800" spc="-5">
                <a:latin typeface="Microsoft Sans Serif"/>
                <a:cs typeface="Microsoft Sans Serif"/>
              </a:rPr>
              <a:t>BN</a:t>
            </a:r>
            <a:r>
              <a:rPr dirty="0" sz="2800" spc="2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có</a:t>
            </a:r>
            <a:r>
              <a:rPr dirty="0" sz="2800" spc="20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các</a:t>
            </a:r>
            <a:r>
              <a:rPr dirty="0" sz="2800" spc="2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bất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 spc="95">
                <a:latin typeface="Microsoft Sans Serif"/>
                <a:cs typeface="Microsoft Sans Serif"/>
              </a:rPr>
              <a:t>thường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 spc="275">
                <a:latin typeface="Microsoft Sans Serif"/>
                <a:cs typeface="Microsoft Sans Serif"/>
              </a:rPr>
              <a:t>ở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thành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60">
                <a:latin typeface="Microsoft Sans Serif"/>
                <a:cs typeface="Microsoft Sans Serif"/>
              </a:rPr>
              <a:t>ngực,</a:t>
            </a:r>
            <a:r>
              <a:rPr dirty="0" sz="2800" spc="2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cột</a:t>
            </a:r>
            <a:r>
              <a:rPr dirty="0" sz="2800" spc="25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sống</a:t>
            </a:r>
            <a:endParaRPr sz="2800">
              <a:latin typeface="Microsoft Sans Serif"/>
              <a:cs typeface="Microsoft Sans Serif"/>
            </a:endParaRPr>
          </a:p>
          <a:p>
            <a:pPr lvl="1" marL="927100" marR="5080" indent="-457200">
              <a:lnSpc>
                <a:spcPct val="150000"/>
              </a:lnSpc>
              <a:spcBef>
                <a:spcPts val="675"/>
              </a:spcBef>
              <a:buClr>
                <a:srgbClr val="0066CC"/>
              </a:buClr>
              <a:buFont typeface="Wingdings"/>
              <a:buChar char=""/>
              <a:tabLst>
                <a:tab pos="927100" algn="l"/>
                <a:tab pos="927735" algn="l"/>
              </a:tabLst>
            </a:pPr>
            <a:r>
              <a:rPr dirty="0" sz="2800" spc="-5">
                <a:latin typeface="Microsoft Sans Serif"/>
                <a:cs typeface="Microsoft Sans Serif"/>
              </a:rPr>
              <a:t>Sàng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 spc="-10">
                <a:latin typeface="Microsoft Sans Serif"/>
                <a:cs typeface="Microsoft Sans Serif"/>
              </a:rPr>
              <a:t>lọc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bệnh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hô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hấp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cho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các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 spc="-10">
                <a:latin typeface="Microsoft Sans Serif"/>
                <a:cs typeface="Microsoft Sans Serif"/>
              </a:rPr>
              <a:t>đối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 spc="114">
                <a:latin typeface="Microsoft Sans Serif"/>
                <a:cs typeface="Microsoft Sans Serif"/>
              </a:rPr>
              <a:t>tượng</a:t>
            </a:r>
            <a:r>
              <a:rPr dirty="0" sz="2800" spc="25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có </a:t>
            </a:r>
            <a:r>
              <a:rPr dirty="0" sz="2800" spc="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nguy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 spc="90">
                <a:latin typeface="Microsoft Sans Serif"/>
                <a:cs typeface="Microsoft Sans Serif"/>
              </a:rPr>
              <a:t>cơ: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hút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thuốc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lá-</a:t>
            </a:r>
            <a:r>
              <a:rPr dirty="0" sz="2800" spc="4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thuốc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 spc="-10">
                <a:latin typeface="Microsoft Sans Serif"/>
                <a:cs typeface="Microsoft Sans Serif"/>
              </a:rPr>
              <a:t>lào,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công</a:t>
            </a:r>
            <a:r>
              <a:rPr dirty="0" sz="2800" spc="4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nhân</a:t>
            </a:r>
            <a:r>
              <a:rPr dirty="0" sz="2800" spc="4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mỏ, </a:t>
            </a:r>
            <a:r>
              <a:rPr dirty="0" sz="2800" spc="-730">
                <a:latin typeface="Microsoft Sans Serif"/>
                <a:cs typeface="Microsoft Sans Serif"/>
              </a:rPr>
              <a:t> </a:t>
            </a:r>
            <a:r>
              <a:rPr dirty="0" sz="2800" spc="-10">
                <a:latin typeface="Microsoft Sans Serif"/>
                <a:cs typeface="Microsoft Sans Serif"/>
              </a:rPr>
              <a:t>khai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 spc="170">
                <a:latin typeface="Microsoft Sans Serif"/>
                <a:cs typeface="Microsoft Sans Serif"/>
              </a:rPr>
              <a:t>khoáng…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6539" y="174447"/>
            <a:ext cx="252285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0">
                <a:solidFill>
                  <a:srgbClr val="000000"/>
                </a:solidFill>
                <a:latin typeface="Verdana"/>
                <a:cs typeface="Verdana"/>
              </a:rPr>
              <a:t>CHỈ</a:t>
            </a:r>
            <a:r>
              <a:rPr dirty="0" sz="4000" spc="-75" b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4000" spc="-10" b="0">
                <a:solidFill>
                  <a:srgbClr val="000000"/>
                </a:solidFill>
                <a:latin typeface="Verdana"/>
                <a:cs typeface="Verdana"/>
              </a:rPr>
              <a:t>ĐỊNH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336294"/>
            <a:ext cx="8043545" cy="40068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5"/>
              </a:spcBef>
              <a:buAutoNum type="arabicPeriod" startAt="2"/>
              <a:tabLst>
                <a:tab pos="470534" algn="l"/>
              </a:tabLst>
            </a:pPr>
            <a:r>
              <a:rPr dirty="0" sz="3200" b="1">
                <a:latin typeface="Arial"/>
                <a:cs typeface="Arial"/>
              </a:rPr>
              <a:t>Theo</a:t>
            </a:r>
            <a:r>
              <a:rPr dirty="0" sz="3200" spc="-5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dõi</a:t>
            </a:r>
            <a:r>
              <a:rPr dirty="0" sz="3200" spc="-35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điều</a:t>
            </a:r>
            <a:r>
              <a:rPr dirty="0" sz="3200" spc="-30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trị:</a:t>
            </a:r>
            <a:endParaRPr sz="3200">
              <a:latin typeface="Arial"/>
              <a:cs typeface="Arial"/>
            </a:endParaRPr>
          </a:p>
          <a:p>
            <a:pPr lvl="1" marL="927100" marR="339725" indent="-457200">
              <a:lnSpc>
                <a:spcPct val="155000"/>
              </a:lnSpc>
              <a:spcBef>
                <a:spcPts val="785"/>
              </a:spcBef>
              <a:buClr>
                <a:srgbClr val="0066CC"/>
              </a:buClr>
              <a:buFont typeface="Wingdings"/>
              <a:buChar char=""/>
              <a:tabLst>
                <a:tab pos="927100" algn="l"/>
                <a:tab pos="927735" algn="l"/>
              </a:tabLst>
            </a:pPr>
            <a:r>
              <a:rPr dirty="0" sz="2800" spc="-10">
                <a:latin typeface="Microsoft Sans Serif"/>
                <a:cs typeface="Microsoft Sans Serif"/>
              </a:rPr>
              <a:t>Đánh</a:t>
            </a:r>
            <a:r>
              <a:rPr dirty="0" sz="2800" spc="55">
                <a:latin typeface="Microsoft Sans Serif"/>
                <a:cs typeface="Microsoft Sans Serif"/>
              </a:rPr>
              <a:t> </a:t>
            </a:r>
            <a:r>
              <a:rPr dirty="0" sz="2800" spc="-10">
                <a:latin typeface="Microsoft Sans Serif"/>
                <a:cs typeface="Microsoft Sans Serif"/>
              </a:rPr>
              <a:t>giá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hiệu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quả</a:t>
            </a:r>
            <a:r>
              <a:rPr dirty="0" sz="2800" spc="5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của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các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thuốc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-10">
                <a:latin typeface="Microsoft Sans Serif"/>
                <a:cs typeface="Microsoft Sans Serif"/>
              </a:rPr>
              <a:t>giãn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phế </a:t>
            </a:r>
            <a:r>
              <a:rPr dirty="0" sz="280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quản,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corticoid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trong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-10">
                <a:latin typeface="Microsoft Sans Serif"/>
                <a:cs typeface="Microsoft Sans Serif"/>
              </a:rPr>
              <a:t>điều</a:t>
            </a:r>
            <a:r>
              <a:rPr dirty="0" sz="2800" spc="50">
                <a:latin typeface="Microsoft Sans Serif"/>
                <a:cs typeface="Microsoft Sans Serif"/>
              </a:rPr>
              <a:t> </a:t>
            </a:r>
            <a:r>
              <a:rPr dirty="0" sz="2800" spc="-10">
                <a:latin typeface="Microsoft Sans Serif"/>
                <a:cs typeface="Microsoft Sans Serif"/>
              </a:rPr>
              <a:t>trị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hen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phế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quản, </a:t>
            </a:r>
            <a:r>
              <a:rPr dirty="0" sz="2800" spc="-730">
                <a:latin typeface="Microsoft Sans Serif"/>
                <a:cs typeface="Microsoft Sans Serif"/>
              </a:rPr>
              <a:t> </a:t>
            </a:r>
            <a:r>
              <a:rPr dirty="0" sz="2800" spc="-10">
                <a:latin typeface="Microsoft Sans Serif"/>
                <a:cs typeface="Microsoft Sans Serif"/>
              </a:rPr>
              <a:t>COPD</a:t>
            </a:r>
            <a:endParaRPr sz="2800">
              <a:latin typeface="Microsoft Sans Serif"/>
              <a:cs typeface="Microsoft Sans Serif"/>
            </a:endParaRPr>
          </a:p>
          <a:p>
            <a:pPr lvl="1" marL="927100" marR="5080" indent="-457200">
              <a:lnSpc>
                <a:spcPct val="155100"/>
              </a:lnSpc>
              <a:spcBef>
                <a:spcPts val="670"/>
              </a:spcBef>
              <a:buClr>
                <a:srgbClr val="0066CC"/>
              </a:buClr>
              <a:buFont typeface="Wingdings"/>
              <a:buChar char=""/>
              <a:tabLst>
                <a:tab pos="927100" algn="l"/>
                <a:tab pos="927735" algn="l"/>
              </a:tabLst>
            </a:pPr>
            <a:r>
              <a:rPr dirty="0" sz="2800" spc="-5">
                <a:latin typeface="Microsoft Sans Serif"/>
                <a:cs typeface="Microsoft Sans Serif"/>
              </a:rPr>
              <a:t>Theo</a:t>
            </a:r>
            <a:r>
              <a:rPr dirty="0" sz="2800" spc="50">
                <a:latin typeface="Microsoft Sans Serif"/>
                <a:cs typeface="Microsoft Sans Serif"/>
              </a:rPr>
              <a:t> </a:t>
            </a:r>
            <a:r>
              <a:rPr dirty="0" sz="2800" spc="-10">
                <a:latin typeface="Microsoft Sans Serif"/>
                <a:cs typeface="Microsoft Sans Serif"/>
              </a:rPr>
              <a:t>dõi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tác</a:t>
            </a:r>
            <a:r>
              <a:rPr dirty="0" sz="2800" spc="2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dụng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phụ</a:t>
            </a:r>
            <a:r>
              <a:rPr dirty="0" sz="2800" spc="4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của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1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số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thuốc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có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độc </a:t>
            </a:r>
            <a:r>
              <a:rPr dirty="0" sz="2800" spc="-725">
                <a:latin typeface="Microsoft Sans Serif"/>
                <a:cs typeface="Microsoft Sans Serif"/>
              </a:rPr>
              <a:t> </a:t>
            </a:r>
            <a:r>
              <a:rPr dirty="0" sz="2800" spc="30">
                <a:latin typeface="Microsoft Sans Serif"/>
                <a:cs typeface="Microsoft Sans Serif"/>
              </a:rPr>
              <a:t>tính</a:t>
            </a:r>
            <a:r>
              <a:rPr dirty="0" sz="2800" spc="25">
                <a:latin typeface="Microsoft Sans Serif"/>
                <a:cs typeface="Microsoft Sans Serif"/>
              </a:rPr>
              <a:t> </a:t>
            </a:r>
            <a:r>
              <a:rPr dirty="0" sz="2800" spc="-15">
                <a:latin typeface="Microsoft Sans Serif"/>
                <a:cs typeface="Microsoft Sans Serif"/>
              </a:rPr>
              <a:t>lên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phổi: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 spc="-10">
                <a:latin typeface="Microsoft Sans Serif"/>
                <a:cs typeface="Microsoft Sans Serif"/>
              </a:rPr>
              <a:t>bleomycin,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amiodarone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6539" y="174447"/>
            <a:ext cx="252285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0">
                <a:solidFill>
                  <a:srgbClr val="000000"/>
                </a:solidFill>
                <a:latin typeface="Verdana"/>
                <a:cs typeface="Verdana"/>
              </a:rPr>
              <a:t>CHỈ</a:t>
            </a:r>
            <a:r>
              <a:rPr dirty="0" sz="4000" spc="-75" b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4000" spc="-10" b="0">
                <a:solidFill>
                  <a:srgbClr val="000000"/>
                </a:solidFill>
                <a:latin typeface="Verdana"/>
                <a:cs typeface="Verdana"/>
              </a:rPr>
              <a:t>ĐỊNH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1437258"/>
            <a:ext cx="8181975" cy="2617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5"/>
              </a:spcBef>
              <a:buAutoNum type="arabicPeriod" startAt="3"/>
              <a:tabLst>
                <a:tab pos="470534" algn="l"/>
              </a:tabLst>
            </a:pPr>
            <a:r>
              <a:rPr dirty="0" sz="3200" spc="-5" b="1">
                <a:latin typeface="Arial"/>
                <a:cs typeface="Arial"/>
              </a:rPr>
              <a:t>Đánh</a:t>
            </a:r>
            <a:r>
              <a:rPr dirty="0" sz="3200" spc="-3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giá</a:t>
            </a:r>
            <a:r>
              <a:rPr dirty="0" sz="3200" spc="-35" b="1">
                <a:latin typeface="Arial"/>
                <a:cs typeface="Arial"/>
              </a:rPr>
              <a:t> </a:t>
            </a:r>
            <a:r>
              <a:rPr dirty="0" sz="3200" spc="-5" b="1">
                <a:latin typeface="Arial"/>
                <a:cs typeface="Arial"/>
              </a:rPr>
              <a:t>chức</a:t>
            </a:r>
            <a:r>
              <a:rPr dirty="0" sz="3200" spc="-30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năng</a:t>
            </a:r>
            <a:r>
              <a:rPr dirty="0" sz="3200" spc="-4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phổi:</a:t>
            </a:r>
            <a:endParaRPr sz="3200">
              <a:latin typeface="Arial"/>
              <a:cs typeface="Arial"/>
            </a:endParaRPr>
          </a:p>
          <a:p>
            <a:pPr lvl="1" marL="927100" marR="5080" indent="-457200">
              <a:lnSpc>
                <a:spcPct val="150100"/>
              </a:lnSpc>
              <a:spcBef>
                <a:spcPts val="765"/>
              </a:spcBef>
              <a:buClr>
                <a:srgbClr val="0066CC"/>
              </a:buClr>
              <a:buFont typeface="Wingdings"/>
              <a:buChar char=""/>
              <a:tabLst>
                <a:tab pos="927100" algn="l"/>
                <a:tab pos="927735" algn="l"/>
              </a:tabLst>
            </a:pPr>
            <a:r>
              <a:rPr dirty="0" sz="2800" spc="95">
                <a:latin typeface="Microsoft Sans Serif"/>
                <a:cs typeface="Microsoft Sans Serif"/>
              </a:rPr>
              <a:t>Trước</a:t>
            </a:r>
            <a:r>
              <a:rPr dirty="0" sz="2800" spc="45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các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thủ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thuật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hô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hấp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xâm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nhập: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-10">
                <a:latin typeface="Microsoft Sans Serif"/>
                <a:cs typeface="Microsoft Sans Serif"/>
              </a:rPr>
              <a:t>nội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 spc="-10">
                <a:latin typeface="Microsoft Sans Serif"/>
                <a:cs typeface="Microsoft Sans Serif"/>
              </a:rPr>
              <a:t>soi </a:t>
            </a:r>
            <a:r>
              <a:rPr dirty="0" sz="2800" spc="-73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phế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quản,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-10">
                <a:latin typeface="Microsoft Sans Serif"/>
                <a:cs typeface="Microsoft Sans Serif"/>
              </a:rPr>
              <a:t>sinh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thiết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 spc="-10">
                <a:latin typeface="Microsoft Sans Serif"/>
                <a:cs typeface="Microsoft Sans Serif"/>
              </a:rPr>
              <a:t>phổi,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 spc="-10">
                <a:latin typeface="Microsoft Sans Serif"/>
                <a:cs typeface="Microsoft Sans Serif"/>
              </a:rPr>
              <a:t>nội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 spc="-10">
                <a:latin typeface="Microsoft Sans Serif"/>
                <a:cs typeface="Microsoft Sans Serif"/>
              </a:rPr>
              <a:t>soi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-10">
                <a:latin typeface="Microsoft Sans Serif"/>
                <a:cs typeface="Microsoft Sans Serif"/>
              </a:rPr>
              <a:t>lồng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250">
                <a:latin typeface="Microsoft Sans Serif"/>
                <a:cs typeface="Microsoft Sans Serif"/>
              </a:rPr>
              <a:t>ngực,…</a:t>
            </a:r>
            <a:endParaRPr sz="2800">
              <a:latin typeface="Microsoft Sans Serif"/>
              <a:cs typeface="Microsoft Sans Serif"/>
            </a:endParaRPr>
          </a:p>
          <a:p>
            <a:pPr lvl="1" marL="927100" indent="-457834">
              <a:lnSpc>
                <a:spcPct val="100000"/>
              </a:lnSpc>
              <a:spcBef>
                <a:spcPts val="2355"/>
              </a:spcBef>
              <a:buClr>
                <a:srgbClr val="0066CC"/>
              </a:buClr>
              <a:buFont typeface="Wingdings"/>
              <a:buChar char=""/>
              <a:tabLst>
                <a:tab pos="927100" algn="l"/>
                <a:tab pos="927735" algn="l"/>
              </a:tabLst>
            </a:pPr>
            <a:r>
              <a:rPr dirty="0" sz="2800" spc="95">
                <a:latin typeface="Microsoft Sans Serif"/>
                <a:cs typeface="Microsoft Sans Serif"/>
              </a:rPr>
              <a:t>Trước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phẫu</a:t>
            </a:r>
            <a:r>
              <a:rPr dirty="0" sz="2800" spc="2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thuật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 spc="135">
                <a:latin typeface="Microsoft Sans Serif"/>
                <a:cs typeface="Microsoft Sans Serif"/>
              </a:rPr>
              <a:t>mở</a:t>
            </a:r>
            <a:r>
              <a:rPr dirty="0" sz="2800" spc="15">
                <a:latin typeface="Microsoft Sans Serif"/>
                <a:cs typeface="Microsoft Sans Serif"/>
              </a:rPr>
              <a:t> </a:t>
            </a:r>
            <a:r>
              <a:rPr dirty="0" sz="2800" spc="75">
                <a:latin typeface="Microsoft Sans Serif"/>
                <a:cs typeface="Microsoft Sans Serif"/>
              </a:rPr>
              <a:t>ngực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4123" y="174447"/>
            <a:ext cx="460883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b="0">
                <a:solidFill>
                  <a:srgbClr val="000000"/>
                </a:solidFill>
                <a:latin typeface="Verdana"/>
                <a:cs typeface="Verdana"/>
              </a:rPr>
              <a:t>CHỐNG</a:t>
            </a:r>
            <a:r>
              <a:rPr dirty="0" sz="4000" spc="-35" b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4000" spc="-5" b="0">
                <a:solidFill>
                  <a:srgbClr val="000000"/>
                </a:solidFill>
                <a:latin typeface="Verdana"/>
                <a:cs typeface="Verdana"/>
              </a:rPr>
              <a:t>CHỈ</a:t>
            </a:r>
            <a:r>
              <a:rPr dirty="0" sz="4000" spc="-35" b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4000" spc="-10" b="0">
                <a:solidFill>
                  <a:srgbClr val="000000"/>
                </a:solidFill>
                <a:latin typeface="Verdana"/>
                <a:cs typeface="Verdana"/>
              </a:rPr>
              <a:t>ĐỊNH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1269238"/>
            <a:ext cx="8300720" cy="5001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0"/>
              </a:spcBef>
              <a:buClr>
                <a:srgbClr val="0066CC"/>
              </a:buClr>
              <a:buChar char="•"/>
              <a:tabLst>
                <a:tab pos="469900" algn="l"/>
                <a:tab pos="470534" algn="l"/>
              </a:tabLst>
            </a:pPr>
            <a:r>
              <a:rPr dirty="0" sz="2400" spc="-25">
                <a:latin typeface="Microsoft Sans Serif"/>
                <a:cs typeface="Microsoft Sans Serif"/>
              </a:rPr>
              <a:t>Tràn</a:t>
            </a:r>
            <a:r>
              <a:rPr dirty="0" sz="2400" spc="10">
                <a:latin typeface="Microsoft Sans Serif"/>
                <a:cs typeface="Microsoft Sans Serif"/>
              </a:rPr>
              <a:t> </a:t>
            </a:r>
            <a:r>
              <a:rPr dirty="0" sz="2400" spc="35">
                <a:latin typeface="Microsoft Sans Serif"/>
                <a:cs typeface="Microsoft Sans Serif"/>
              </a:rPr>
              <a:t>khí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màng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phổi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hoặc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tiền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135">
                <a:latin typeface="Microsoft Sans Serif"/>
                <a:cs typeface="Microsoft Sans Serif"/>
              </a:rPr>
              <a:t>sử</a:t>
            </a:r>
            <a:r>
              <a:rPr dirty="0" sz="2400" spc="-1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TKMF</a:t>
            </a:r>
            <a:endParaRPr sz="2400">
              <a:latin typeface="Microsoft Sans Serif"/>
              <a:cs typeface="Microsoft Sans Serif"/>
            </a:endParaRPr>
          </a:p>
          <a:p>
            <a:pPr marL="469900" marR="5080" indent="-457834">
              <a:lnSpc>
                <a:spcPct val="145000"/>
              </a:lnSpc>
              <a:spcBef>
                <a:spcPts val="575"/>
              </a:spcBef>
              <a:buClr>
                <a:srgbClr val="0066CC"/>
              </a:buClr>
              <a:buChar char="•"/>
              <a:tabLst>
                <a:tab pos="469900" algn="l"/>
                <a:tab pos="470534" algn="l"/>
              </a:tabLst>
            </a:pPr>
            <a:r>
              <a:rPr dirty="0" sz="2400" spc="70">
                <a:latin typeface="Microsoft Sans Serif"/>
                <a:cs typeface="Microsoft Sans Serif"/>
              </a:rPr>
              <a:t>Trường </a:t>
            </a:r>
            <a:r>
              <a:rPr dirty="0" sz="2400" spc="75">
                <a:latin typeface="Microsoft Sans Serif"/>
                <a:cs typeface="Microsoft Sans Serif"/>
              </a:rPr>
              <a:t>hợp </a:t>
            </a:r>
            <a:r>
              <a:rPr dirty="0" sz="2400">
                <a:latin typeface="Microsoft Sans Serif"/>
                <a:cs typeface="Microsoft Sans Serif"/>
              </a:rPr>
              <a:t>tổn </a:t>
            </a:r>
            <a:r>
              <a:rPr dirty="0" sz="2400" spc="85">
                <a:latin typeface="Microsoft Sans Serif"/>
                <a:cs typeface="Microsoft Sans Serif"/>
              </a:rPr>
              <a:t>thương </a:t>
            </a:r>
            <a:r>
              <a:rPr dirty="0" sz="2400" spc="-10">
                <a:latin typeface="Microsoft Sans Serif"/>
                <a:cs typeface="Microsoft Sans Serif"/>
              </a:rPr>
              <a:t>phổi </a:t>
            </a:r>
            <a:r>
              <a:rPr dirty="0" sz="2400">
                <a:latin typeface="Microsoft Sans Serif"/>
                <a:cs typeface="Microsoft Sans Serif"/>
              </a:rPr>
              <a:t>có </a:t>
            </a:r>
            <a:r>
              <a:rPr dirty="0" sz="2400" spc="-5">
                <a:latin typeface="Microsoft Sans Serif"/>
                <a:cs typeface="Microsoft Sans Serif"/>
              </a:rPr>
              <a:t>nguy </a:t>
            </a:r>
            <a:r>
              <a:rPr dirty="0" sz="2400" spc="114">
                <a:latin typeface="Microsoft Sans Serif"/>
                <a:cs typeface="Microsoft Sans Serif"/>
              </a:rPr>
              <a:t>cơ </a:t>
            </a:r>
            <a:r>
              <a:rPr dirty="0" sz="2400" spc="-10">
                <a:latin typeface="Microsoft Sans Serif"/>
                <a:cs typeface="Microsoft Sans Serif"/>
              </a:rPr>
              <a:t>biến </a:t>
            </a:r>
            <a:r>
              <a:rPr dirty="0" sz="2400" spc="50">
                <a:latin typeface="Microsoft Sans Serif"/>
                <a:cs typeface="Microsoft Sans Serif"/>
              </a:rPr>
              <a:t>chứng </a:t>
            </a:r>
            <a:r>
              <a:rPr dirty="0" sz="2400" spc="-5">
                <a:latin typeface="Microsoft Sans Serif"/>
                <a:cs typeface="Microsoft Sans Serif"/>
              </a:rPr>
              <a:t>khi </a:t>
            </a:r>
            <a:r>
              <a:rPr dirty="0" sz="240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làm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hô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hấp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ký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(kén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35">
                <a:latin typeface="Microsoft Sans Serif"/>
                <a:cs typeface="Microsoft Sans Serif"/>
              </a:rPr>
              <a:t>khí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70">
                <a:latin typeface="Microsoft Sans Serif"/>
                <a:cs typeface="Microsoft Sans Serif"/>
              </a:rPr>
              <a:t>lớn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235">
                <a:latin typeface="Microsoft Sans Serif"/>
                <a:cs typeface="Microsoft Sans Serif"/>
              </a:rPr>
              <a:t>ở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phổi,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áp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xe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phổi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50">
                <a:latin typeface="Microsoft Sans Serif"/>
                <a:cs typeface="Microsoft Sans Serif"/>
              </a:rPr>
              <a:t>lớn,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ho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máu </a:t>
            </a:r>
            <a:r>
              <a:rPr dirty="0" sz="2400" spc="-62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nhiều,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520">
                <a:latin typeface="Microsoft Sans Serif"/>
                <a:cs typeface="Microsoft Sans Serif"/>
              </a:rPr>
              <a:t>…)</a:t>
            </a:r>
            <a:endParaRPr sz="2400">
              <a:latin typeface="Microsoft Sans Serif"/>
              <a:cs typeface="Microsoft Sans Serif"/>
            </a:endParaRPr>
          </a:p>
          <a:p>
            <a:pPr marL="469900" indent="-457834">
              <a:lnSpc>
                <a:spcPct val="100000"/>
              </a:lnSpc>
              <a:spcBef>
                <a:spcPts val="1875"/>
              </a:spcBef>
              <a:buClr>
                <a:srgbClr val="0066CC"/>
              </a:buClr>
              <a:buChar char="•"/>
              <a:tabLst>
                <a:tab pos="469900" algn="l"/>
                <a:tab pos="470534" algn="l"/>
              </a:tabLst>
            </a:pPr>
            <a:r>
              <a:rPr dirty="0" sz="2400" spc="-5">
                <a:latin typeface="Microsoft Sans Serif"/>
                <a:cs typeface="Microsoft Sans Serif"/>
              </a:rPr>
              <a:t>Chấn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85">
                <a:latin typeface="Microsoft Sans Serif"/>
                <a:cs typeface="Microsoft Sans Serif"/>
              </a:rPr>
              <a:t>thương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vùng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hàm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mặt,</a:t>
            </a:r>
            <a:r>
              <a:rPr dirty="0" sz="240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lồng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60">
                <a:latin typeface="Microsoft Sans Serif"/>
                <a:cs typeface="Microsoft Sans Serif"/>
              </a:rPr>
              <a:t>ngực</a:t>
            </a:r>
            <a:endParaRPr sz="2400">
              <a:latin typeface="Microsoft Sans Serif"/>
              <a:cs typeface="Microsoft Sans Serif"/>
            </a:endParaRPr>
          </a:p>
          <a:p>
            <a:pPr marL="469900" indent="-457834">
              <a:lnSpc>
                <a:spcPct val="100000"/>
              </a:lnSpc>
              <a:spcBef>
                <a:spcPts val="1875"/>
              </a:spcBef>
              <a:buClr>
                <a:srgbClr val="0066CC"/>
              </a:buClr>
              <a:buChar char="•"/>
              <a:tabLst>
                <a:tab pos="469900" algn="l"/>
                <a:tab pos="470534" algn="l"/>
              </a:tabLst>
            </a:pPr>
            <a:r>
              <a:rPr dirty="0" sz="2400" spc="75">
                <a:latin typeface="Microsoft Sans Serif"/>
                <a:cs typeface="Microsoft Sans Serif"/>
              </a:rPr>
              <a:t>Mới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phẫu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thuật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45">
                <a:latin typeface="Microsoft Sans Serif"/>
                <a:cs typeface="Microsoft Sans Serif"/>
              </a:rPr>
              <a:t>ngực,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bụng,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mặt</a:t>
            </a:r>
            <a:endParaRPr sz="2400">
              <a:latin typeface="Microsoft Sans Serif"/>
              <a:cs typeface="Microsoft Sans Serif"/>
            </a:endParaRPr>
          </a:p>
          <a:p>
            <a:pPr marL="469900" indent="-457834">
              <a:lnSpc>
                <a:spcPct val="100000"/>
              </a:lnSpc>
              <a:spcBef>
                <a:spcPts val="1870"/>
              </a:spcBef>
              <a:buClr>
                <a:srgbClr val="0066CC"/>
              </a:buClr>
              <a:buChar char="•"/>
              <a:tabLst>
                <a:tab pos="469900" algn="l"/>
                <a:tab pos="470534" algn="l"/>
              </a:tabLst>
            </a:pPr>
            <a:r>
              <a:rPr dirty="0" sz="2400" spc="-5">
                <a:latin typeface="Microsoft Sans Serif"/>
                <a:cs typeface="Microsoft Sans Serif"/>
              </a:rPr>
              <a:t>Bệnh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lý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tim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mạch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nặng: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suy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tim,</a:t>
            </a:r>
            <a:r>
              <a:rPr dirty="0" sz="2400" spc="1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bệnh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mạch</a:t>
            </a:r>
            <a:r>
              <a:rPr dirty="0" sz="2400" spc="1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vành</a:t>
            </a:r>
            <a:endParaRPr sz="2400">
              <a:latin typeface="Microsoft Sans Serif"/>
              <a:cs typeface="Microsoft Sans Serif"/>
            </a:endParaRPr>
          </a:p>
          <a:p>
            <a:pPr marL="469900" marR="266065" indent="-457834">
              <a:lnSpc>
                <a:spcPct val="145000"/>
              </a:lnSpc>
              <a:spcBef>
                <a:spcPts val="580"/>
              </a:spcBef>
              <a:buClr>
                <a:srgbClr val="0066CC"/>
              </a:buClr>
              <a:buChar char="•"/>
              <a:tabLst>
                <a:tab pos="469900" algn="l"/>
                <a:tab pos="470534" algn="l"/>
              </a:tabLst>
            </a:pPr>
            <a:r>
              <a:rPr dirty="0" sz="2400" spc="-5">
                <a:latin typeface="Microsoft Sans Serif"/>
                <a:cs typeface="Microsoft Sans Serif"/>
              </a:rPr>
              <a:t>Bệnh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nhân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không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75">
                <a:latin typeface="Microsoft Sans Serif"/>
                <a:cs typeface="Microsoft Sans Serif"/>
              </a:rPr>
              <a:t>hợp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tác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(rối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loạn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tâm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thần,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giảm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20">
                <a:latin typeface="Microsoft Sans Serif"/>
                <a:cs typeface="Microsoft Sans Serif"/>
              </a:rPr>
              <a:t>thính </a:t>
            </a:r>
            <a:r>
              <a:rPr dirty="0" sz="2400" spc="-625">
                <a:latin typeface="Microsoft Sans Serif"/>
                <a:cs typeface="Microsoft Sans Serif"/>
              </a:rPr>
              <a:t> </a:t>
            </a:r>
            <a:r>
              <a:rPr dirty="0" sz="2400" spc="254">
                <a:latin typeface="Microsoft Sans Serif"/>
                <a:cs typeface="Microsoft Sans Serif"/>
              </a:rPr>
              <a:t>lực…)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0661" y="395985"/>
            <a:ext cx="28200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006FC0"/>
                </a:solidFill>
                <a:latin typeface="Verdana"/>
                <a:cs typeface="Verdana"/>
              </a:rPr>
              <a:t>PHẦN</a:t>
            </a:r>
            <a:r>
              <a:rPr dirty="0" sz="3600" spc="-85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3600" spc="-10">
                <a:solidFill>
                  <a:srgbClr val="006FC0"/>
                </a:solidFill>
                <a:latin typeface="Verdana"/>
                <a:cs typeface="Verdana"/>
              </a:rPr>
              <a:t>MỀM</a:t>
            </a:r>
            <a:endParaRPr sz="36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7277" y="1223749"/>
            <a:ext cx="8472690" cy="513059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0661" y="395985"/>
            <a:ext cx="282003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006FC0"/>
                </a:solidFill>
                <a:latin typeface="Verdana"/>
                <a:cs typeface="Verdana"/>
              </a:rPr>
              <a:t>PHẦN</a:t>
            </a:r>
            <a:r>
              <a:rPr dirty="0" sz="3600" spc="-85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3600" spc="-10">
                <a:solidFill>
                  <a:srgbClr val="006FC0"/>
                </a:solidFill>
                <a:latin typeface="Verdana"/>
                <a:cs typeface="Verdana"/>
              </a:rPr>
              <a:t>MỀM</a:t>
            </a:r>
            <a:endParaRPr sz="36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768" y="1143000"/>
            <a:ext cx="8305800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6182" y="2050262"/>
            <a:ext cx="6634480" cy="203771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638810" marR="5080" indent="-626745">
              <a:lnSpc>
                <a:spcPct val="150000"/>
              </a:lnSpc>
              <a:spcBef>
                <a:spcPts val="100"/>
              </a:spcBef>
            </a:pPr>
            <a:r>
              <a:rPr dirty="0" spc="-5">
                <a:solidFill>
                  <a:srgbClr val="006FC0"/>
                </a:solidFill>
                <a:latin typeface="Verdana"/>
                <a:cs typeface="Verdana"/>
              </a:rPr>
              <a:t>QUY</a:t>
            </a:r>
            <a:r>
              <a:rPr dirty="0" spc="-45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006FC0"/>
                </a:solidFill>
                <a:latin typeface="Verdana"/>
                <a:cs typeface="Verdana"/>
              </a:rPr>
              <a:t>TRÌNH</a:t>
            </a:r>
            <a:r>
              <a:rPr dirty="0" spc="-45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006FC0"/>
                </a:solidFill>
                <a:latin typeface="Verdana"/>
                <a:cs typeface="Verdana"/>
              </a:rPr>
              <a:t>ĐO</a:t>
            </a:r>
            <a:r>
              <a:rPr dirty="0" spc="-2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006FC0"/>
                </a:solidFill>
                <a:latin typeface="Verdana"/>
                <a:cs typeface="Verdana"/>
              </a:rPr>
              <a:t>CNTK </a:t>
            </a:r>
            <a:r>
              <a:rPr dirty="0" spc="-1485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pc="5">
                <a:solidFill>
                  <a:srgbClr val="006FC0"/>
                </a:solidFill>
                <a:latin typeface="Verdana"/>
                <a:cs typeface="Verdana"/>
              </a:rPr>
              <a:t>BẰNG</a:t>
            </a:r>
            <a:r>
              <a:rPr dirty="0" spc="-5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006FC0"/>
                </a:solidFill>
                <a:latin typeface="Verdana"/>
                <a:cs typeface="Verdana"/>
              </a:rPr>
              <a:t>MÁY</a:t>
            </a:r>
            <a:r>
              <a:rPr dirty="0" spc="-25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006FC0"/>
                </a:solidFill>
                <a:latin typeface="Verdana"/>
                <a:cs typeface="Verdana"/>
              </a:rPr>
              <a:t>KOKO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80206"/>
            <a:ext cx="9144000" cy="4732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80954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83540" y="511810"/>
            <a:ext cx="7766050" cy="48190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30734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006FC0"/>
                </a:solidFill>
                <a:latin typeface="Verdana"/>
                <a:cs typeface="Verdana"/>
              </a:rPr>
              <a:t>BƯỚC</a:t>
            </a:r>
            <a:r>
              <a:rPr dirty="0" sz="2800" spc="-10" b="1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2800" spc="-5" b="1">
                <a:solidFill>
                  <a:srgbClr val="006FC0"/>
                </a:solidFill>
                <a:latin typeface="Verdana"/>
                <a:cs typeface="Verdana"/>
              </a:rPr>
              <a:t>1:</a:t>
            </a:r>
            <a:endParaRPr sz="2800">
              <a:latin typeface="Verdana"/>
              <a:cs typeface="Verdana"/>
            </a:endParaRPr>
          </a:p>
          <a:p>
            <a:pPr algn="ctr" marL="313055">
              <a:lnSpc>
                <a:spcPct val="100000"/>
              </a:lnSpc>
            </a:pPr>
            <a:r>
              <a:rPr dirty="0" sz="2800" spc="-5" b="1">
                <a:solidFill>
                  <a:srgbClr val="FF0000"/>
                </a:solidFill>
                <a:latin typeface="Verdana"/>
                <a:cs typeface="Verdana"/>
              </a:rPr>
              <a:t>TIẾP NHẬN</a:t>
            </a:r>
            <a:r>
              <a:rPr dirty="0" sz="2800" spc="20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2800" spc="-5" b="1">
                <a:solidFill>
                  <a:srgbClr val="FF0000"/>
                </a:solidFill>
                <a:latin typeface="Verdana"/>
                <a:cs typeface="Verdana"/>
              </a:rPr>
              <a:t>BỆNH</a:t>
            </a:r>
            <a:r>
              <a:rPr dirty="0" sz="2800" spc="20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2800" spc="-5" b="1">
                <a:solidFill>
                  <a:srgbClr val="FF0000"/>
                </a:solidFill>
                <a:latin typeface="Verdana"/>
                <a:cs typeface="Verdana"/>
              </a:rPr>
              <a:t>NHÂN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5050">
              <a:latin typeface="Verdana"/>
              <a:cs typeface="Verdana"/>
            </a:endParaRPr>
          </a:p>
          <a:p>
            <a:pPr marL="329565" indent="-317500">
              <a:lnSpc>
                <a:spcPct val="100000"/>
              </a:lnSpc>
              <a:buClr>
                <a:srgbClr val="006FC0"/>
              </a:buClr>
              <a:buSzPct val="96428"/>
              <a:buFont typeface="Wingdings"/>
              <a:buChar char=""/>
              <a:tabLst>
                <a:tab pos="330200" algn="l"/>
              </a:tabLst>
            </a:pPr>
            <a:r>
              <a:rPr dirty="0" sz="2800" spc="-5">
                <a:latin typeface="Microsoft Sans Serif"/>
                <a:cs typeface="Microsoft Sans Serif"/>
              </a:rPr>
              <a:t>Nhận</a:t>
            </a:r>
            <a:r>
              <a:rPr dirty="0" sz="2800" spc="4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phiếu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yêu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cầu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-10">
                <a:latin typeface="Microsoft Sans Serif"/>
                <a:cs typeface="Microsoft Sans Serif"/>
              </a:rPr>
              <a:t>làm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 spc="-10">
                <a:latin typeface="Microsoft Sans Serif"/>
                <a:cs typeface="Microsoft Sans Serif"/>
              </a:rPr>
              <a:t>CNHH</a:t>
            </a:r>
            <a:endParaRPr sz="2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6FC0"/>
              </a:buClr>
              <a:buFont typeface="Wingdings"/>
              <a:buChar char=""/>
            </a:pPr>
            <a:endParaRPr sz="3550">
              <a:latin typeface="Microsoft Sans Serif"/>
              <a:cs typeface="Microsoft Sans Serif"/>
            </a:endParaRPr>
          </a:p>
          <a:p>
            <a:pPr marL="329565" indent="-317500">
              <a:lnSpc>
                <a:spcPct val="100000"/>
              </a:lnSpc>
              <a:buClr>
                <a:srgbClr val="006FC0"/>
              </a:buClr>
              <a:buSzPct val="96428"/>
              <a:buFont typeface="Wingdings"/>
              <a:buChar char=""/>
              <a:tabLst>
                <a:tab pos="330200" algn="l"/>
              </a:tabLst>
            </a:pPr>
            <a:r>
              <a:rPr dirty="0" sz="2800" spc="-10">
                <a:latin typeface="Microsoft Sans Serif"/>
                <a:cs typeface="Microsoft Sans Serif"/>
              </a:rPr>
              <a:t>Ghi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tên,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tuổi,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chẩn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đoán</a:t>
            </a:r>
            <a:r>
              <a:rPr dirty="0" sz="2800" spc="50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vào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sổ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theo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dõi</a:t>
            </a:r>
            <a:endParaRPr sz="2800">
              <a:latin typeface="Microsoft Sans Serif"/>
              <a:cs typeface="Microsoft Sans Serif"/>
            </a:endParaRPr>
          </a:p>
          <a:p>
            <a:pPr marL="12700" marR="5080">
              <a:lnSpc>
                <a:spcPct val="200100"/>
              </a:lnSpc>
              <a:spcBef>
                <a:spcPts val="670"/>
              </a:spcBef>
              <a:buClr>
                <a:srgbClr val="006FC0"/>
              </a:buClr>
              <a:buSzPct val="96428"/>
              <a:buFont typeface="Wingdings"/>
              <a:buChar char=""/>
              <a:tabLst>
                <a:tab pos="330200" algn="l"/>
              </a:tabLst>
            </a:pPr>
            <a:r>
              <a:rPr dirty="0" sz="2800" spc="-10">
                <a:latin typeface="Microsoft Sans Serif"/>
                <a:cs typeface="Microsoft Sans Serif"/>
              </a:rPr>
              <a:t>Giải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 spc="30">
                <a:latin typeface="Microsoft Sans Serif"/>
                <a:cs typeface="Microsoft Sans Serif"/>
              </a:rPr>
              <a:t>thích </a:t>
            </a:r>
            <a:r>
              <a:rPr dirty="0" sz="2800" spc="-5">
                <a:latin typeface="Microsoft Sans Serif"/>
                <a:cs typeface="Microsoft Sans Serif"/>
              </a:rPr>
              <a:t>cho</a:t>
            </a:r>
            <a:r>
              <a:rPr dirty="0" sz="2800" spc="4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BN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ngồi</a:t>
            </a:r>
            <a:r>
              <a:rPr dirty="0" sz="2800" spc="50">
                <a:latin typeface="Microsoft Sans Serif"/>
                <a:cs typeface="Microsoft Sans Serif"/>
              </a:rPr>
              <a:t> </a:t>
            </a:r>
            <a:r>
              <a:rPr dirty="0" sz="2800" spc="85">
                <a:latin typeface="Microsoft Sans Serif"/>
                <a:cs typeface="Microsoft Sans Serif"/>
              </a:rPr>
              <a:t>đợi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theo</a:t>
            </a:r>
            <a:r>
              <a:rPr dirty="0" sz="2800" spc="45">
                <a:latin typeface="Microsoft Sans Serif"/>
                <a:cs typeface="Microsoft Sans Serif"/>
              </a:rPr>
              <a:t> </a:t>
            </a:r>
            <a:r>
              <a:rPr dirty="0" sz="2800" spc="100">
                <a:latin typeface="Microsoft Sans Serif"/>
                <a:cs typeface="Microsoft Sans Serif"/>
              </a:rPr>
              <a:t>thứ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 spc="100">
                <a:latin typeface="Microsoft Sans Serif"/>
                <a:cs typeface="Microsoft Sans Serif"/>
              </a:rPr>
              <a:t>tự.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 spc="-15">
                <a:latin typeface="Microsoft Sans Serif"/>
                <a:cs typeface="Microsoft Sans Serif"/>
              </a:rPr>
              <a:t>Khi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nào </a:t>
            </a:r>
            <a:r>
              <a:rPr dirty="0" sz="2800" spc="-73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đến</a:t>
            </a:r>
            <a:r>
              <a:rPr dirty="0" sz="2800" spc="25">
                <a:latin typeface="Microsoft Sans Serif"/>
                <a:cs typeface="Microsoft Sans Serif"/>
              </a:rPr>
              <a:t> </a:t>
            </a:r>
            <a:r>
              <a:rPr dirty="0" sz="2800" spc="140">
                <a:latin typeface="Microsoft Sans Serif"/>
                <a:cs typeface="Microsoft Sans Serif"/>
              </a:rPr>
              <a:t>lượt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 spc="45">
                <a:latin typeface="Microsoft Sans Serif"/>
                <a:cs typeface="Microsoft Sans Serif"/>
              </a:rPr>
              <a:t>thì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sẽ</a:t>
            </a:r>
            <a:r>
              <a:rPr dirty="0" sz="2800" spc="25">
                <a:latin typeface="Microsoft Sans Serif"/>
                <a:cs typeface="Microsoft Sans Serif"/>
              </a:rPr>
              <a:t> </a:t>
            </a:r>
            <a:r>
              <a:rPr dirty="0" sz="2800" spc="-10">
                <a:latin typeface="Microsoft Sans Serif"/>
                <a:cs typeface="Microsoft Sans Serif"/>
              </a:rPr>
              <a:t>gọi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tên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80206"/>
            <a:ext cx="9144000" cy="4732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80954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35504" y="511810"/>
            <a:ext cx="4572635" cy="87884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006FC0"/>
                </a:solidFill>
                <a:latin typeface="Verdana"/>
                <a:cs typeface="Verdana"/>
              </a:rPr>
              <a:t>BƯỚC</a:t>
            </a:r>
            <a:r>
              <a:rPr dirty="0" sz="2800" spc="-15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006FC0"/>
                </a:solidFill>
                <a:latin typeface="Verdana"/>
                <a:cs typeface="Verdana"/>
              </a:rPr>
              <a:t>2:</a:t>
            </a:r>
            <a:endParaRPr sz="28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dirty="0" sz="2800" spc="-5">
                <a:solidFill>
                  <a:srgbClr val="FF0000"/>
                </a:solidFill>
                <a:latin typeface="Verdana"/>
                <a:cs typeface="Verdana"/>
              </a:rPr>
              <a:t>CHUẨN</a:t>
            </a:r>
            <a:r>
              <a:rPr dirty="0" sz="2800" spc="15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0000"/>
                </a:solidFill>
                <a:latin typeface="Verdana"/>
                <a:cs typeface="Verdana"/>
              </a:rPr>
              <a:t>BỊ</a:t>
            </a:r>
            <a:r>
              <a:rPr dirty="0" sz="2800" spc="-15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0000"/>
                </a:solidFill>
                <a:latin typeface="Verdana"/>
                <a:cs typeface="Verdana"/>
              </a:rPr>
              <a:t>BỆNH</a:t>
            </a:r>
            <a:r>
              <a:rPr dirty="0" sz="2800" spc="1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0000"/>
                </a:solidFill>
                <a:latin typeface="Verdana"/>
                <a:cs typeface="Verdana"/>
              </a:rPr>
              <a:t>NHÂN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1780997"/>
            <a:ext cx="8472170" cy="39154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62255" indent="-250190">
              <a:lnSpc>
                <a:spcPct val="100000"/>
              </a:lnSpc>
              <a:spcBef>
                <a:spcPts val="95"/>
              </a:spcBef>
              <a:buClr>
                <a:srgbClr val="006FC0"/>
              </a:buClr>
              <a:buSzPct val="95454"/>
              <a:buFont typeface="Wingdings"/>
              <a:buChar char=""/>
              <a:tabLst>
                <a:tab pos="262890" algn="l"/>
              </a:tabLst>
            </a:pPr>
            <a:r>
              <a:rPr dirty="0" sz="2200" spc="-5">
                <a:latin typeface="Microsoft Sans Serif"/>
                <a:cs typeface="Microsoft Sans Serif"/>
              </a:rPr>
              <a:t>Đo</a:t>
            </a:r>
            <a:r>
              <a:rPr dirty="0" sz="2200" spc="25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chiều</a:t>
            </a:r>
            <a:r>
              <a:rPr dirty="0" sz="2200" spc="30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cao,</a:t>
            </a:r>
            <a:r>
              <a:rPr dirty="0" sz="2200" spc="25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cân</a:t>
            </a:r>
            <a:r>
              <a:rPr dirty="0" sz="2200" spc="30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nặng</a:t>
            </a:r>
            <a:r>
              <a:rPr dirty="0" sz="2200" spc="30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của</a:t>
            </a:r>
            <a:r>
              <a:rPr dirty="0" sz="2200" spc="25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bệnh</a:t>
            </a:r>
            <a:r>
              <a:rPr dirty="0" sz="2200" spc="25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nhân</a:t>
            </a:r>
            <a:r>
              <a:rPr dirty="0" sz="2200" spc="40">
                <a:latin typeface="Microsoft Sans Serif"/>
                <a:cs typeface="Microsoft Sans Serif"/>
              </a:rPr>
              <a:t> </a:t>
            </a:r>
            <a:r>
              <a:rPr dirty="0" sz="2200" spc="-10">
                <a:latin typeface="Microsoft Sans Serif"/>
                <a:cs typeface="Microsoft Sans Serif"/>
              </a:rPr>
              <a:t>và</a:t>
            </a:r>
            <a:r>
              <a:rPr dirty="0" sz="2200" spc="40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ghi</a:t>
            </a:r>
            <a:r>
              <a:rPr dirty="0" sz="2200" spc="15">
                <a:latin typeface="Microsoft Sans Serif"/>
                <a:cs typeface="Microsoft Sans Serif"/>
              </a:rPr>
              <a:t> </a:t>
            </a:r>
            <a:r>
              <a:rPr dirty="0" sz="2200" spc="-10">
                <a:latin typeface="Microsoft Sans Serif"/>
                <a:cs typeface="Microsoft Sans Serif"/>
              </a:rPr>
              <a:t>vào</a:t>
            </a:r>
            <a:r>
              <a:rPr dirty="0" sz="2200" spc="40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phiếu</a:t>
            </a:r>
            <a:r>
              <a:rPr dirty="0" sz="2200" spc="25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yêu</a:t>
            </a:r>
            <a:r>
              <a:rPr dirty="0" sz="2200" spc="40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cầu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6FC0"/>
              </a:buClr>
              <a:buFont typeface="Wingdings"/>
              <a:buChar char=""/>
            </a:pPr>
            <a:endParaRPr sz="2800">
              <a:latin typeface="Microsoft Sans Serif"/>
              <a:cs typeface="Microsoft Sans Serif"/>
            </a:endParaRPr>
          </a:p>
          <a:p>
            <a:pPr marL="262255" indent="-250190">
              <a:lnSpc>
                <a:spcPct val="100000"/>
              </a:lnSpc>
              <a:buClr>
                <a:srgbClr val="006FC0"/>
              </a:buClr>
              <a:buSzPct val="95454"/>
              <a:buFont typeface="Wingdings"/>
              <a:buChar char=""/>
              <a:tabLst>
                <a:tab pos="262890" algn="l"/>
              </a:tabLst>
            </a:pPr>
            <a:r>
              <a:rPr dirty="0" sz="2200" spc="90">
                <a:latin typeface="Microsoft Sans Serif"/>
                <a:cs typeface="Microsoft Sans Serif"/>
              </a:rPr>
              <a:t>Hướng</a:t>
            </a:r>
            <a:r>
              <a:rPr dirty="0" sz="2200" spc="25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dẫn</a:t>
            </a:r>
            <a:r>
              <a:rPr dirty="0" sz="2200" spc="30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BN</a:t>
            </a:r>
            <a:r>
              <a:rPr dirty="0" sz="2200" spc="35">
                <a:latin typeface="Microsoft Sans Serif"/>
                <a:cs typeface="Microsoft Sans Serif"/>
              </a:rPr>
              <a:t> </a:t>
            </a:r>
            <a:r>
              <a:rPr dirty="0" sz="2200" spc="-10">
                <a:latin typeface="Microsoft Sans Serif"/>
                <a:cs typeface="Microsoft Sans Serif"/>
              </a:rPr>
              <a:t>ngồi</a:t>
            </a:r>
            <a:r>
              <a:rPr dirty="0" sz="2200" spc="35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vào</a:t>
            </a:r>
            <a:r>
              <a:rPr dirty="0" sz="2200" spc="40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ghế</a:t>
            </a:r>
            <a:r>
              <a:rPr dirty="0" sz="2200" spc="30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và</a:t>
            </a:r>
            <a:r>
              <a:rPr dirty="0" sz="2200" spc="35">
                <a:latin typeface="Microsoft Sans Serif"/>
                <a:cs typeface="Microsoft Sans Serif"/>
              </a:rPr>
              <a:t> </a:t>
            </a:r>
            <a:r>
              <a:rPr dirty="0" sz="2200" spc="-10">
                <a:latin typeface="Microsoft Sans Serif"/>
                <a:cs typeface="Microsoft Sans Serif"/>
              </a:rPr>
              <a:t>điền</a:t>
            </a:r>
            <a:r>
              <a:rPr dirty="0" sz="2200" spc="35">
                <a:latin typeface="Microsoft Sans Serif"/>
                <a:cs typeface="Microsoft Sans Serif"/>
              </a:rPr>
              <a:t> </a:t>
            </a:r>
            <a:r>
              <a:rPr dirty="0" sz="2200" spc="-10">
                <a:latin typeface="Microsoft Sans Serif"/>
                <a:cs typeface="Microsoft Sans Serif"/>
              </a:rPr>
              <a:t>phiếu</a:t>
            </a:r>
            <a:r>
              <a:rPr dirty="0" sz="2200" spc="35">
                <a:latin typeface="Microsoft Sans Serif"/>
                <a:cs typeface="Microsoft Sans Serif"/>
              </a:rPr>
              <a:t> </a:t>
            </a:r>
            <a:r>
              <a:rPr dirty="0" sz="2200" spc="120">
                <a:latin typeface="Microsoft Sans Serif"/>
                <a:cs typeface="Microsoft Sans Serif"/>
              </a:rPr>
              <a:t>tự</a:t>
            </a:r>
            <a:r>
              <a:rPr dirty="0" sz="2200" spc="35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đánh</a:t>
            </a:r>
            <a:r>
              <a:rPr dirty="0" sz="2200" spc="30">
                <a:latin typeface="Microsoft Sans Serif"/>
                <a:cs typeface="Microsoft Sans Serif"/>
              </a:rPr>
              <a:t> </a:t>
            </a:r>
            <a:r>
              <a:rPr dirty="0" sz="2200" spc="-10">
                <a:latin typeface="Microsoft Sans Serif"/>
                <a:cs typeface="Microsoft Sans Serif"/>
              </a:rPr>
              <a:t>giá</a:t>
            </a:r>
            <a:r>
              <a:rPr dirty="0" sz="2200" spc="25">
                <a:latin typeface="Microsoft Sans Serif"/>
                <a:cs typeface="Microsoft Sans Serif"/>
              </a:rPr>
              <a:t> </a:t>
            </a:r>
            <a:r>
              <a:rPr dirty="0" sz="2200" spc="90">
                <a:latin typeface="Microsoft Sans Serif"/>
                <a:cs typeface="Microsoft Sans Serif"/>
              </a:rPr>
              <a:t>trước</a:t>
            </a:r>
            <a:r>
              <a:rPr dirty="0" sz="2200" spc="35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đo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6FC0"/>
              </a:buClr>
              <a:buFont typeface="Wingdings"/>
              <a:buChar char=""/>
            </a:pPr>
            <a:endParaRPr sz="23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dirty="0" sz="2200" spc="-10">
                <a:latin typeface="Microsoft Sans Serif"/>
                <a:cs typeface="Microsoft Sans Serif"/>
              </a:rPr>
              <a:t>CNHH</a:t>
            </a:r>
            <a:r>
              <a:rPr dirty="0" sz="2200" spc="15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(Phụ</a:t>
            </a:r>
            <a:r>
              <a:rPr dirty="0" sz="2200" spc="20">
                <a:latin typeface="Microsoft Sans Serif"/>
                <a:cs typeface="Microsoft Sans Serif"/>
              </a:rPr>
              <a:t> </a:t>
            </a:r>
            <a:r>
              <a:rPr dirty="0" sz="2200" spc="-10">
                <a:latin typeface="Microsoft Sans Serif"/>
                <a:cs typeface="Microsoft Sans Serif"/>
              </a:rPr>
              <a:t>lục</a:t>
            </a:r>
            <a:r>
              <a:rPr dirty="0" sz="2200" spc="5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)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800">
              <a:latin typeface="Microsoft Sans Serif"/>
              <a:cs typeface="Microsoft Sans Serif"/>
            </a:endParaRPr>
          </a:p>
          <a:p>
            <a:pPr marL="262255" indent="-250190">
              <a:lnSpc>
                <a:spcPct val="100000"/>
              </a:lnSpc>
              <a:buClr>
                <a:srgbClr val="006FC0"/>
              </a:buClr>
              <a:buSzPct val="95454"/>
              <a:buFont typeface="Wingdings"/>
              <a:buChar char=""/>
              <a:tabLst>
                <a:tab pos="262890" algn="l"/>
              </a:tabLst>
            </a:pPr>
            <a:r>
              <a:rPr dirty="0" sz="2200" spc="-5">
                <a:latin typeface="Microsoft Sans Serif"/>
                <a:cs typeface="Microsoft Sans Serif"/>
              </a:rPr>
              <a:t>Đánh</a:t>
            </a:r>
            <a:r>
              <a:rPr dirty="0" sz="2200" spc="40">
                <a:latin typeface="Microsoft Sans Serif"/>
                <a:cs typeface="Microsoft Sans Serif"/>
              </a:rPr>
              <a:t> </a:t>
            </a:r>
            <a:r>
              <a:rPr dirty="0" sz="2200" spc="-10">
                <a:latin typeface="Microsoft Sans Serif"/>
                <a:cs typeface="Microsoft Sans Serif"/>
              </a:rPr>
              <a:t>giá</a:t>
            </a:r>
            <a:r>
              <a:rPr dirty="0" sz="2200" spc="25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các</a:t>
            </a:r>
            <a:r>
              <a:rPr dirty="0" sz="2200" spc="35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thông</a:t>
            </a:r>
            <a:r>
              <a:rPr dirty="0" sz="2200" spc="30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số</a:t>
            </a:r>
            <a:r>
              <a:rPr dirty="0" sz="2200" spc="30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trong</a:t>
            </a:r>
            <a:r>
              <a:rPr dirty="0" sz="2200" spc="45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phiếu</a:t>
            </a:r>
            <a:r>
              <a:rPr dirty="0" sz="2200" spc="30">
                <a:latin typeface="Microsoft Sans Serif"/>
                <a:cs typeface="Microsoft Sans Serif"/>
              </a:rPr>
              <a:t> </a:t>
            </a:r>
            <a:r>
              <a:rPr dirty="0" sz="2200" spc="120">
                <a:latin typeface="Microsoft Sans Serif"/>
                <a:cs typeface="Microsoft Sans Serif"/>
              </a:rPr>
              <a:t>tự</a:t>
            </a:r>
            <a:r>
              <a:rPr dirty="0" sz="2200" spc="35">
                <a:latin typeface="Microsoft Sans Serif"/>
                <a:cs typeface="Microsoft Sans Serif"/>
              </a:rPr>
              <a:t> </a:t>
            </a:r>
            <a:r>
              <a:rPr dirty="0" sz="2200" spc="-10">
                <a:latin typeface="Microsoft Sans Serif"/>
                <a:cs typeface="Microsoft Sans Serif"/>
              </a:rPr>
              <a:t>điền.</a:t>
            </a:r>
            <a:r>
              <a:rPr dirty="0" sz="2200" spc="30">
                <a:latin typeface="Microsoft Sans Serif"/>
                <a:cs typeface="Microsoft Sans Serif"/>
              </a:rPr>
              <a:t> </a:t>
            </a:r>
            <a:r>
              <a:rPr dirty="0" sz="2200" spc="90">
                <a:latin typeface="Microsoft Sans Serif"/>
                <a:cs typeface="Microsoft Sans Serif"/>
              </a:rPr>
              <a:t>Hướng</a:t>
            </a:r>
            <a:r>
              <a:rPr dirty="0" sz="2200" spc="30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dẫn</a:t>
            </a:r>
            <a:r>
              <a:rPr dirty="0" sz="2200" spc="25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bệnh</a:t>
            </a:r>
            <a:r>
              <a:rPr dirty="0" sz="2200" spc="45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nhân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006FC0"/>
              </a:buClr>
              <a:buFont typeface="Wingdings"/>
              <a:buChar char=""/>
            </a:pPr>
            <a:endParaRPr sz="23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200" spc="114">
                <a:latin typeface="Microsoft Sans Serif"/>
                <a:cs typeface="Microsoft Sans Serif"/>
              </a:rPr>
              <a:t>xử</a:t>
            </a:r>
            <a:r>
              <a:rPr dirty="0" sz="2200" spc="35">
                <a:latin typeface="Microsoft Sans Serif"/>
                <a:cs typeface="Microsoft Sans Serif"/>
              </a:rPr>
              <a:t> trí</a:t>
            </a:r>
            <a:r>
              <a:rPr dirty="0" sz="2200" spc="25">
                <a:latin typeface="Microsoft Sans Serif"/>
                <a:cs typeface="Microsoft Sans Serif"/>
              </a:rPr>
              <a:t> </a:t>
            </a:r>
            <a:r>
              <a:rPr dirty="0" sz="2200" spc="-10">
                <a:latin typeface="Microsoft Sans Serif"/>
                <a:cs typeface="Microsoft Sans Serif"/>
              </a:rPr>
              <a:t>khi</a:t>
            </a:r>
            <a:r>
              <a:rPr dirty="0" sz="2200" spc="25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có</a:t>
            </a:r>
            <a:r>
              <a:rPr dirty="0" sz="2200" spc="15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bất</a:t>
            </a:r>
            <a:r>
              <a:rPr dirty="0" sz="2200" spc="40">
                <a:latin typeface="Microsoft Sans Serif"/>
                <a:cs typeface="Microsoft Sans Serif"/>
              </a:rPr>
              <a:t> </a:t>
            </a:r>
            <a:r>
              <a:rPr dirty="0" sz="2200" spc="120">
                <a:latin typeface="Microsoft Sans Serif"/>
                <a:cs typeface="Microsoft Sans Serif"/>
              </a:rPr>
              <a:t>cứ</a:t>
            </a:r>
            <a:r>
              <a:rPr dirty="0" sz="2200" spc="20">
                <a:latin typeface="Microsoft Sans Serif"/>
                <a:cs typeface="Microsoft Sans Serif"/>
              </a:rPr>
              <a:t> </a:t>
            </a:r>
            <a:r>
              <a:rPr dirty="0" sz="2200" spc="-10">
                <a:latin typeface="Microsoft Sans Serif"/>
                <a:cs typeface="Microsoft Sans Serif"/>
              </a:rPr>
              <a:t>yếu</a:t>
            </a:r>
            <a:r>
              <a:rPr dirty="0" sz="2200" spc="35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tố</a:t>
            </a:r>
            <a:r>
              <a:rPr dirty="0" sz="2200" spc="25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nào</a:t>
            </a:r>
            <a:r>
              <a:rPr dirty="0" sz="2200" spc="35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(Phụ</a:t>
            </a:r>
            <a:r>
              <a:rPr dirty="0" sz="2200" spc="20">
                <a:latin typeface="Microsoft Sans Serif"/>
                <a:cs typeface="Microsoft Sans Serif"/>
              </a:rPr>
              <a:t> </a:t>
            </a:r>
            <a:r>
              <a:rPr dirty="0" sz="2200" spc="-10">
                <a:latin typeface="Microsoft Sans Serif"/>
                <a:cs typeface="Microsoft Sans Serif"/>
              </a:rPr>
              <a:t>lục</a:t>
            </a:r>
            <a:r>
              <a:rPr dirty="0" sz="2200" spc="25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)</a:t>
            </a:r>
            <a:endParaRPr sz="22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</a:pPr>
            <a:endParaRPr sz="2800">
              <a:latin typeface="Microsoft Sans Serif"/>
              <a:cs typeface="Microsoft Sans Serif"/>
            </a:endParaRPr>
          </a:p>
          <a:p>
            <a:pPr marL="262255" indent="-250190">
              <a:lnSpc>
                <a:spcPct val="100000"/>
              </a:lnSpc>
              <a:buClr>
                <a:srgbClr val="006FC0"/>
              </a:buClr>
              <a:buSzPct val="95454"/>
              <a:buFont typeface="Wingdings"/>
              <a:buChar char=""/>
              <a:tabLst>
                <a:tab pos="262890" algn="l"/>
              </a:tabLst>
            </a:pPr>
            <a:r>
              <a:rPr dirty="0" sz="2200" spc="-5">
                <a:latin typeface="Microsoft Sans Serif"/>
                <a:cs typeface="Microsoft Sans Serif"/>
              </a:rPr>
              <a:t>Nhập</a:t>
            </a:r>
            <a:r>
              <a:rPr dirty="0" sz="2200" spc="35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tên,</a:t>
            </a:r>
            <a:r>
              <a:rPr dirty="0" sz="2200" spc="30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tuổi,</a:t>
            </a:r>
            <a:r>
              <a:rPr dirty="0" sz="2200" spc="20">
                <a:latin typeface="Microsoft Sans Serif"/>
                <a:cs typeface="Microsoft Sans Serif"/>
              </a:rPr>
              <a:t> </a:t>
            </a:r>
            <a:r>
              <a:rPr dirty="0" sz="2200" spc="45">
                <a:latin typeface="Microsoft Sans Serif"/>
                <a:cs typeface="Microsoft Sans Serif"/>
              </a:rPr>
              <a:t>giới</a:t>
            </a:r>
            <a:r>
              <a:rPr dirty="0" sz="2200" spc="20">
                <a:latin typeface="Microsoft Sans Serif"/>
                <a:cs typeface="Microsoft Sans Serif"/>
              </a:rPr>
              <a:t> tính,</a:t>
            </a:r>
            <a:r>
              <a:rPr dirty="0" sz="2200" spc="30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cân</a:t>
            </a:r>
            <a:r>
              <a:rPr dirty="0" sz="2200" spc="25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nặng,</a:t>
            </a:r>
            <a:r>
              <a:rPr dirty="0" sz="2200" spc="40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chiều</a:t>
            </a:r>
            <a:r>
              <a:rPr dirty="0" sz="2200" spc="25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cao</a:t>
            </a:r>
            <a:r>
              <a:rPr dirty="0" sz="2200" spc="25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vào</a:t>
            </a:r>
            <a:r>
              <a:rPr dirty="0" sz="2200" spc="40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máy</a:t>
            </a:r>
            <a:r>
              <a:rPr dirty="0" sz="2200" spc="45">
                <a:latin typeface="Microsoft Sans Serif"/>
                <a:cs typeface="Microsoft Sans Serif"/>
              </a:rPr>
              <a:t> </a:t>
            </a:r>
            <a:r>
              <a:rPr dirty="0" sz="2200" spc="-10">
                <a:latin typeface="Microsoft Sans Serif"/>
                <a:cs typeface="Microsoft Sans Serif"/>
              </a:rPr>
              <a:t>đo</a:t>
            </a:r>
            <a:endParaRPr sz="2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65391"/>
            <a:ext cx="9144000" cy="292735"/>
          </a:xfrm>
          <a:custGeom>
            <a:avLst/>
            <a:gdLst/>
            <a:ahLst/>
            <a:cxnLst/>
            <a:rect l="l" t="t" r="r" b="b"/>
            <a:pathLst>
              <a:path w="9144000" h="292734">
                <a:moveTo>
                  <a:pt x="9144000" y="0"/>
                </a:moveTo>
                <a:lnTo>
                  <a:pt x="0" y="0"/>
                </a:lnTo>
                <a:lnTo>
                  <a:pt x="0" y="292606"/>
                </a:lnTo>
                <a:lnTo>
                  <a:pt x="9144000" y="292606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638554" y="1407743"/>
            <a:ext cx="7926705" cy="121920"/>
            <a:chOff x="638554" y="1407743"/>
            <a:chExt cx="7926705" cy="1219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8554" y="1407743"/>
              <a:ext cx="7926332" cy="12142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72083" y="1447800"/>
              <a:ext cx="7862570" cy="0"/>
            </a:xfrm>
            <a:custGeom>
              <a:avLst/>
              <a:gdLst/>
              <a:ahLst/>
              <a:cxnLst/>
              <a:rect l="l" t="t" r="r" b="b"/>
              <a:pathLst>
                <a:path w="7862570" h="0">
                  <a:moveTo>
                    <a:pt x="0" y="0"/>
                  </a:moveTo>
                  <a:lnTo>
                    <a:pt x="7862443" y="0"/>
                  </a:lnTo>
                </a:path>
              </a:pathLst>
            </a:custGeom>
            <a:ln w="579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64485" y="356362"/>
            <a:ext cx="441452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-5"/>
              <a:t>Chức</a:t>
            </a:r>
            <a:r>
              <a:rPr dirty="0" spc="-25"/>
              <a:t> </a:t>
            </a:r>
            <a:r>
              <a:rPr dirty="0" spc="-5"/>
              <a:t>năng</a:t>
            </a:r>
            <a:r>
              <a:rPr dirty="0" spc="-45"/>
              <a:t> </a:t>
            </a:r>
            <a:r>
              <a:rPr dirty="0" spc="-5"/>
              <a:t>hô</a:t>
            </a:r>
            <a:r>
              <a:rPr dirty="0" spc="-20"/>
              <a:t> </a:t>
            </a:r>
            <a:r>
              <a:rPr dirty="0"/>
              <a:t>hấp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0375" y="1752476"/>
            <a:ext cx="6507698" cy="419022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65391"/>
            <a:ext cx="9144000" cy="292735"/>
          </a:xfrm>
          <a:custGeom>
            <a:avLst/>
            <a:gdLst/>
            <a:ahLst/>
            <a:cxnLst/>
            <a:rect l="l" t="t" r="r" b="b"/>
            <a:pathLst>
              <a:path w="9144000" h="292734">
                <a:moveTo>
                  <a:pt x="9144000" y="0"/>
                </a:moveTo>
                <a:lnTo>
                  <a:pt x="0" y="0"/>
                </a:lnTo>
                <a:lnTo>
                  <a:pt x="0" y="292606"/>
                </a:lnTo>
                <a:lnTo>
                  <a:pt x="9144000" y="292606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638554" y="208788"/>
            <a:ext cx="7926705" cy="1320800"/>
            <a:chOff x="638554" y="208788"/>
            <a:chExt cx="7926705" cy="13208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8554" y="1407743"/>
              <a:ext cx="7926332" cy="12142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72083" y="1447799"/>
              <a:ext cx="7862570" cy="0"/>
            </a:xfrm>
            <a:custGeom>
              <a:avLst/>
              <a:gdLst/>
              <a:ahLst/>
              <a:cxnLst/>
              <a:rect l="l" t="t" r="r" b="b"/>
              <a:pathLst>
                <a:path w="7862570" h="0">
                  <a:moveTo>
                    <a:pt x="0" y="0"/>
                  </a:moveTo>
                  <a:lnTo>
                    <a:pt x="7862443" y="0"/>
                  </a:lnTo>
                </a:path>
              </a:pathLst>
            </a:custGeom>
            <a:ln w="579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48811" y="208788"/>
              <a:ext cx="2280666" cy="122910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782059" y="357886"/>
            <a:ext cx="158115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latin typeface="Arial"/>
                <a:cs typeface="Arial"/>
              </a:rPr>
              <a:t>Lưu</a:t>
            </a:r>
            <a:r>
              <a:rPr dirty="0" spc="-85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ý</a:t>
            </a: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8200" y="1447800"/>
            <a:ext cx="7659624" cy="499719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65391"/>
            <a:ext cx="9144000" cy="292735"/>
          </a:xfrm>
          <a:custGeom>
            <a:avLst/>
            <a:gdLst/>
            <a:ahLst/>
            <a:cxnLst/>
            <a:rect l="l" t="t" r="r" b="b"/>
            <a:pathLst>
              <a:path w="9144000" h="292734">
                <a:moveTo>
                  <a:pt x="9144000" y="0"/>
                </a:moveTo>
                <a:lnTo>
                  <a:pt x="0" y="0"/>
                </a:lnTo>
                <a:lnTo>
                  <a:pt x="0" y="292606"/>
                </a:lnTo>
                <a:lnTo>
                  <a:pt x="9144000" y="292606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638554" y="1407743"/>
            <a:ext cx="8048625" cy="4950460"/>
            <a:chOff x="638554" y="1407743"/>
            <a:chExt cx="8048625" cy="49504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8554" y="1407743"/>
              <a:ext cx="7926332" cy="12142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72083" y="1447800"/>
              <a:ext cx="7862570" cy="0"/>
            </a:xfrm>
            <a:custGeom>
              <a:avLst/>
              <a:gdLst/>
              <a:ahLst/>
              <a:cxnLst/>
              <a:rect l="l" t="t" r="r" b="b"/>
              <a:pathLst>
                <a:path w="7862570" h="0">
                  <a:moveTo>
                    <a:pt x="0" y="0"/>
                  </a:moveTo>
                  <a:lnTo>
                    <a:pt x="7862443" y="0"/>
                  </a:lnTo>
                </a:path>
              </a:pathLst>
            </a:custGeom>
            <a:ln w="579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4651" y="1447800"/>
              <a:ext cx="8042148" cy="491032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Lưu</a:t>
            </a:r>
            <a:r>
              <a:rPr dirty="0" spc="-85"/>
              <a:t> </a:t>
            </a:r>
            <a:r>
              <a:rPr dirty="0"/>
              <a:t>ý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2766" y="174447"/>
            <a:ext cx="651383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solidFill>
                  <a:srgbClr val="FF0000"/>
                </a:solidFill>
                <a:latin typeface="Verdana"/>
                <a:cs typeface="Verdana"/>
              </a:rPr>
              <a:t>CHUẨN</a:t>
            </a:r>
            <a:r>
              <a:rPr dirty="0" sz="4000" spc="-15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4000" spc="-5">
                <a:solidFill>
                  <a:srgbClr val="FF0000"/>
                </a:solidFill>
                <a:latin typeface="Verdana"/>
                <a:cs typeface="Verdana"/>
              </a:rPr>
              <a:t>BỊ</a:t>
            </a:r>
            <a:r>
              <a:rPr dirty="0" sz="4000" spc="-15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4000" spc="-5">
                <a:solidFill>
                  <a:srgbClr val="FF0000"/>
                </a:solidFill>
                <a:latin typeface="Verdana"/>
                <a:cs typeface="Verdana"/>
              </a:rPr>
              <a:t>BỆNH NHÂN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1324102"/>
            <a:ext cx="8160384" cy="4617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46100" indent="-53403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546100" algn="l"/>
                <a:tab pos="546735" algn="l"/>
              </a:tabLst>
            </a:pPr>
            <a:r>
              <a:rPr dirty="0" sz="2400" spc="-5" b="1">
                <a:latin typeface="Arial"/>
                <a:cs typeface="Arial"/>
              </a:rPr>
              <a:t>Dừng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các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thuốc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giãn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phế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quản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trước</a:t>
            </a:r>
            <a:r>
              <a:rPr dirty="0" sz="2400" spc="-5" b="1">
                <a:latin typeface="Arial"/>
                <a:cs typeface="Arial"/>
              </a:rPr>
              <a:t> khi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đo</a:t>
            </a:r>
            <a:endParaRPr sz="2400">
              <a:latin typeface="Arial"/>
              <a:cs typeface="Arial"/>
            </a:endParaRPr>
          </a:p>
          <a:p>
            <a:pPr lvl="1" marL="1003300" indent="-534035">
              <a:lnSpc>
                <a:spcPct val="100000"/>
              </a:lnSpc>
              <a:spcBef>
                <a:spcPts val="1875"/>
              </a:spcBef>
              <a:buFont typeface="Wingdings"/>
              <a:buChar char=""/>
              <a:tabLst>
                <a:tab pos="1003300" algn="l"/>
                <a:tab pos="1003935" algn="l"/>
              </a:tabLst>
            </a:pPr>
            <a:r>
              <a:rPr dirty="0" sz="2400" spc="-10" b="1">
                <a:latin typeface="Verdana"/>
                <a:cs typeface="Verdana"/>
              </a:rPr>
              <a:t>Thuốc</a:t>
            </a:r>
            <a:r>
              <a:rPr dirty="0" sz="2400" spc="5" b="1">
                <a:latin typeface="Verdana"/>
                <a:cs typeface="Verdana"/>
              </a:rPr>
              <a:t> </a:t>
            </a:r>
            <a:r>
              <a:rPr dirty="0" sz="2400" spc="-5" b="1">
                <a:latin typeface="Verdana"/>
                <a:cs typeface="Verdana"/>
              </a:rPr>
              <a:t>dạng</a:t>
            </a:r>
            <a:r>
              <a:rPr dirty="0" sz="2400" spc="-30" b="1">
                <a:latin typeface="Verdana"/>
                <a:cs typeface="Verdana"/>
              </a:rPr>
              <a:t> </a:t>
            </a:r>
            <a:r>
              <a:rPr dirty="0" sz="2400" spc="-5" b="1">
                <a:latin typeface="Verdana"/>
                <a:cs typeface="Verdana"/>
              </a:rPr>
              <a:t>hít</a:t>
            </a:r>
            <a:r>
              <a:rPr dirty="0" sz="2400" spc="-5">
                <a:latin typeface="Verdana"/>
                <a:cs typeface="Verdana"/>
              </a:rPr>
              <a:t>:</a:t>
            </a:r>
            <a:endParaRPr sz="2400">
              <a:latin typeface="Verdana"/>
              <a:cs typeface="Verdana"/>
            </a:endParaRPr>
          </a:p>
          <a:p>
            <a:pPr lvl="2" marL="1384300" indent="-457834">
              <a:lnSpc>
                <a:spcPct val="100000"/>
              </a:lnSpc>
              <a:spcBef>
                <a:spcPts val="1870"/>
              </a:spcBef>
              <a:buClr>
                <a:srgbClr val="0066CC"/>
              </a:buClr>
              <a:buFont typeface="Wingdings"/>
              <a:buChar char=""/>
              <a:tabLst>
                <a:tab pos="1384300" algn="l"/>
                <a:tab pos="1384935" algn="l"/>
              </a:tabLst>
            </a:pPr>
            <a:r>
              <a:rPr dirty="0" sz="2400" spc="-5">
                <a:latin typeface="Verdana"/>
                <a:cs typeface="Verdana"/>
              </a:rPr>
              <a:t>Tác</a:t>
            </a:r>
            <a:r>
              <a:rPr dirty="0" sz="2400" spc="-2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dụng</a:t>
            </a:r>
            <a:r>
              <a:rPr dirty="0" sz="2400" spc="-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ngắn:</a:t>
            </a:r>
            <a:r>
              <a:rPr dirty="0" sz="2400" spc="-15">
                <a:latin typeface="Verdana"/>
                <a:cs typeface="Verdana"/>
              </a:rPr>
              <a:t> </a:t>
            </a:r>
            <a:r>
              <a:rPr dirty="0" sz="2400" spc="-5">
                <a:latin typeface="Verdana"/>
                <a:cs typeface="Verdana"/>
              </a:rPr>
              <a:t>trước</a:t>
            </a:r>
            <a:r>
              <a:rPr dirty="0" sz="2400" spc="1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4</a:t>
            </a:r>
            <a:r>
              <a:rPr dirty="0" sz="2400" spc="-15">
                <a:latin typeface="Verdana"/>
                <a:cs typeface="Verdana"/>
              </a:rPr>
              <a:t> </a:t>
            </a:r>
            <a:r>
              <a:rPr dirty="0" sz="2400" spc="-5">
                <a:latin typeface="Verdana"/>
                <a:cs typeface="Verdana"/>
              </a:rPr>
              <a:t>giờ</a:t>
            </a:r>
            <a:endParaRPr sz="2400">
              <a:latin typeface="Verdana"/>
              <a:cs typeface="Verdana"/>
            </a:endParaRPr>
          </a:p>
          <a:p>
            <a:pPr lvl="2" marL="1384300" indent="-457834">
              <a:lnSpc>
                <a:spcPct val="100000"/>
              </a:lnSpc>
              <a:spcBef>
                <a:spcPts val="1870"/>
              </a:spcBef>
              <a:buClr>
                <a:srgbClr val="0066CC"/>
              </a:buClr>
              <a:buFont typeface="Wingdings"/>
              <a:buChar char=""/>
              <a:tabLst>
                <a:tab pos="1384300" algn="l"/>
                <a:tab pos="1384935" algn="l"/>
              </a:tabLst>
            </a:pPr>
            <a:r>
              <a:rPr dirty="0" sz="2400" spc="-5">
                <a:latin typeface="Verdana"/>
                <a:cs typeface="Verdana"/>
              </a:rPr>
              <a:t>Tác</a:t>
            </a:r>
            <a:r>
              <a:rPr dirty="0" sz="2400" spc="-1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dụng </a:t>
            </a:r>
            <a:r>
              <a:rPr dirty="0" sz="2400" spc="-5">
                <a:latin typeface="Verdana"/>
                <a:cs typeface="Verdana"/>
              </a:rPr>
              <a:t>kéo</a:t>
            </a:r>
            <a:r>
              <a:rPr dirty="0" sz="2400" spc="5">
                <a:latin typeface="Verdana"/>
                <a:cs typeface="Verdana"/>
              </a:rPr>
              <a:t> </a:t>
            </a:r>
            <a:r>
              <a:rPr dirty="0" sz="2400" spc="-5">
                <a:latin typeface="Verdana"/>
                <a:cs typeface="Verdana"/>
              </a:rPr>
              <a:t>dài:</a:t>
            </a:r>
            <a:r>
              <a:rPr dirty="0" sz="2400" spc="-10">
                <a:latin typeface="Verdana"/>
                <a:cs typeface="Verdana"/>
              </a:rPr>
              <a:t> </a:t>
            </a:r>
            <a:r>
              <a:rPr dirty="0" sz="2400" spc="-5">
                <a:latin typeface="Verdana"/>
                <a:cs typeface="Verdana"/>
              </a:rPr>
              <a:t>trước</a:t>
            </a:r>
            <a:r>
              <a:rPr dirty="0" sz="2400" spc="1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12</a:t>
            </a:r>
            <a:r>
              <a:rPr dirty="0" sz="2400" spc="-10">
                <a:latin typeface="Verdana"/>
                <a:cs typeface="Verdana"/>
              </a:rPr>
              <a:t> </a:t>
            </a:r>
            <a:r>
              <a:rPr dirty="0" sz="2400" spc="-5">
                <a:latin typeface="Verdana"/>
                <a:cs typeface="Verdana"/>
              </a:rPr>
              <a:t>giờ</a:t>
            </a:r>
            <a:endParaRPr sz="2400">
              <a:latin typeface="Verdana"/>
              <a:cs typeface="Verdana"/>
            </a:endParaRPr>
          </a:p>
          <a:p>
            <a:pPr lvl="1" marL="1003300" indent="-534035">
              <a:lnSpc>
                <a:spcPct val="100000"/>
              </a:lnSpc>
              <a:spcBef>
                <a:spcPts val="1875"/>
              </a:spcBef>
              <a:buFont typeface="Wingdings"/>
              <a:buChar char=""/>
              <a:tabLst>
                <a:tab pos="1003300" algn="l"/>
                <a:tab pos="1003935" algn="l"/>
              </a:tabLst>
            </a:pPr>
            <a:r>
              <a:rPr dirty="0" sz="2400" spc="-10" b="1">
                <a:latin typeface="Verdana"/>
                <a:cs typeface="Verdana"/>
              </a:rPr>
              <a:t>Thuốc</a:t>
            </a:r>
            <a:r>
              <a:rPr dirty="0" sz="2400" spc="20" b="1">
                <a:latin typeface="Verdana"/>
                <a:cs typeface="Verdana"/>
              </a:rPr>
              <a:t> </a:t>
            </a:r>
            <a:r>
              <a:rPr dirty="0" sz="2400" spc="-5" b="1">
                <a:latin typeface="Verdana"/>
                <a:cs typeface="Verdana"/>
              </a:rPr>
              <a:t>giãn</a:t>
            </a:r>
            <a:r>
              <a:rPr dirty="0" sz="2400" spc="-10" b="1">
                <a:latin typeface="Verdana"/>
                <a:cs typeface="Verdana"/>
              </a:rPr>
              <a:t> </a:t>
            </a:r>
            <a:r>
              <a:rPr dirty="0" sz="2400" spc="-5" b="1">
                <a:latin typeface="Verdana"/>
                <a:cs typeface="Verdana"/>
              </a:rPr>
              <a:t>phế</a:t>
            </a:r>
            <a:r>
              <a:rPr dirty="0" sz="2400" spc="-10" b="1">
                <a:latin typeface="Verdana"/>
                <a:cs typeface="Verdana"/>
              </a:rPr>
              <a:t> </a:t>
            </a:r>
            <a:r>
              <a:rPr dirty="0" sz="2400" spc="-5" b="1">
                <a:latin typeface="Verdana"/>
                <a:cs typeface="Verdana"/>
              </a:rPr>
              <a:t>quản</a:t>
            </a:r>
            <a:r>
              <a:rPr dirty="0" sz="2400" spc="-10" b="1">
                <a:latin typeface="Verdana"/>
                <a:cs typeface="Verdana"/>
              </a:rPr>
              <a:t> </a:t>
            </a:r>
            <a:r>
              <a:rPr dirty="0" sz="2400" spc="-5" b="1">
                <a:latin typeface="Verdana"/>
                <a:cs typeface="Verdana"/>
              </a:rPr>
              <a:t>dạng</a:t>
            </a:r>
            <a:r>
              <a:rPr dirty="0" sz="2400" spc="-15" b="1">
                <a:latin typeface="Verdana"/>
                <a:cs typeface="Verdana"/>
              </a:rPr>
              <a:t> </a:t>
            </a:r>
            <a:r>
              <a:rPr dirty="0" sz="2400" b="1">
                <a:latin typeface="Verdana"/>
                <a:cs typeface="Verdana"/>
              </a:rPr>
              <a:t>uống</a:t>
            </a:r>
            <a:r>
              <a:rPr dirty="0" sz="2400">
                <a:latin typeface="Verdana"/>
                <a:cs typeface="Verdana"/>
              </a:rPr>
              <a:t>:</a:t>
            </a:r>
            <a:endParaRPr sz="2400">
              <a:latin typeface="Verdana"/>
              <a:cs typeface="Verdana"/>
            </a:endParaRPr>
          </a:p>
          <a:p>
            <a:pPr lvl="2" marL="1384300" indent="-457834">
              <a:lnSpc>
                <a:spcPct val="100000"/>
              </a:lnSpc>
              <a:spcBef>
                <a:spcPts val="1875"/>
              </a:spcBef>
              <a:buClr>
                <a:srgbClr val="0066CC"/>
              </a:buClr>
              <a:buFont typeface="Wingdings"/>
              <a:buChar char=""/>
              <a:tabLst>
                <a:tab pos="1384300" algn="l"/>
                <a:tab pos="1384935" algn="l"/>
              </a:tabLst>
            </a:pPr>
            <a:r>
              <a:rPr dirty="0" sz="2400" spc="-5">
                <a:latin typeface="Verdana"/>
                <a:cs typeface="Verdana"/>
              </a:rPr>
              <a:t>Tác</a:t>
            </a:r>
            <a:r>
              <a:rPr dirty="0" sz="2400" spc="-2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dụng</a:t>
            </a:r>
            <a:r>
              <a:rPr dirty="0" sz="2400" spc="-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ngắn:</a:t>
            </a:r>
            <a:r>
              <a:rPr dirty="0" sz="2400" spc="-15">
                <a:latin typeface="Verdana"/>
                <a:cs typeface="Verdana"/>
              </a:rPr>
              <a:t> </a:t>
            </a:r>
            <a:r>
              <a:rPr dirty="0" sz="2400" spc="-5">
                <a:latin typeface="Verdana"/>
                <a:cs typeface="Verdana"/>
              </a:rPr>
              <a:t>trước</a:t>
            </a:r>
            <a:r>
              <a:rPr dirty="0" sz="2400" spc="1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8</a:t>
            </a:r>
            <a:r>
              <a:rPr dirty="0" sz="2400" spc="-15">
                <a:latin typeface="Verdana"/>
                <a:cs typeface="Verdana"/>
              </a:rPr>
              <a:t> </a:t>
            </a:r>
            <a:r>
              <a:rPr dirty="0" sz="2400" spc="-5">
                <a:latin typeface="Verdana"/>
                <a:cs typeface="Verdana"/>
              </a:rPr>
              <a:t>giờ</a:t>
            </a:r>
            <a:endParaRPr sz="2400">
              <a:latin typeface="Verdana"/>
              <a:cs typeface="Verdana"/>
            </a:endParaRPr>
          </a:p>
          <a:p>
            <a:pPr lvl="2" marL="1384300" marR="5080" indent="-457200">
              <a:lnSpc>
                <a:spcPct val="165000"/>
              </a:lnSpc>
              <a:buClr>
                <a:srgbClr val="0066CC"/>
              </a:buClr>
              <a:buFont typeface="Wingdings"/>
              <a:buChar char=""/>
              <a:tabLst>
                <a:tab pos="1384300" algn="l"/>
                <a:tab pos="1384935" algn="l"/>
              </a:tabLst>
            </a:pPr>
            <a:r>
              <a:rPr dirty="0" sz="2400" spc="-5">
                <a:latin typeface="Verdana"/>
                <a:cs typeface="Verdana"/>
              </a:rPr>
              <a:t>Tác</a:t>
            </a:r>
            <a:r>
              <a:rPr dirty="0" sz="2400" spc="-1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dụng</a:t>
            </a:r>
            <a:r>
              <a:rPr dirty="0" sz="2400" spc="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kéo </a:t>
            </a:r>
            <a:r>
              <a:rPr dirty="0" sz="2400" spc="-5">
                <a:latin typeface="Verdana"/>
                <a:cs typeface="Verdana"/>
              </a:rPr>
              <a:t>dài</a:t>
            </a:r>
            <a:r>
              <a:rPr dirty="0" sz="2400" spc="10">
                <a:latin typeface="Verdana"/>
                <a:cs typeface="Verdana"/>
              </a:rPr>
              <a:t> </a:t>
            </a:r>
            <a:r>
              <a:rPr dirty="0" sz="2400" spc="-5">
                <a:latin typeface="Verdana"/>
                <a:cs typeface="Verdana"/>
              </a:rPr>
              <a:t>(dạng</a:t>
            </a:r>
            <a:r>
              <a:rPr dirty="0" sz="2400">
                <a:latin typeface="Verdana"/>
                <a:cs typeface="Verdana"/>
              </a:rPr>
              <a:t> </a:t>
            </a:r>
            <a:r>
              <a:rPr dirty="0" sz="2400" spc="-5">
                <a:latin typeface="Verdana"/>
                <a:cs typeface="Verdana"/>
              </a:rPr>
              <a:t>phóng</a:t>
            </a:r>
            <a:r>
              <a:rPr dirty="0" sz="2400" spc="15">
                <a:latin typeface="Verdana"/>
                <a:cs typeface="Verdana"/>
              </a:rPr>
              <a:t> </a:t>
            </a:r>
            <a:r>
              <a:rPr dirty="0" sz="2400" spc="-10">
                <a:latin typeface="Verdana"/>
                <a:cs typeface="Verdana"/>
              </a:rPr>
              <a:t>thích</a:t>
            </a:r>
            <a:r>
              <a:rPr dirty="0" sz="2400" spc="3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chậm): </a:t>
            </a:r>
            <a:r>
              <a:rPr dirty="0" sz="2400" spc="-830">
                <a:latin typeface="Verdana"/>
                <a:cs typeface="Verdana"/>
              </a:rPr>
              <a:t> </a:t>
            </a:r>
            <a:r>
              <a:rPr dirty="0" sz="2400" spc="-5">
                <a:latin typeface="Verdana"/>
                <a:cs typeface="Verdana"/>
              </a:rPr>
              <a:t>trước</a:t>
            </a:r>
            <a:r>
              <a:rPr dirty="0" sz="2400" spc="1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12 </a:t>
            </a:r>
            <a:r>
              <a:rPr dirty="0" sz="2400" spc="-10">
                <a:latin typeface="Verdana"/>
                <a:cs typeface="Verdana"/>
              </a:rPr>
              <a:t>giờ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2766" y="174447"/>
            <a:ext cx="651383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>
                <a:solidFill>
                  <a:srgbClr val="FF0000"/>
                </a:solidFill>
                <a:latin typeface="Verdana"/>
                <a:cs typeface="Verdana"/>
              </a:rPr>
              <a:t>CHUẨN</a:t>
            </a:r>
            <a:r>
              <a:rPr dirty="0" sz="4000" spc="-15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4000" spc="-5">
                <a:solidFill>
                  <a:srgbClr val="FF0000"/>
                </a:solidFill>
                <a:latin typeface="Verdana"/>
                <a:cs typeface="Verdana"/>
              </a:rPr>
              <a:t>BỊ</a:t>
            </a:r>
            <a:r>
              <a:rPr dirty="0" sz="4000" spc="-15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4000" spc="-5">
                <a:solidFill>
                  <a:srgbClr val="FF0000"/>
                </a:solidFill>
                <a:latin typeface="Verdana"/>
                <a:cs typeface="Verdana"/>
              </a:rPr>
              <a:t>BỆNH NHÂN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1324102"/>
            <a:ext cx="8290559" cy="4013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46100" indent="-534035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546100" algn="l"/>
                <a:tab pos="546735" algn="l"/>
              </a:tabLst>
            </a:pPr>
            <a:r>
              <a:rPr dirty="0" sz="2400" spc="-5" b="1">
                <a:latin typeface="Arial"/>
                <a:cs typeface="Arial"/>
              </a:rPr>
              <a:t>Những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việc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cần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tránh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trước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khi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làm</a:t>
            </a:r>
            <a:r>
              <a:rPr dirty="0" sz="2400" spc="-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test</a:t>
            </a:r>
            <a:endParaRPr sz="2400">
              <a:latin typeface="Arial"/>
              <a:cs typeface="Arial"/>
            </a:endParaRPr>
          </a:p>
          <a:p>
            <a:pPr lvl="1" marL="1003300" indent="-534035">
              <a:lnSpc>
                <a:spcPct val="100000"/>
              </a:lnSpc>
              <a:spcBef>
                <a:spcPts val="1875"/>
              </a:spcBef>
              <a:buFont typeface="Wingdings"/>
              <a:buChar char=""/>
              <a:tabLst>
                <a:tab pos="1003300" algn="l"/>
                <a:tab pos="1003935" algn="l"/>
              </a:tabLst>
            </a:pPr>
            <a:r>
              <a:rPr dirty="0" sz="2400" spc="-5">
                <a:latin typeface="Verdana"/>
                <a:cs typeface="Verdana"/>
              </a:rPr>
              <a:t>Hút thuốc</a:t>
            </a:r>
            <a:r>
              <a:rPr dirty="0" sz="2400" spc="5">
                <a:latin typeface="Verdana"/>
                <a:cs typeface="Verdana"/>
              </a:rPr>
              <a:t> </a:t>
            </a:r>
            <a:r>
              <a:rPr dirty="0" sz="2400" spc="-5">
                <a:latin typeface="Verdana"/>
                <a:cs typeface="Verdana"/>
              </a:rPr>
              <a:t>lá</a:t>
            </a:r>
            <a:r>
              <a:rPr dirty="0" sz="2400" spc="-1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1</a:t>
            </a:r>
            <a:r>
              <a:rPr dirty="0" sz="2400" spc="-5">
                <a:latin typeface="Verdana"/>
                <a:cs typeface="Verdana"/>
              </a:rPr>
              <a:t> giờ</a:t>
            </a:r>
            <a:r>
              <a:rPr dirty="0" sz="2400">
                <a:latin typeface="Verdana"/>
                <a:cs typeface="Verdana"/>
              </a:rPr>
              <a:t> </a:t>
            </a:r>
            <a:r>
              <a:rPr dirty="0" sz="2400" spc="-5">
                <a:latin typeface="Verdana"/>
                <a:cs typeface="Verdana"/>
              </a:rPr>
              <a:t>trước</a:t>
            </a:r>
            <a:r>
              <a:rPr dirty="0" sz="2400" spc="10">
                <a:latin typeface="Verdana"/>
                <a:cs typeface="Verdana"/>
              </a:rPr>
              <a:t> </a:t>
            </a:r>
            <a:r>
              <a:rPr dirty="0" sz="2400" spc="-5">
                <a:latin typeface="Verdana"/>
                <a:cs typeface="Verdana"/>
              </a:rPr>
              <a:t>test</a:t>
            </a:r>
            <a:endParaRPr sz="2400">
              <a:latin typeface="Verdana"/>
              <a:cs typeface="Verdana"/>
            </a:endParaRPr>
          </a:p>
          <a:p>
            <a:pPr lvl="1" marL="1003300" indent="-534035">
              <a:lnSpc>
                <a:spcPct val="100000"/>
              </a:lnSpc>
              <a:spcBef>
                <a:spcPts val="1870"/>
              </a:spcBef>
              <a:buFont typeface="Wingdings"/>
              <a:buChar char=""/>
              <a:tabLst>
                <a:tab pos="1003300" algn="l"/>
                <a:tab pos="1003935" algn="l"/>
              </a:tabLst>
            </a:pPr>
            <a:r>
              <a:rPr dirty="0" sz="2400" spc="-5">
                <a:latin typeface="Verdana"/>
                <a:cs typeface="Verdana"/>
              </a:rPr>
              <a:t>Uống</a:t>
            </a:r>
            <a:r>
              <a:rPr dirty="0" sz="2400" spc="25">
                <a:latin typeface="Verdana"/>
                <a:cs typeface="Verdana"/>
              </a:rPr>
              <a:t> </a:t>
            </a:r>
            <a:r>
              <a:rPr dirty="0" sz="2400" spc="-5">
                <a:latin typeface="Verdana"/>
                <a:cs typeface="Verdana"/>
              </a:rPr>
              <a:t>rượu</a:t>
            </a:r>
            <a:r>
              <a:rPr dirty="0" sz="2400" spc="15">
                <a:latin typeface="Verdana"/>
                <a:cs typeface="Verdana"/>
              </a:rPr>
              <a:t> </a:t>
            </a:r>
            <a:r>
              <a:rPr dirty="0" sz="2400" spc="-5">
                <a:latin typeface="Verdana"/>
                <a:cs typeface="Verdana"/>
              </a:rPr>
              <a:t>trong</a:t>
            </a:r>
            <a:r>
              <a:rPr dirty="0" sz="2400" spc="30">
                <a:latin typeface="Verdana"/>
                <a:cs typeface="Verdana"/>
              </a:rPr>
              <a:t> </a:t>
            </a:r>
            <a:r>
              <a:rPr dirty="0" sz="2400" spc="-5">
                <a:latin typeface="Verdana"/>
                <a:cs typeface="Verdana"/>
              </a:rPr>
              <a:t>vòng</a:t>
            </a:r>
            <a:r>
              <a:rPr dirty="0" sz="2400" spc="1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4</a:t>
            </a:r>
            <a:r>
              <a:rPr dirty="0" sz="2400" spc="-5">
                <a:latin typeface="Verdana"/>
                <a:cs typeface="Verdana"/>
              </a:rPr>
              <a:t> giờ</a:t>
            </a:r>
            <a:r>
              <a:rPr dirty="0" sz="2400" spc="5">
                <a:latin typeface="Verdana"/>
                <a:cs typeface="Verdana"/>
              </a:rPr>
              <a:t> </a:t>
            </a:r>
            <a:r>
              <a:rPr dirty="0" sz="2400" spc="-5">
                <a:latin typeface="Verdana"/>
                <a:cs typeface="Verdana"/>
              </a:rPr>
              <a:t>trước</a:t>
            </a:r>
            <a:r>
              <a:rPr dirty="0" sz="2400" spc="15">
                <a:latin typeface="Verdana"/>
                <a:cs typeface="Verdana"/>
              </a:rPr>
              <a:t> </a:t>
            </a:r>
            <a:r>
              <a:rPr dirty="0" sz="2400" spc="-5">
                <a:latin typeface="Verdana"/>
                <a:cs typeface="Verdana"/>
              </a:rPr>
              <a:t>test</a:t>
            </a:r>
            <a:endParaRPr sz="2400">
              <a:latin typeface="Verdana"/>
              <a:cs typeface="Verdana"/>
            </a:endParaRPr>
          </a:p>
          <a:p>
            <a:pPr lvl="1" marL="1003300" indent="-534035">
              <a:lnSpc>
                <a:spcPct val="100000"/>
              </a:lnSpc>
              <a:spcBef>
                <a:spcPts val="1870"/>
              </a:spcBef>
              <a:buFont typeface="Wingdings"/>
              <a:buChar char=""/>
              <a:tabLst>
                <a:tab pos="1003300" algn="l"/>
                <a:tab pos="1003935" algn="l"/>
              </a:tabLst>
            </a:pPr>
            <a:r>
              <a:rPr dirty="0" sz="2400" spc="-5">
                <a:latin typeface="Verdana"/>
                <a:cs typeface="Verdana"/>
              </a:rPr>
              <a:t>Gắng </a:t>
            </a:r>
            <a:r>
              <a:rPr dirty="0" sz="2400">
                <a:latin typeface="Verdana"/>
                <a:cs typeface="Verdana"/>
              </a:rPr>
              <a:t>sức</a:t>
            </a:r>
            <a:r>
              <a:rPr dirty="0" sz="2400" spc="-1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mạnh</a:t>
            </a:r>
            <a:r>
              <a:rPr dirty="0" sz="2400" spc="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30</a:t>
            </a:r>
            <a:r>
              <a:rPr dirty="0" sz="2400" spc="-1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phút </a:t>
            </a:r>
            <a:r>
              <a:rPr dirty="0" sz="2400" spc="-5">
                <a:latin typeface="Verdana"/>
                <a:cs typeface="Verdana"/>
              </a:rPr>
              <a:t>trước</a:t>
            </a:r>
            <a:r>
              <a:rPr dirty="0" sz="2400" spc="15">
                <a:latin typeface="Verdana"/>
                <a:cs typeface="Verdana"/>
              </a:rPr>
              <a:t> </a:t>
            </a:r>
            <a:r>
              <a:rPr dirty="0" sz="2400" spc="-5">
                <a:latin typeface="Verdana"/>
                <a:cs typeface="Verdana"/>
              </a:rPr>
              <a:t>test</a:t>
            </a:r>
            <a:endParaRPr sz="2400">
              <a:latin typeface="Verdana"/>
              <a:cs typeface="Verdana"/>
            </a:endParaRPr>
          </a:p>
          <a:p>
            <a:pPr lvl="1" marL="1003300" marR="5080" indent="-533400">
              <a:lnSpc>
                <a:spcPct val="165000"/>
              </a:lnSpc>
              <a:spcBef>
                <a:spcPts val="5"/>
              </a:spcBef>
              <a:buFont typeface="Wingdings"/>
              <a:buChar char=""/>
              <a:tabLst>
                <a:tab pos="1003300" algn="l"/>
                <a:tab pos="1003935" algn="l"/>
              </a:tabLst>
            </a:pPr>
            <a:r>
              <a:rPr dirty="0" sz="2400">
                <a:latin typeface="Verdana"/>
                <a:cs typeface="Verdana"/>
              </a:rPr>
              <a:t>Mặc</a:t>
            </a:r>
            <a:r>
              <a:rPr dirty="0" sz="2400" spc="-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quần</a:t>
            </a:r>
            <a:r>
              <a:rPr dirty="0" sz="2400" spc="-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áo</a:t>
            </a:r>
            <a:r>
              <a:rPr dirty="0" sz="2400" spc="-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chật </a:t>
            </a:r>
            <a:r>
              <a:rPr dirty="0" sz="2400" spc="-10">
                <a:latin typeface="Verdana"/>
                <a:cs typeface="Verdana"/>
              </a:rPr>
              <a:t>làm</a:t>
            </a:r>
            <a:r>
              <a:rPr dirty="0" sz="2400" spc="1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hạn </a:t>
            </a:r>
            <a:r>
              <a:rPr dirty="0" sz="2400" spc="-5">
                <a:latin typeface="Verdana"/>
                <a:cs typeface="Verdana"/>
              </a:rPr>
              <a:t>chế đáng</a:t>
            </a:r>
            <a:r>
              <a:rPr dirty="0" sz="2400" spc="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kể</a:t>
            </a:r>
            <a:r>
              <a:rPr dirty="0" sz="2400" spc="-10">
                <a:latin typeface="Verdana"/>
                <a:cs typeface="Verdana"/>
              </a:rPr>
              <a:t> </a:t>
            </a:r>
            <a:r>
              <a:rPr dirty="0" sz="2400" spc="-5">
                <a:latin typeface="Verdana"/>
                <a:cs typeface="Verdana"/>
              </a:rPr>
              <a:t>giãn</a:t>
            </a:r>
            <a:r>
              <a:rPr dirty="0" sz="2400" spc="1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nở </a:t>
            </a:r>
            <a:r>
              <a:rPr dirty="0" sz="2400" spc="-830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của</a:t>
            </a:r>
            <a:r>
              <a:rPr dirty="0" sz="2400" spc="-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ngực</a:t>
            </a:r>
            <a:r>
              <a:rPr dirty="0" sz="2400" spc="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và</a:t>
            </a:r>
            <a:r>
              <a:rPr dirty="0" sz="2400" spc="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bụng</a:t>
            </a:r>
            <a:endParaRPr sz="2400">
              <a:latin typeface="Verdana"/>
              <a:cs typeface="Verdana"/>
            </a:endParaRPr>
          </a:p>
          <a:p>
            <a:pPr lvl="1" marL="1003300" indent="-534035">
              <a:lnSpc>
                <a:spcPct val="100000"/>
              </a:lnSpc>
              <a:spcBef>
                <a:spcPts val="1875"/>
              </a:spcBef>
              <a:buFont typeface="Wingdings"/>
              <a:buChar char=""/>
              <a:tabLst>
                <a:tab pos="1003300" algn="l"/>
                <a:tab pos="1003935" algn="l"/>
              </a:tabLst>
            </a:pPr>
            <a:r>
              <a:rPr dirty="0" sz="2400">
                <a:latin typeface="Verdana"/>
                <a:cs typeface="Verdana"/>
              </a:rPr>
              <a:t>Ăn</a:t>
            </a:r>
            <a:r>
              <a:rPr dirty="0" sz="2400" spc="-5">
                <a:latin typeface="Verdana"/>
                <a:cs typeface="Verdana"/>
              </a:rPr>
              <a:t> quá</a:t>
            </a:r>
            <a:r>
              <a:rPr dirty="0" sz="2400">
                <a:latin typeface="Verdana"/>
                <a:cs typeface="Verdana"/>
              </a:rPr>
              <a:t> no</a:t>
            </a:r>
            <a:r>
              <a:rPr dirty="0" sz="2400" spc="5">
                <a:latin typeface="Verdana"/>
                <a:cs typeface="Verdana"/>
              </a:rPr>
              <a:t> </a:t>
            </a:r>
            <a:r>
              <a:rPr dirty="0" sz="2400" spc="-5">
                <a:latin typeface="Verdana"/>
                <a:cs typeface="Verdana"/>
              </a:rPr>
              <a:t>trong</a:t>
            </a:r>
            <a:r>
              <a:rPr dirty="0" sz="2400" spc="20">
                <a:latin typeface="Verdana"/>
                <a:cs typeface="Verdana"/>
              </a:rPr>
              <a:t> </a:t>
            </a:r>
            <a:r>
              <a:rPr dirty="0" sz="2400" spc="-5">
                <a:latin typeface="Verdana"/>
                <a:cs typeface="Verdana"/>
              </a:rPr>
              <a:t>vòng</a:t>
            </a:r>
            <a:r>
              <a:rPr dirty="0" sz="2400" spc="25">
                <a:latin typeface="Verdana"/>
                <a:cs typeface="Verdana"/>
              </a:rPr>
              <a:t> </a:t>
            </a:r>
            <a:r>
              <a:rPr dirty="0" sz="2400">
                <a:latin typeface="Verdana"/>
                <a:cs typeface="Verdana"/>
              </a:rPr>
              <a:t>2</a:t>
            </a:r>
            <a:r>
              <a:rPr dirty="0" sz="2400" spc="-5">
                <a:latin typeface="Verdana"/>
                <a:cs typeface="Verdana"/>
              </a:rPr>
              <a:t> giờ</a:t>
            </a:r>
            <a:r>
              <a:rPr dirty="0" sz="2400">
                <a:latin typeface="Verdana"/>
                <a:cs typeface="Verdana"/>
              </a:rPr>
              <a:t> </a:t>
            </a:r>
            <a:r>
              <a:rPr dirty="0" sz="2400" spc="-5">
                <a:latin typeface="Verdana"/>
                <a:cs typeface="Verdana"/>
              </a:rPr>
              <a:t>trước</a:t>
            </a:r>
            <a:r>
              <a:rPr dirty="0" sz="2400">
                <a:latin typeface="Verdana"/>
                <a:cs typeface="Verdana"/>
              </a:rPr>
              <a:t> </a:t>
            </a:r>
            <a:r>
              <a:rPr dirty="0" sz="2400" spc="-5">
                <a:latin typeface="Verdana"/>
                <a:cs typeface="Verdana"/>
              </a:rPr>
              <a:t>test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565391"/>
            <a:ext cx="9144000" cy="292735"/>
          </a:xfrm>
          <a:custGeom>
            <a:avLst/>
            <a:gdLst/>
            <a:ahLst/>
            <a:cxnLst/>
            <a:rect l="l" t="t" r="r" b="b"/>
            <a:pathLst>
              <a:path w="9144000" h="292734">
                <a:moveTo>
                  <a:pt x="9144000" y="0"/>
                </a:moveTo>
                <a:lnTo>
                  <a:pt x="0" y="0"/>
                </a:lnTo>
                <a:lnTo>
                  <a:pt x="0" y="292606"/>
                </a:lnTo>
                <a:lnTo>
                  <a:pt x="9144000" y="292606"/>
                </a:lnTo>
                <a:lnTo>
                  <a:pt x="914400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638554" y="1407743"/>
            <a:ext cx="7926705" cy="5151755"/>
            <a:chOff x="638554" y="1407743"/>
            <a:chExt cx="7926705" cy="515175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8554" y="1407743"/>
              <a:ext cx="7926332" cy="12142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72083" y="1447800"/>
              <a:ext cx="7862570" cy="0"/>
            </a:xfrm>
            <a:custGeom>
              <a:avLst/>
              <a:gdLst/>
              <a:ahLst/>
              <a:cxnLst/>
              <a:rect l="l" t="t" r="r" b="b"/>
              <a:pathLst>
                <a:path w="7862570" h="0">
                  <a:moveTo>
                    <a:pt x="0" y="0"/>
                  </a:moveTo>
                  <a:lnTo>
                    <a:pt x="7862443" y="0"/>
                  </a:lnTo>
                </a:path>
              </a:pathLst>
            </a:custGeom>
            <a:ln w="57912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899" y="1524000"/>
              <a:ext cx="7696200" cy="5035296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727198" y="356362"/>
            <a:ext cx="368935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Xử</a:t>
            </a:r>
            <a:r>
              <a:rPr dirty="0" spc="-30"/>
              <a:t> </a:t>
            </a:r>
            <a:r>
              <a:rPr dirty="0" spc="-5"/>
              <a:t>trí</a:t>
            </a:r>
            <a:r>
              <a:rPr dirty="0" spc="-25"/>
              <a:t> </a:t>
            </a:r>
            <a:r>
              <a:rPr dirty="0" spc="-5"/>
              <a:t>trước</a:t>
            </a:r>
            <a:r>
              <a:rPr dirty="0" spc="-25"/>
              <a:t> </a:t>
            </a:r>
            <a:r>
              <a:rPr dirty="0" spc="-5"/>
              <a:t>đo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9758" y="174447"/>
            <a:ext cx="588137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0">
                <a:solidFill>
                  <a:srgbClr val="000000"/>
                </a:solidFill>
                <a:latin typeface="Verdana"/>
                <a:cs typeface="Verdana"/>
              </a:rPr>
              <a:t>CHUẨN</a:t>
            </a:r>
            <a:r>
              <a:rPr dirty="0" sz="4000" spc="-15" b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4000" spc="-5" b="0">
                <a:solidFill>
                  <a:srgbClr val="000000"/>
                </a:solidFill>
                <a:latin typeface="Verdana"/>
                <a:cs typeface="Verdana"/>
              </a:rPr>
              <a:t>BỊ</a:t>
            </a:r>
            <a:r>
              <a:rPr dirty="0" sz="4000" spc="-15" b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4000" spc="-5" b="0">
                <a:solidFill>
                  <a:srgbClr val="000000"/>
                </a:solidFill>
                <a:latin typeface="Verdana"/>
                <a:cs typeface="Verdana"/>
              </a:rPr>
              <a:t>BỆNH</a:t>
            </a:r>
            <a:r>
              <a:rPr dirty="0" sz="4000" spc="-15" b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4000" spc="-10" b="0">
                <a:solidFill>
                  <a:srgbClr val="000000"/>
                </a:solidFill>
                <a:latin typeface="Verdana"/>
                <a:cs typeface="Verdana"/>
              </a:rPr>
              <a:t>NHÂN</a:t>
            </a:r>
            <a:endParaRPr sz="4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40" y="1365250"/>
            <a:ext cx="6440805" cy="3684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46100" indent="-534035">
              <a:lnSpc>
                <a:spcPct val="100000"/>
              </a:lnSpc>
              <a:spcBef>
                <a:spcPts val="100"/>
              </a:spcBef>
              <a:buAutoNum type="arabicPeriod" startAt="3"/>
              <a:tabLst>
                <a:tab pos="546100" algn="l"/>
                <a:tab pos="546735" algn="l"/>
              </a:tabLst>
            </a:pPr>
            <a:r>
              <a:rPr dirty="0" sz="2400" spc="-5" b="1">
                <a:latin typeface="Arial"/>
                <a:cs typeface="Arial"/>
              </a:rPr>
              <a:t>Xem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lại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các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chống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chỉ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định</a:t>
            </a:r>
            <a:endParaRPr sz="2400">
              <a:latin typeface="Arial"/>
              <a:cs typeface="Arial"/>
            </a:endParaRPr>
          </a:p>
          <a:p>
            <a:pPr marL="546100" indent="-534035">
              <a:lnSpc>
                <a:spcPct val="100000"/>
              </a:lnSpc>
              <a:spcBef>
                <a:spcPts val="2305"/>
              </a:spcBef>
              <a:buAutoNum type="arabicPeriod" startAt="3"/>
              <a:tabLst>
                <a:tab pos="546100" algn="l"/>
                <a:tab pos="546735" algn="l"/>
              </a:tabLst>
            </a:pPr>
            <a:r>
              <a:rPr dirty="0" sz="2400" b="1">
                <a:latin typeface="Arial"/>
                <a:cs typeface="Arial"/>
              </a:rPr>
              <a:t>Giải</a:t>
            </a:r>
            <a:r>
              <a:rPr dirty="0" sz="2400" spc="-4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thích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mục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đích,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quy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trình</a:t>
            </a:r>
            <a:r>
              <a:rPr dirty="0" sz="2400" spc="-3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thực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hiện</a:t>
            </a:r>
            <a:endParaRPr sz="2400">
              <a:latin typeface="Arial"/>
              <a:cs typeface="Arial"/>
            </a:endParaRPr>
          </a:p>
          <a:p>
            <a:pPr lvl="1" marL="1003300" indent="-534035">
              <a:lnSpc>
                <a:spcPct val="100000"/>
              </a:lnSpc>
              <a:spcBef>
                <a:spcPts val="2305"/>
              </a:spcBef>
              <a:buClr>
                <a:srgbClr val="0066CC"/>
              </a:buClr>
              <a:buFont typeface="Wingdings"/>
              <a:buChar char=""/>
              <a:tabLst>
                <a:tab pos="1003300" algn="l"/>
                <a:tab pos="1003935" algn="l"/>
              </a:tabLst>
            </a:pPr>
            <a:r>
              <a:rPr dirty="0" sz="2400" b="1">
                <a:latin typeface="Arial"/>
                <a:cs typeface="Arial"/>
              </a:rPr>
              <a:t>Tư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thế: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tốt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nhất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là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ngồi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thẳng</a:t>
            </a:r>
            <a:endParaRPr sz="2400">
              <a:latin typeface="Arial"/>
              <a:cs typeface="Arial"/>
            </a:endParaRPr>
          </a:p>
          <a:p>
            <a:pPr lvl="1" marL="1003300" indent="-534035">
              <a:lnSpc>
                <a:spcPct val="100000"/>
              </a:lnSpc>
              <a:spcBef>
                <a:spcPts val="2305"/>
              </a:spcBef>
              <a:buClr>
                <a:srgbClr val="0066CC"/>
              </a:buClr>
              <a:buFont typeface="Wingdings"/>
              <a:buChar char=""/>
              <a:tabLst>
                <a:tab pos="1003300" algn="l"/>
                <a:tab pos="1003935" algn="l"/>
              </a:tabLst>
            </a:pPr>
            <a:r>
              <a:rPr dirty="0" sz="2400" spc="-5" b="1">
                <a:latin typeface="Arial"/>
                <a:cs typeface="Arial"/>
              </a:rPr>
              <a:t>Hướng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dẫn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cách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ngậm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ống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thổi</a:t>
            </a:r>
            <a:endParaRPr sz="2400">
              <a:latin typeface="Arial"/>
              <a:cs typeface="Arial"/>
            </a:endParaRPr>
          </a:p>
          <a:p>
            <a:pPr lvl="1" marL="1003300" indent="-534035">
              <a:lnSpc>
                <a:spcPct val="100000"/>
              </a:lnSpc>
              <a:spcBef>
                <a:spcPts val="2305"/>
              </a:spcBef>
              <a:buClr>
                <a:srgbClr val="0066CC"/>
              </a:buClr>
              <a:buFont typeface="Wingdings"/>
              <a:buChar char=""/>
              <a:tabLst>
                <a:tab pos="1003300" algn="l"/>
                <a:tab pos="1003935" algn="l"/>
              </a:tabLst>
            </a:pPr>
            <a:r>
              <a:rPr dirty="0" sz="2400" spc="-5" b="1">
                <a:latin typeface="Arial"/>
                <a:cs typeface="Arial"/>
              </a:rPr>
              <a:t>Hướng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dẫn</a:t>
            </a:r>
            <a:r>
              <a:rPr dirty="0" sz="2400" spc="-2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cách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kẹp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mũi</a:t>
            </a:r>
            <a:endParaRPr sz="2400">
              <a:latin typeface="Arial"/>
              <a:cs typeface="Arial"/>
            </a:endParaRPr>
          </a:p>
          <a:p>
            <a:pPr marL="546100" indent="-534035">
              <a:lnSpc>
                <a:spcPct val="100000"/>
              </a:lnSpc>
              <a:spcBef>
                <a:spcPts val="2305"/>
              </a:spcBef>
              <a:buAutoNum type="arabicPeriod" startAt="3"/>
              <a:tabLst>
                <a:tab pos="546100" algn="l"/>
                <a:tab pos="546735" algn="l"/>
              </a:tabLst>
            </a:pPr>
            <a:r>
              <a:rPr dirty="0" sz="2400" spc="-5" b="1">
                <a:latin typeface="Arial"/>
                <a:cs typeface="Arial"/>
              </a:rPr>
              <a:t>Lấy</a:t>
            </a:r>
            <a:r>
              <a:rPr dirty="0" sz="2400" spc="-1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số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đo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chiều cao,</a:t>
            </a:r>
            <a:r>
              <a:rPr dirty="0" sz="240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cân</a:t>
            </a:r>
            <a:r>
              <a:rPr dirty="0" sz="2400" spc="-1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nặng,</a:t>
            </a:r>
            <a:r>
              <a:rPr dirty="0" sz="2400" spc="-2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tuổi,</a:t>
            </a:r>
            <a:r>
              <a:rPr dirty="0" sz="2400" spc="-30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giới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9829" y="319785"/>
            <a:ext cx="548195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006FC0"/>
                </a:solidFill>
                <a:latin typeface="Verdana"/>
                <a:cs typeface="Verdana"/>
              </a:rPr>
              <a:t>NHẬP</a:t>
            </a:r>
            <a:r>
              <a:rPr dirty="0" sz="3600" spc="-35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3600">
                <a:solidFill>
                  <a:srgbClr val="006FC0"/>
                </a:solidFill>
                <a:latin typeface="Verdana"/>
                <a:cs typeface="Verdana"/>
              </a:rPr>
              <a:t>THÔNG</a:t>
            </a:r>
            <a:r>
              <a:rPr dirty="0" sz="3600" spc="-3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3600">
                <a:solidFill>
                  <a:srgbClr val="006FC0"/>
                </a:solidFill>
                <a:latin typeface="Verdana"/>
                <a:cs typeface="Verdana"/>
              </a:rPr>
              <a:t>TIN</a:t>
            </a:r>
            <a:r>
              <a:rPr dirty="0" sz="3600" spc="-5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3600">
                <a:solidFill>
                  <a:srgbClr val="006FC0"/>
                </a:solidFill>
                <a:latin typeface="Verdana"/>
                <a:cs typeface="Verdana"/>
              </a:rPr>
              <a:t>BN</a:t>
            </a:r>
            <a:endParaRPr sz="36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41959" y="1143000"/>
            <a:ext cx="8290559" cy="5105400"/>
            <a:chOff x="441959" y="1143000"/>
            <a:chExt cx="8290559" cy="51054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199" y="1143000"/>
              <a:ext cx="8275320" cy="51054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57961" y="1372361"/>
              <a:ext cx="381000" cy="304800"/>
            </a:xfrm>
            <a:custGeom>
              <a:avLst/>
              <a:gdLst/>
              <a:ahLst/>
              <a:cxnLst/>
              <a:rect l="l" t="t" r="r" b="b"/>
              <a:pathLst>
                <a:path w="381000" h="304800">
                  <a:moveTo>
                    <a:pt x="0" y="152400"/>
                  </a:moveTo>
                  <a:lnTo>
                    <a:pt x="6805" y="111874"/>
                  </a:lnTo>
                  <a:lnTo>
                    <a:pt x="26009" y="75466"/>
                  </a:lnTo>
                  <a:lnTo>
                    <a:pt x="55797" y="44624"/>
                  </a:lnTo>
                  <a:lnTo>
                    <a:pt x="94352" y="20799"/>
                  </a:lnTo>
                  <a:lnTo>
                    <a:pt x="139858" y="5441"/>
                  </a:lnTo>
                  <a:lnTo>
                    <a:pt x="190500" y="0"/>
                  </a:lnTo>
                  <a:lnTo>
                    <a:pt x="241141" y="5441"/>
                  </a:lnTo>
                  <a:lnTo>
                    <a:pt x="286647" y="20799"/>
                  </a:lnTo>
                  <a:lnTo>
                    <a:pt x="325202" y="44624"/>
                  </a:lnTo>
                  <a:lnTo>
                    <a:pt x="354990" y="75466"/>
                  </a:lnTo>
                  <a:lnTo>
                    <a:pt x="374194" y="111874"/>
                  </a:lnTo>
                  <a:lnTo>
                    <a:pt x="381000" y="152400"/>
                  </a:lnTo>
                  <a:lnTo>
                    <a:pt x="374194" y="192925"/>
                  </a:lnTo>
                  <a:lnTo>
                    <a:pt x="354990" y="229333"/>
                  </a:lnTo>
                  <a:lnTo>
                    <a:pt x="325202" y="260175"/>
                  </a:lnTo>
                  <a:lnTo>
                    <a:pt x="286647" y="284000"/>
                  </a:lnTo>
                  <a:lnTo>
                    <a:pt x="241141" y="299358"/>
                  </a:lnTo>
                  <a:lnTo>
                    <a:pt x="190500" y="304800"/>
                  </a:lnTo>
                  <a:lnTo>
                    <a:pt x="139858" y="299358"/>
                  </a:lnTo>
                  <a:lnTo>
                    <a:pt x="94352" y="284000"/>
                  </a:lnTo>
                  <a:lnTo>
                    <a:pt x="55797" y="260175"/>
                  </a:lnTo>
                  <a:lnTo>
                    <a:pt x="26009" y="229333"/>
                  </a:lnTo>
                  <a:lnTo>
                    <a:pt x="6805" y="192925"/>
                  </a:lnTo>
                  <a:lnTo>
                    <a:pt x="0" y="152400"/>
                  </a:lnTo>
                  <a:close/>
                </a:path>
              </a:pathLst>
            </a:custGeom>
            <a:ln w="3200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39822" y="1753234"/>
              <a:ext cx="217804" cy="614680"/>
            </a:xfrm>
            <a:custGeom>
              <a:avLst/>
              <a:gdLst/>
              <a:ahLst/>
              <a:cxnLst/>
              <a:rect l="l" t="t" r="r" b="b"/>
              <a:pathLst>
                <a:path w="217805" h="614680">
                  <a:moveTo>
                    <a:pt x="65051" y="73409"/>
                  </a:moveTo>
                  <a:lnTo>
                    <a:pt x="54500" y="109656"/>
                  </a:lnTo>
                  <a:lnTo>
                    <a:pt x="180661" y="614299"/>
                  </a:lnTo>
                  <a:lnTo>
                    <a:pt x="217618" y="605154"/>
                  </a:lnTo>
                  <a:lnTo>
                    <a:pt x="91462" y="100488"/>
                  </a:lnTo>
                  <a:lnTo>
                    <a:pt x="65051" y="73409"/>
                  </a:lnTo>
                  <a:close/>
                </a:path>
                <a:path w="217805" h="614680">
                  <a:moveTo>
                    <a:pt x="46714" y="0"/>
                  </a:moveTo>
                  <a:lnTo>
                    <a:pt x="638" y="158495"/>
                  </a:lnTo>
                  <a:lnTo>
                    <a:pt x="0" y="165990"/>
                  </a:lnTo>
                  <a:lnTo>
                    <a:pt x="2226" y="172926"/>
                  </a:lnTo>
                  <a:lnTo>
                    <a:pt x="6900" y="178552"/>
                  </a:lnTo>
                  <a:lnTo>
                    <a:pt x="13605" y="182117"/>
                  </a:lnTo>
                  <a:lnTo>
                    <a:pt x="21141" y="182735"/>
                  </a:lnTo>
                  <a:lnTo>
                    <a:pt x="28095" y="180482"/>
                  </a:lnTo>
                  <a:lnTo>
                    <a:pt x="33707" y="175777"/>
                  </a:lnTo>
                  <a:lnTo>
                    <a:pt x="37214" y="169037"/>
                  </a:lnTo>
                  <a:lnTo>
                    <a:pt x="54500" y="109656"/>
                  </a:lnTo>
                  <a:lnTo>
                    <a:pt x="37405" y="41275"/>
                  </a:lnTo>
                  <a:lnTo>
                    <a:pt x="74374" y="32130"/>
                  </a:lnTo>
                  <a:lnTo>
                    <a:pt x="78057" y="32130"/>
                  </a:lnTo>
                  <a:lnTo>
                    <a:pt x="46714" y="0"/>
                  </a:lnTo>
                  <a:close/>
                </a:path>
                <a:path w="217805" h="614680">
                  <a:moveTo>
                    <a:pt x="78057" y="32130"/>
                  </a:moveTo>
                  <a:lnTo>
                    <a:pt x="74374" y="32130"/>
                  </a:lnTo>
                  <a:lnTo>
                    <a:pt x="91462" y="100488"/>
                  </a:lnTo>
                  <a:lnTo>
                    <a:pt x="134661" y="144779"/>
                  </a:lnTo>
                  <a:lnTo>
                    <a:pt x="140908" y="149016"/>
                  </a:lnTo>
                  <a:lnTo>
                    <a:pt x="148058" y="150479"/>
                  </a:lnTo>
                  <a:lnTo>
                    <a:pt x="155244" y="149155"/>
                  </a:lnTo>
                  <a:lnTo>
                    <a:pt x="161598" y="145034"/>
                  </a:lnTo>
                  <a:lnTo>
                    <a:pt x="165861" y="138773"/>
                  </a:lnTo>
                  <a:lnTo>
                    <a:pt x="167345" y="131619"/>
                  </a:lnTo>
                  <a:lnTo>
                    <a:pt x="166038" y="124442"/>
                  </a:lnTo>
                  <a:lnTo>
                    <a:pt x="161928" y="118110"/>
                  </a:lnTo>
                  <a:lnTo>
                    <a:pt x="78057" y="32130"/>
                  </a:lnTo>
                  <a:close/>
                </a:path>
                <a:path w="217805" h="614680">
                  <a:moveTo>
                    <a:pt x="74374" y="32130"/>
                  </a:moveTo>
                  <a:lnTo>
                    <a:pt x="37405" y="41275"/>
                  </a:lnTo>
                  <a:lnTo>
                    <a:pt x="54500" y="109656"/>
                  </a:lnTo>
                  <a:lnTo>
                    <a:pt x="65051" y="73409"/>
                  </a:lnTo>
                  <a:lnTo>
                    <a:pt x="42256" y="50037"/>
                  </a:lnTo>
                  <a:lnTo>
                    <a:pt x="74184" y="42037"/>
                  </a:lnTo>
                  <a:lnTo>
                    <a:pt x="76851" y="42037"/>
                  </a:lnTo>
                  <a:lnTo>
                    <a:pt x="74374" y="32130"/>
                  </a:lnTo>
                  <a:close/>
                </a:path>
                <a:path w="217805" h="614680">
                  <a:moveTo>
                    <a:pt x="76851" y="42037"/>
                  </a:moveTo>
                  <a:lnTo>
                    <a:pt x="74184" y="42037"/>
                  </a:lnTo>
                  <a:lnTo>
                    <a:pt x="65051" y="73409"/>
                  </a:lnTo>
                  <a:lnTo>
                    <a:pt x="91462" y="100488"/>
                  </a:lnTo>
                  <a:lnTo>
                    <a:pt x="76851" y="42037"/>
                  </a:lnTo>
                  <a:close/>
                </a:path>
                <a:path w="217805" h="614680">
                  <a:moveTo>
                    <a:pt x="74184" y="42037"/>
                  </a:moveTo>
                  <a:lnTo>
                    <a:pt x="42256" y="50037"/>
                  </a:lnTo>
                  <a:lnTo>
                    <a:pt x="65051" y="73409"/>
                  </a:lnTo>
                  <a:lnTo>
                    <a:pt x="74184" y="4203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9829" y="319785"/>
            <a:ext cx="548195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006FC0"/>
                </a:solidFill>
                <a:latin typeface="Verdana"/>
                <a:cs typeface="Verdana"/>
              </a:rPr>
              <a:t>NHẬP</a:t>
            </a:r>
            <a:r>
              <a:rPr dirty="0" sz="3600" spc="-35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3600">
                <a:solidFill>
                  <a:srgbClr val="006FC0"/>
                </a:solidFill>
                <a:latin typeface="Verdana"/>
                <a:cs typeface="Verdana"/>
              </a:rPr>
              <a:t>THÔNG</a:t>
            </a:r>
            <a:r>
              <a:rPr dirty="0" sz="3600" spc="-3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3600">
                <a:solidFill>
                  <a:srgbClr val="006FC0"/>
                </a:solidFill>
                <a:latin typeface="Verdana"/>
                <a:cs typeface="Verdana"/>
              </a:rPr>
              <a:t>TIN</a:t>
            </a:r>
            <a:r>
              <a:rPr dirty="0" sz="3600" spc="-5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3600">
                <a:solidFill>
                  <a:srgbClr val="006FC0"/>
                </a:solidFill>
                <a:latin typeface="Verdana"/>
                <a:cs typeface="Verdana"/>
              </a:rPr>
              <a:t>BN</a:t>
            </a:r>
            <a:endParaRPr sz="36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81000" y="1143000"/>
            <a:ext cx="8458200" cy="5181600"/>
            <a:chOff x="381000" y="1143000"/>
            <a:chExt cx="8458200" cy="51816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1000" y="1143000"/>
              <a:ext cx="8458200" cy="51816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058161" y="4420361"/>
              <a:ext cx="762000" cy="457200"/>
            </a:xfrm>
            <a:custGeom>
              <a:avLst/>
              <a:gdLst/>
              <a:ahLst/>
              <a:cxnLst/>
              <a:rect l="l" t="t" r="r" b="b"/>
              <a:pathLst>
                <a:path w="762000" h="457200">
                  <a:moveTo>
                    <a:pt x="0" y="228600"/>
                  </a:moveTo>
                  <a:lnTo>
                    <a:pt x="16129" y="162582"/>
                  </a:lnTo>
                  <a:lnTo>
                    <a:pt x="61376" y="104131"/>
                  </a:lnTo>
                  <a:lnTo>
                    <a:pt x="93446" y="78627"/>
                  </a:lnTo>
                  <a:lnTo>
                    <a:pt x="131028" y="56076"/>
                  </a:lnTo>
                  <a:lnTo>
                    <a:pt x="173533" y="36832"/>
                  </a:lnTo>
                  <a:lnTo>
                    <a:pt x="220372" y="21248"/>
                  </a:lnTo>
                  <a:lnTo>
                    <a:pt x="270955" y="9679"/>
                  </a:lnTo>
                  <a:lnTo>
                    <a:pt x="324694" y="2478"/>
                  </a:lnTo>
                  <a:lnTo>
                    <a:pt x="381000" y="0"/>
                  </a:lnTo>
                  <a:lnTo>
                    <a:pt x="437305" y="2478"/>
                  </a:lnTo>
                  <a:lnTo>
                    <a:pt x="491044" y="9679"/>
                  </a:lnTo>
                  <a:lnTo>
                    <a:pt x="541627" y="21248"/>
                  </a:lnTo>
                  <a:lnTo>
                    <a:pt x="588466" y="36832"/>
                  </a:lnTo>
                  <a:lnTo>
                    <a:pt x="630971" y="56076"/>
                  </a:lnTo>
                  <a:lnTo>
                    <a:pt x="668553" y="78627"/>
                  </a:lnTo>
                  <a:lnTo>
                    <a:pt x="700623" y="104131"/>
                  </a:lnTo>
                  <a:lnTo>
                    <a:pt x="726591" y="132234"/>
                  </a:lnTo>
                  <a:lnTo>
                    <a:pt x="757869" y="194822"/>
                  </a:lnTo>
                  <a:lnTo>
                    <a:pt x="762000" y="228600"/>
                  </a:lnTo>
                  <a:lnTo>
                    <a:pt x="757869" y="262377"/>
                  </a:lnTo>
                  <a:lnTo>
                    <a:pt x="726591" y="324965"/>
                  </a:lnTo>
                  <a:lnTo>
                    <a:pt x="700623" y="353068"/>
                  </a:lnTo>
                  <a:lnTo>
                    <a:pt x="668553" y="378572"/>
                  </a:lnTo>
                  <a:lnTo>
                    <a:pt x="630971" y="401123"/>
                  </a:lnTo>
                  <a:lnTo>
                    <a:pt x="588466" y="420367"/>
                  </a:lnTo>
                  <a:lnTo>
                    <a:pt x="541627" y="435951"/>
                  </a:lnTo>
                  <a:lnTo>
                    <a:pt x="491044" y="447520"/>
                  </a:lnTo>
                  <a:lnTo>
                    <a:pt x="437305" y="454721"/>
                  </a:lnTo>
                  <a:lnTo>
                    <a:pt x="381000" y="457200"/>
                  </a:lnTo>
                  <a:lnTo>
                    <a:pt x="324694" y="454721"/>
                  </a:lnTo>
                  <a:lnTo>
                    <a:pt x="270955" y="447520"/>
                  </a:lnTo>
                  <a:lnTo>
                    <a:pt x="220372" y="435951"/>
                  </a:lnTo>
                  <a:lnTo>
                    <a:pt x="173533" y="420367"/>
                  </a:lnTo>
                  <a:lnTo>
                    <a:pt x="131028" y="401123"/>
                  </a:lnTo>
                  <a:lnTo>
                    <a:pt x="93446" y="378572"/>
                  </a:lnTo>
                  <a:lnTo>
                    <a:pt x="61376" y="353068"/>
                  </a:lnTo>
                  <a:lnTo>
                    <a:pt x="35408" y="324965"/>
                  </a:lnTo>
                  <a:lnTo>
                    <a:pt x="4130" y="262377"/>
                  </a:lnTo>
                  <a:lnTo>
                    <a:pt x="0" y="228600"/>
                  </a:lnTo>
                  <a:close/>
                </a:path>
              </a:pathLst>
            </a:custGeom>
            <a:ln w="3200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514602" y="4801361"/>
              <a:ext cx="620395" cy="397510"/>
            </a:xfrm>
            <a:custGeom>
              <a:avLst/>
              <a:gdLst/>
              <a:ahLst/>
              <a:cxnLst/>
              <a:rect l="l" t="t" r="r" b="b"/>
              <a:pathLst>
                <a:path w="620394" h="397510">
                  <a:moveTo>
                    <a:pt x="555706" y="39992"/>
                  </a:moveTo>
                  <a:lnTo>
                    <a:pt x="517973" y="41151"/>
                  </a:lnTo>
                  <a:lnTo>
                    <a:pt x="0" y="364870"/>
                  </a:lnTo>
                  <a:lnTo>
                    <a:pt x="20192" y="397129"/>
                  </a:lnTo>
                  <a:lnTo>
                    <a:pt x="538020" y="73615"/>
                  </a:lnTo>
                  <a:lnTo>
                    <a:pt x="555706" y="39992"/>
                  </a:lnTo>
                  <a:close/>
                </a:path>
                <a:path w="620394" h="397510">
                  <a:moveTo>
                    <a:pt x="617880" y="3810"/>
                  </a:moveTo>
                  <a:lnTo>
                    <a:pt x="577722" y="3810"/>
                  </a:lnTo>
                  <a:lnTo>
                    <a:pt x="597916" y="36194"/>
                  </a:lnTo>
                  <a:lnTo>
                    <a:pt x="538020" y="73615"/>
                  </a:lnTo>
                  <a:lnTo>
                    <a:pt x="509270" y="128269"/>
                  </a:lnTo>
                  <a:lnTo>
                    <a:pt x="507180" y="135510"/>
                  </a:lnTo>
                  <a:lnTo>
                    <a:pt x="507984" y="142763"/>
                  </a:lnTo>
                  <a:lnTo>
                    <a:pt x="511430" y="149183"/>
                  </a:lnTo>
                  <a:lnTo>
                    <a:pt x="517271" y="153924"/>
                  </a:lnTo>
                  <a:lnTo>
                    <a:pt x="524567" y="156084"/>
                  </a:lnTo>
                  <a:lnTo>
                    <a:pt x="531828" y="155305"/>
                  </a:lnTo>
                  <a:lnTo>
                    <a:pt x="538255" y="151834"/>
                  </a:lnTo>
                  <a:lnTo>
                    <a:pt x="543052" y="145923"/>
                  </a:lnTo>
                  <a:lnTo>
                    <a:pt x="617880" y="3810"/>
                  </a:lnTo>
                  <a:close/>
                </a:path>
                <a:path w="620394" h="397510">
                  <a:moveTo>
                    <a:pt x="582315" y="11175"/>
                  </a:moveTo>
                  <a:lnTo>
                    <a:pt x="570865" y="11175"/>
                  </a:lnTo>
                  <a:lnTo>
                    <a:pt x="588391" y="38988"/>
                  </a:lnTo>
                  <a:lnTo>
                    <a:pt x="555706" y="39992"/>
                  </a:lnTo>
                  <a:lnTo>
                    <a:pt x="538020" y="73615"/>
                  </a:lnTo>
                  <a:lnTo>
                    <a:pt x="597916" y="36194"/>
                  </a:lnTo>
                  <a:lnTo>
                    <a:pt x="582315" y="11175"/>
                  </a:lnTo>
                  <a:close/>
                </a:path>
                <a:path w="620394" h="397510">
                  <a:moveTo>
                    <a:pt x="619886" y="0"/>
                  </a:moveTo>
                  <a:lnTo>
                    <a:pt x="454914" y="4952"/>
                  </a:lnTo>
                  <a:lnTo>
                    <a:pt x="436498" y="24637"/>
                  </a:lnTo>
                  <a:lnTo>
                    <a:pt x="438179" y="32015"/>
                  </a:lnTo>
                  <a:lnTo>
                    <a:pt x="442420" y="37941"/>
                  </a:lnTo>
                  <a:lnTo>
                    <a:pt x="448589" y="41818"/>
                  </a:lnTo>
                  <a:lnTo>
                    <a:pt x="456056" y="43052"/>
                  </a:lnTo>
                  <a:lnTo>
                    <a:pt x="517973" y="41151"/>
                  </a:lnTo>
                  <a:lnTo>
                    <a:pt x="577722" y="3810"/>
                  </a:lnTo>
                  <a:lnTo>
                    <a:pt x="617880" y="3810"/>
                  </a:lnTo>
                  <a:lnTo>
                    <a:pt x="619886" y="0"/>
                  </a:lnTo>
                  <a:close/>
                </a:path>
                <a:path w="620394" h="397510">
                  <a:moveTo>
                    <a:pt x="577722" y="3810"/>
                  </a:moveTo>
                  <a:lnTo>
                    <a:pt x="517973" y="41151"/>
                  </a:lnTo>
                  <a:lnTo>
                    <a:pt x="555706" y="39992"/>
                  </a:lnTo>
                  <a:lnTo>
                    <a:pt x="570865" y="11175"/>
                  </a:lnTo>
                  <a:lnTo>
                    <a:pt x="582315" y="11175"/>
                  </a:lnTo>
                  <a:lnTo>
                    <a:pt x="577722" y="3810"/>
                  </a:lnTo>
                  <a:close/>
                </a:path>
                <a:path w="620394" h="397510">
                  <a:moveTo>
                    <a:pt x="570865" y="11175"/>
                  </a:moveTo>
                  <a:lnTo>
                    <a:pt x="555706" y="39992"/>
                  </a:lnTo>
                  <a:lnTo>
                    <a:pt x="588391" y="38988"/>
                  </a:lnTo>
                  <a:lnTo>
                    <a:pt x="570865" y="1117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9829" y="319785"/>
            <a:ext cx="548195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006FC0"/>
                </a:solidFill>
                <a:latin typeface="Verdana"/>
                <a:cs typeface="Verdana"/>
              </a:rPr>
              <a:t>NHẬP</a:t>
            </a:r>
            <a:r>
              <a:rPr dirty="0" sz="3600" spc="-35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3600">
                <a:solidFill>
                  <a:srgbClr val="006FC0"/>
                </a:solidFill>
                <a:latin typeface="Verdana"/>
                <a:cs typeface="Verdana"/>
              </a:rPr>
              <a:t>THÔNG</a:t>
            </a:r>
            <a:r>
              <a:rPr dirty="0" sz="3600" spc="-3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3600">
                <a:solidFill>
                  <a:srgbClr val="006FC0"/>
                </a:solidFill>
                <a:latin typeface="Verdana"/>
                <a:cs typeface="Verdana"/>
              </a:rPr>
              <a:t>TIN</a:t>
            </a:r>
            <a:r>
              <a:rPr dirty="0" sz="3600" spc="-5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3600">
                <a:solidFill>
                  <a:srgbClr val="006FC0"/>
                </a:solidFill>
                <a:latin typeface="Verdana"/>
                <a:cs typeface="Verdana"/>
              </a:rPr>
              <a:t>BN</a:t>
            </a:r>
            <a:endParaRPr sz="36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1066800"/>
            <a:ext cx="8365235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9829" y="319785"/>
            <a:ext cx="548195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006FC0"/>
                </a:solidFill>
                <a:latin typeface="Verdana"/>
                <a:cs typeface="Verdana"/>
              </a:rPr>
              <a:t>NHẬP</a:t>
            </a:r>
            <a:r>
              <a:rPr dirty="0" sz="3600" spc="-35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3600">
                <a:solidFill>
                  <a:srgbClr val="006FC0"/>
                </a:solidFill>
                <a:latin typeface="Verdana"/>
                <a:cs typeface="Verdana"/>
              </a:rPr>
              <a:t>THÔNG</a:t>
            </a:r>
            <a:r>
              <a:rPr dirty="0" sz="3600" spc="-3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3600">
                <a:solidFill>
                  <a:srgbClr val="006FC0"/>
                </a:solidFill>
                <a:latin typeface="Verdana"/>
                <a:cs typeface="Verdana"/>
              </a:rPr>
              <a:t>TIN</a:t>
            </a:r>
            <a:r>
              <a:rPr dirty="0" sz="3600" spc="-5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3600">
                <a:solidFill>
                  <a:srgbClr val="006FC0"/>
                </a:solidFill>
                <a:latin typeface="Verdana"/>
                <a:cs typeface="Verdana"/>
              </a:rPr>
              <a:t>BN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40335" indent="-128270">
              <a:lnSpc>
                <a:spcPct val="100000"/>
              </a:lnSpc>
              <a:spcBef>
                <a:spcPts val="95"/>
              </a:spcBef>
              <a:buClr>
                <a:srgbClr val="006FC0"/>
              </a:buClr>
              <a:buSzPct val="95454"/>
              <a:buFont typeface="Wingdings"/>
              <a:buChar char=""/>
              <a:tabLst>
                <a:tab pos="140970" algn="l"/>
              </a:tabLst>
            </a:pPr>
            <a:r>
              <a:rPr dirty="0" spc="-5"/>
              <a:t>Họ</a:t>
            </a:r>
            <a:r>
              <a:rPr dirty="0"/>
              <a:t> </a:t>
            </a:r>
            <a:r>
              <a:rPr dirty="0" spc="-10"/>
              <a:t>và</a:t>
            </a:r>
            <a:r>
              <a:rPr dirty="0" spc="15"/>
              <a:t> </a:t>
            </a:r>
            <a:r>
              <a:rPr dirty="0" spc="-5"/>
              <a:t>tên</a:t>
            </a:r>
          </a:p>
          <a:p>
            <a:pPr marL="140335" indent="-128270">
              <a:lnSpc>
                <a:spcPct val="100000"/>
              </a:lnSpc>
              <a:spcBef>
                <a:spcPts val="1850"/>
              </a:spcBef>
              <a:buClr>
                <a:srgbClr val="006FC0"/>
              </a:buClr>
              <a:buSzPct val="95454"/>
              <a:buFont typeface="Wingdings"/>
              <a:buChar char=""/>
              <a:tabLst>
                <a:tab pos="140970" algn="l"/>
              </a:tabLst>
            </a:pPr>
            <a:r>
              <a:rPr dirty="0" spc="-5"/>
              <a:t>ID</a:t>
            </a:r>
          </a:p>
          <a:p>
            <a:pPr marL="140335" indent="-128270">
              <a:lnSpc>
                <a:spcPct val="100000"/>
              </a:lnSpc>
              <a:spcBef>
                <a:spcPts val="1850"/>
              </a:spcBef>
              <a:buClr>
                <a:srgbClr val="006FC0"/>
              </a:buClr>
              <a:buSzPct val="95454"/>
              <a:buFont typeface="Wingdings"/>
              <a:buChar char=""/>
              <a:tabLst>
                <a:tab pos="140970" algn="l"/>
              </a:tabLst>
            </a:pPr>
            <a:r>
              <a:rPr dirty="0" spc="-5"/>
              <a:t>Ngày</a:t>
            </a:r>
            <a:r>
              <a:rPr dirty="0" spc="-10"/>
              <a:t> </a:t>
            </a:r>
            <a:r>
              <a:rPr dirty="0" spc="-5"/>
              <a:t>sinh</a:t>
            </a:r>
          </a:p>
          <a:p>
            <a:pPr marL="140970" indent="-128905">
              <a:lnSpc>
                <a:spcPct val="100000"/>
              </a:lnSpc>
              <a:spcBef>
                <a:spcPts val="1845"/>
              </a:spcBef>
              <a:buClr>
                <a:srgbClr val="006FC0"/>
              </a:buClr>
              <a:buSzPct val="95454"/>
              <a:buFont typeface="Wingdings"/>
              <a:buChar char=""/>
              <a:tabLst>
                <a:tab pos="141605" algn="l"/>
              </a:tabLst>
            </a:pPr>
            <a:r>
              <a:rPr dirty="0" spc="45"/>
              <a:t>Giới</a:t>
            </a:r>
          </a:p>
          <a:p>
            <a:pPr marL="140335" indent="-128270">
              <a:lnSpc>
                <a:spcPct val="100000"/>
              </a:lnSpc>
              <a:spcBef>
                <a:spcPts val="1850"/>
              </a:spcBef>
              <a:buClr>
                <a:srgbClr val="006FC0"/>
              </a:buClr>
              <a:buSzPct val="95454"/>
              <a:buFont typeface="Wingdings"/>
              <a:buChar char=""/>
              <a:tabLst>
                <a:tab pos="140970" algn="l"/>
              </a:tabLst>
            </a:pPr>
            <a:r>
              <a:rPr dirty="0" spc="-10"/>
              <a:t>Chiều</a:t>
            </a:r>
            <a:r>
              <a:rPr dirty="0" spc="10"/>
              <a:t> </a:t>
            </a:r>
            <a:r>
              <a:rPr dirty="0" spc="-5"/>
              <a:t>cao</a:t>
            </a:r>
            <a:r>
              <a:rPr dirty="0" spc="10"/>
              <a:t> </a:t>
            </a:r>
            <a:r>
              <a:rPr dirty="0" spc="-5"/>
              <a:t>(cm)</a:t>
            </a:r>
          </a:p>
          <a:p>
            <a:pPr marL="140335" indent="-128270">
              <a:lnSpc>
                <a:spcPct val="100000"/>
              </a:lnSpc>
              <a:spcBef>
                <a:spcPts val="1850"/>
              </a:spcBef>
              <a:buClr>
                <a:srgbClr val="006FC0"/>
              </a:buClr>
              <a:buSzPct val="95454"/>
              <a:buFont typeface="Wingdings"/>
              <a:buChar char=""/>
              <a:tabLst>
                <a:tab pos="140970" algn="l"/>
              </a:tabLst>
            </a:pPr>
            <a:r>
              <a:rPr dirty="0" spc="-5"/>
              <a:t>Cân</a:t>
            </a:r>
            <a:r>
              <a:rPr dirty="0" spc="5"/>
              <a:t> </a:t>
            </a:r>
            <a:r>
              <a:rPr dirty="0" spc="-5"/>
              <a:t>nặng</a:t>
            </a:r>
            <a:r>
              <a:rPr dirty="0" spc="15"/>
              <a:t> </a:t>
            </a:r>
            <a:r>
              <a:rPr dirty="0" spc="-5"/>
              <a:t>(kg)</a:t>
            </a:r>
          </a:p>
          <a:p>
            <a:pPr marL="140335" indent="-128270">
              <a:lnSpc>
                <a:spcPct val="100000"/>
              </a:lnSpc>
              <a:spcBef>
                <a:spcPts val="1850"/>
              </a:spcBef>
              <a:buClr>
                <a:srgbClr val="006FC0"/>
              </a:buClr>
              <a:buSzPct val="95454"/>
              <a:buFont typeface="Wingdings"/>
              <a:buChar char=""/>
              <a:tabLst>
                <a:tab pos="140970" algn="l"/>
              </a:tabLst>
            </a:pPr>
            <a:r>
              <a:rPr dirty="0" spc="-30"/>
              <a:t>Tiền</a:t>
            </a:r>
            <a:r>
              <a:rPr dirty="0" spc="30"/>
              <a:t> </a:t>
            </a:r>
            <a:r>
              <a:rPr dirty="0" spc="120"/>
              <a:t>sử</a:t>
            </a:r>
            <a:r>
              <a:rPr dirty="0" spc="15"/>
              <a:t> </a:t>
            </a:r>
            <a:r>
              <a:rPr dirty="0" spc="-5"/>
              <a:t>hút</a:t>
            </a:r>
            <a:r>
              <a:rPr dirty="0" spc="25"/>
              <a:t> </a:t>
            </a:r>
            <a:r>
              <a:rPr dirty="0" spc="-5"/>
              <a:t>thuốc</a:t>
            </a:r>
            <a:r>
              <a:rPr dirty="0" spc="30"/>
              <a:t> </a:t>
            </a:r>
            <a:r>
              <a:rPr dirty="0" spc="-5"/>
              <a:t>(Bao</a:t>
            </a:r>
            <a:r>
              <a:rPr dirty="0" spc="35"/>
              <a:t> </a:t>
            </a:r>
            <a:r>
              <a:rPr dirty="0" spc="-5"/>
              <a:t>-năm)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46828" y="1580134"/>
            <a:ext cx="4531360" cy="32111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006FC0"/>
              </a:buClr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200" spc="-5">
                <a:latin typeface="Microsoft Sans Serif"/>
                <a:cs typeface="Microsoft Sans Serif"/>
              </a:rPr>
              <a:t>Predicteds:</a:t>
            </a:r>
            <a:endParaRPr sz="2200">
              <a:latin typeface="Microsoft Sans Serif"/>
              <a:cs typeface="Microsoft Sans Serif"/>
            </a:endParaRPr>
          </a:p>
          <a:p>
            <a:pPr lvl="1" marL="984885" indent="-515620">
              <a:lnSpc>
                <a:spcPct val="100000"/>
              </a:lnSpc>
              <a:spcBef>
                <a:spcPts val="1850"/>
              </a:spcBef>
              <a:buClr>
                <a:srgbClr val="006FC0"/>
              </a:buClr>
              <a:buFont typeface="Wingdings"/>
              <a:buChar char=""/>
              <a:tabLst>
                <a:tab pos="984885" algn="l"/>
                <a:tab pos="985519" algn="l"/>
              </a:tabLst>
            </a:pPr>
            <a:r>
              <a:rPr dirty="0" sz="2200" spc="-5">
                <a:latin typeface="Microsoft Sans Serif"/>
                <a:cs typeface="Microsoft Sans Serif"/>
              </a:rPr>
              <a:t>Crapo</a:t>
            </a:r>
            <a:r>
              <a:rPr dirty="0" sz="2200" spc="20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(&lt;</a:t>
            </a:r>
            <a:r>
              <a:rPr dirty="0" sz="2200" spc="20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18</a:t>
            </a:r>
            <a:r>
              <a:rPr dirty="0" sz="2200" spc="25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tuổi)</a:t>
            </a:r>
            <a:endParaRPr sz="2200">
              <a:latin typeface="Microsoft Sans Serif"/>
              <a:cs typeface="Microsoft Sans Serif"/>
            </a:endParaRPr>
          </a:p>
          <a:p>
            <a:pPr lvl="1" marL="984885" indent="-515620">
              <a:lnSpc>
                <a:spcPct val="100000"/>
              </a:lnSpc>
              <a:spcBef>
                <a:spcPts val="1850"/>
              </a:spcBef>
              <a:buClr>
                <a:srgbClr val="006FC0"/>
              </a:buClr>
              <a:buFont typeface="Wingdings"/>
              <a:buChar char=""/>
              <a:tabLst>
                <a:tab pos="984885" algn="l"/>
                <a:tab pos="985519" algn="l"/>
              </a:tabLst>
            </a:pPr>
            <a:r>
              <a:rPr dirty="0" sz="2200" spc="-5">
                <a:latin typeface="Microsoft Sans Serif"/>
                <a:cs typeface="Microsoft Sans Serif"/>
              </a:rPr>
              <a:t>Hankinson</a:t>
            </a:r>
            <a:r>
              <a:rPr dirty="0" sz="2200" spc="5">
                <a:latin typeface="Microsoft Sans Serif"/>
                <a:cs typeface="Microsoft Sans Serif"/>
              </a:rPr>
              <a:t> </a:t>
            </a:r>
            <a:r>
              <a:rPr dirty="0" sz="2200" spc="-45">
                <a:latin typeface="Microsoft Sans Serif"/>
                <a:cs typeface="Microsoft Sans Serif"/>
              </a:rPr>
              <a:t>(≥</a:t>
            </a:r>
            <a:r>
              <a:rPr dirty="0" sz="2200" spc="15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18</a:t>
            </a:r>
            <a:r>
              <a:rPr dirty="0" sz="2200" spc="25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tuổi)</a:t>
            </a:r>
            <a:endParaRPr sz="2200">
              <a:latin typeface="Microsoft Sans Serif"/>
              <a:cs typeface="Microsoft Sans Serif"/>
            </a:endParaRPr>
          </a:p>
          <a:p>
            <a:pPr marL="527685" indent="-515620">
              <a:lnSpc>
                <a:spcPct val="100000"/>
              </a:lnSpc>
              <a:spcBef>
                <a:spcPts val="1845"/>
              </a:spcBef>
              <a:buClr>
                <a:srgbClr val="006FC0"/>
              </a:buClr>
              <a:buFont typeface="Wingdings"/>
              <a:buChar char=""/>
              <a:tabLst>
                <a:tab pos="527685" algn="l"/>
                <a:tab pos="528320" algn="l"/>
              </a:tabLst>
            </a:pPr>
            <a:r>
              <a:rPr dirty="0" sz="2200" spc="-5">
                <a:latin typeface="Microsoft Sans Serif"/>
                <a:cs typeface="Microsoft Sans Serif"/>
              </a:rPr>
              <a:t>Chọn</a:t>
            </a:r>
            <a:r>
              <a:rPr dirty="0" sz="2200" spc="30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Other:</a:t>
            </a:r>
            <a:r>
              <a:rPr dirty="0" sz="2200" spc="25">
                <a:latin typeface="Microsoft Sans Serif"/>
                <a:cs typeface="Microsoft Sans Serif"/>
              </a:rPr>
              <a:t> </a:t>
            </a:r>
            <a:r>
              <a:rPr dirty="0" sz="2200" spc="-20">
                <a:latin typeface="Microsoft Sans Serif"/>
                <a:cs typeface="Microsoft Sans Serif"/>
              </a:rPr>
              <a:t>Việt</a:t>
            </a:r>
            <a:r>
              <a:rPr dirty="0" sz="2200" spc="10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Nam,</a:t>
            </a:r>
            <a:r>
              <a:rPr dirty="0" sz="2200" spc="45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chọn</a:t>
            </a:r>
            <a:r>
              <a:rPr dirty="0" sz="2200" spc="15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6%</a:t>
            </a:r>
            <a:endParaRPr sz="2200">
              <a:latin typeface="Microsoft Sans Serif"/>
              <a:cs typeface="Microsoft Sans Serif"/>
            </a:endParaRPr>
          </a:p>
          <a:p>
            <a:pPr marL="527685" indent="-515620">
              <a:lnSpc>
                <a:spcPct val="100000"/>
              </a:lnSpc>
              <a:spcBef>
                <a:spcPts val="1850"/>
              </a:spcBef>
              <a:buClr>
                <a:srgbClr val="006FC0"/>
              </a:buClr>
              <a:buFont typeface="Wingdings"/>
              <a:buChar char=""/>
              <a:tabLst>
                <a:tab pos="527685" algn="l"/>
                <a:tab pos="528320" algn="l"/>
              </a:tabLst>
            </a:pPr>
            <a:r>
              <a:rPr dirty="0" sz="2200" spc="-10">
                <a:latin typeface="Microsoft Sans Serif"/>
                <a:cs typeface="Microsoft Sans Serif"/>
              </a:rPr>
              <a:t>Chẩn</a:t>
            </a:r>
            <a:r>
              <a:rPr dirty="0" sz="2200" spc="20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đoán</a:t>
            </a:r>
            <a:r>
              <a:rPr dirty="0" sz="2200" spc="5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bệnh</a:t>
            </a:r>
            <a:endParaRPr sz="2200">
              <a:latin typeface="Microsoft Sans Serif"/>
              <a:cs typeface="Microsoft Sans Serif"/>
            </a:endParaRPr>
          </a:p>
          <a:p>
            <a:pPr marL="527685" indent="-515620">
              <a:lnSpc>
                <a:spcPct val="100000"/>
              </a:lnSpc>
              <a:spcBef>
                <a:spcPts val="1850"/>
              </a:spcBef>
              <a:buClr>
                <a:srgbClr val="006FC0"/>
              </a:buClr>
              <a:buFont typeface="Wingdings"/>
              <a:buChar char=""/>
              <a:tabLst>
                <a:tab pos="527685" algn="l"/>
                <a:tab pos="528320" algn="l"/>
              </a:tabLst>
            </a:pPr>
            <a:r>
              <a:rPr dirty="0" sz="2200" spc="-5">
                <a:latin typeface="Microsoft Sans Serif"/>
                <a:cs typeface="Microsoft Sans Serif"/>
              </a:rPr>
              <a:t>KTV</a:t>
            </a:r>
            <a:r>
              <a:rPr dirty="0" sz="2200" spc="-15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đo</a:t>
            </a:r>
            <a:endParaRPr sz="2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80206"/>
            <a:ext cx="9144000" cy="4732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80954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67989" y="548385"/>
            <a:ext cx="290512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006FC0"/>
                </a:solidFill>
                <a:latin typeface="Verdana"/>
                <a:cs typeface="Verdana"/>
              </a:rPr>
              <a:t>KHÁI</a:t>
            </a:r>
            <a:r>
              <a:rPr dirty="0" sz="3600" spc="-95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3600">
                <a:solidFill>
                  <a:srgbClr val="006FC0"/>
                </a:solidFill>
                <a:latin typeface="Verdana"/>
                <a:cs typeface="Verdana"/>
              </a:rPr>
              <a:t>NIỆM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1613357"/>
            <a:ext cx="8376284" cy="30130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29565" indent="-317500">
              <a:lnSpc>
                <a:spcPct val="100000"/>
              </a:lnSpc>
              <a:spcBef>
                <a:spcPts val="95"/>
              </a:spcBef>
              <a:buClr>
                <a:srgbClr val="006FC0"/>
              </a:buClr>
              <a:buSzPct val="96428"/>
              <a:buFont typeface="Wingdings"/>
              <a:buChar char=""/>
              <a:tabLst>
                <a:tab pos="330200" algn="l"/>
              </a:tabLst>
            </a:pPr>
            <a:r>
              <a:rPr dirty="0" sz="2800" spc="-5">
                <a:latin typeface="Microsoft Sans Serif"/>
                <a:cs typeface="Microsoft Sans Serif"/>
              </a:rPr>
              <a:t>Đo</a:t>
            </a:r>
            <a:r>
              <a:rPr dirty="0" sz="2800" spc="290">
                <a:latin typeface="Microsoft Sans Serif"/>
                <a:cs typeface="Microsoft Sans Serif"/>
              </a:rPr>
              <a:t> </a:t>
            </a:r>
            <a:r>
              <a:rPr dirty="0" sz="2800" spc="75">
                <a:latin typeface="Microsoft Sans Serif"/>
                <a:cs typeface="Microsoft Sans Serif"/>
              </a:rPr>
              <a:t>chức</a:t>
            </a:r>
            <a:r>
              <a:rPr dirty="0" sz="2800" spc="295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năng</a:t>
            </a:r>
            <a:r>
              <a:rPr dirty="0" sz="2800" spc="28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hô</a:t>
            </a:r>
            <a:r>
              <a:rPr dirty="0" sz="2800" spc="30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hấp</a:t>
            </a:r>
            <a:r>
              <a:rPr dirty="0" sz="2800" spc="290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(thông</a:t>
            </a:r>
            <a:r>
              <a:rPr dirty="0" sz="2800" spc="290">
                <a:latin typeface="Microsoft Sans Serif"/>
                <a:cs typeface="Microsoft Sans Serif"/>
              </a:rPr>
              <a:t> </a:t>
            </a:r>
            <a:r>
              <a:rPr dirty="0" sz="2800" spc="45">
                <a:latin typeface="Microsoft Sans Serif"/>
                <a:cs typeface="Microsoft Sans Serif"/>
              </a:rPr>
              <a:t>khí</a:t>
            </a:r>
            <a:r>
              <a:rPr dirty="0" sz="2800" spc="28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phổi)</a:t>
            </a:r>
            <a:r>
              <a:rPr dirty="0" sz="2800" spc="295">
                <a:latin typeface="Microsoft Sans Serif"/>
                <a:cs typeface="Microsoft Sans Serif"/>
              </a:rPr>
              <a:t> </a:t>
            </a:r>
            <a:r>
              <a:rPr dirty="0" sz="2800" spc="-10">
                <a:latin typeface="Microsoft Sans Serif"/>
                <a:cs typeface="Microsoft Sans Serif"/>
              </a:rPr>
              <a:t>là</a:t>
            </a:r>
            <a:r>
              <a:rPr dirty="0" sz="2800" spc="290">
                <a:latin typeface="Microsoft Sans Serif"/>
                <a:cs typeface="Microsoft Sans Serif"/>
              </a:rPr>
              <a:t> </a:t>
            </a:r>
            <a:r>
              <a:rPr dirty="0" sz="2800" spc="95">
                <a:latin typeface="Microsoft Sans Serif"/>
                <a:cs typeface="Microsoft Sans Serif"/>
              </a:rPr>
              <a:t>phương</a:t>
            </a:r>
            <a:endParaRPr sz="2800">
              <a:latin typeface="Microsoft Sans Serif"/>
              <a:cs typeface="Microsoft Sans Serif"/>
            </a:endParaRPr>
          </a:p>
          <a:p>
            <a:pPr algn="just" marL="12700" marR="5715">
              <a:lnSpc>
                <a:spcPct val="200000"/>
              </a:lnSpc>
              <a:spcBef>
                <a:spcPts val="5"/>
              </a:spcBef>
            </a:pPr>
            <a:r>
              <a:rPr dirty="0" sz="2800" spc="-5">
                <a:latin typeface="Microsoft Sans Serif"/>
                <a:cs typeface="Microsoft Sans Serif"/>
              </a:rPr>
              <a:t>pháp </a:t>
            </a:r>
            <a:r>
              <a:rPr dirty="0" sz="2800">
                <a:latin typeface="Microsoft Sans Serif"/>
                <a:cs typeface="Microsoft Sans Serif"/>
              </a:rPr>
              <a:t>đánh </a:t>
            </a:r>
            <a:r>
              <a:rPr dirty="0" sz="2800" spc="-10">
                <a:latin typeface="Microsoft Sans Serif"/>
                <a:cs typeface="Microsoft Sans Serif"/>
              </a:rPr>
              <a:t>giá </a:t>
            </a:r>
            <a:r>
              <a:rPr dirty="0" sz="2800" spc="80">
                <a:latin typeface="Microsoft Sans Serif"/>
                <a:cs typeface="Microsoft Sans Serif"/>
              </a:rPr>
              <a:t>chức </a:t>
            </a:r>
            <a:r>
              <a:rPr dirty="0" sz="2800">
                <a:latin typeface="Microsoft Sans Serif"/>
                <a:cs typeface="Microsoft Sans Serif"/>
              </a:rPr>
              <a:t>năng </a:t>
            </a:r>
            <a:r>
              <a:rPr dirty="0" sz="2800" spc="-5">
                <a:latin typeface="Microsoft Sans Serif"/>
                <a:cs typeface="Microsoft Sans Serif"/>
              </a:rPr>
              <a:t>thông </a:t>
            </a:r>
            <a:r>
              <a:rPr dirty="0" sz="2800" spc="45">
                <a:latin typeface="Microsoft Sans Serif"/>
                <a:cs typeface="Microsoft Sans Serif"/>
              </a:rPr>
              <a:t>khí </a:t>
            </a:r>
            <a:r>
              <a:rPr dirty="0" sz="2800">
                <a:latin typeface="Microsoft Sans Serif"/>
                <a:cs typeface="Microsoft Sans Serif"/>
              </a:rPr>
              <a:t>của </a:t>
            </a:r>
            <a:r>
              <a:rPr dirty="0" sz="2800" spc="-5">
                <a:latin typeface="Microsoft Sans Serif"/>
                <a:cs typeface="Microsoft Sans Serif"/>
              </a:rPr>
              <a:t>phổi </a:t>
            </a:r>
            <a:r>
              <a:rPr dirty="0" sz="2800">
                <a:latin typeface="Microsoft Sans Serif"/>
                <a:cs typeface="Microsoft Sans Serif"/>
              </a:rPr>
              <a:t>thông </a:t>
            </a:r>
            <a:r>
              <a:rPr dirty="0" sz="2800" spc="5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qua các </a:t>
            </a:r>
            <a:r>
              <a:rPr dirty="0" sz="2800" spc="-5">
                <a:latin typeface="Microsoft Sans Serif"/>
                <a:cs typeface="Microsoft Sans Serif"/>
              </a:rPr>
              <a:t>thể</a:t>
            </a:r>
            <a:r>
              <a:rPr dirty="0" sz="2800" spc="730">
                <a:latin typeface="Microsoft Sans Serif"/>
                <a:cs typeface="Microsoft Sans Serif"/>
              </a:rPr>
              <a:t> </a:t>
            </a:r>
            <a:r>
              <a:rPr dirty="0" sz="2800" spc="25">
                <a:latin typeface="Microsoft Sans Serif"/>
                <a:cs typeface="Microsoft Sans Serif"/>
              </a:rPr>
              <a:t>tích, </a:t>
            </a:r>
            <a:r>
              <a:rPr dirty="0" sz="2800" spc="95">
                <a:latin typeface="Microsoft Sans Serif"/>
                <a:cs typeface="Microsoft Sans Serif"/>
              </a:rPr>
              <a:t>lưu </a:t>
            </a:r>
            <a:r>
              <a:rPr dirty="0" sz="2800" spc="114">
                <a:latin typeface="Microsoft Sans Serif"/>
                <a:cs typeface="Microsoft Sans Serif"/>
              </a:rPr>
              <a:t>lượng </a:t>
            </a:r>
            <a:r>
              <a:rPr dirty="0" sz="2800" spc="45">
                <a:latin typeface="Microsoft Sans Serif"/>
                <a:cs typeface="Microsoft Sans Serif"/>
              </a:rPr>
              <a:t>khí </a:t>
            </a:r>
            <a:r>
              <a:rPr dirty="0" sz="2800" spc="-5">
                <a:latin typeface="Microsoft Sans Serif"/>
                <a:cs typeface="Microsoft Sans Serif"/>
              </a:rPr>
              <a:t>trong </a:t>
            </a:r>
            <a:r>
              <a:rPr dirty="0" sz="2800">
                <a:latin typeface="Microsoft Sans Serif"/>
                <a:cs typeface="Microsoft Sans Serif"/>
              </a:rPr>
              <a:t>chu </a:t>
            </a:r>
            <a:r>
              <a:rPr dirty="0" sz="2800" spc="25">
                <a:latin typeface="Microsoft Sans Serif"/>
                <a:cs typeface="Microsoft Sans Serif"/>
              </a:rPr>
              <a:t>trình </a:t>
            </a:r>
            <a:r>
              <a:rPr dirty="0" sz="2800" spc="-5">
                <a:latin typeface="Microsoft Sans Serif"/>
                <a:cs typeface="Microsoft Sans Serif"/>
              </a:rPr>
              <a:t>hô </a:t>
            </a:r>
            <a:r>
              <a:rPr dirty="0" sz="2800">
                <a:latin typeface="Microsoft Sans Serif"/>
                <a:cs typeface="Microsoft Sans Serif"/>
              </a:rPr>
              <a:t> hấp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 spc="30">
                <a:latin typeface="Microsoft Sans Serif"/>
                <a:cs typeface="Microsoft Sans Serif"/>
              </a:rPr>
              <a:t>(hít</a:t>
            </a:r>
            <a:r>
              <a:rPr dirty="0" sz="2800" spc="25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vào,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90">
                <a:latin typeface="Microsoft Sans Serif"/>
                <a:cs typeface="Microsoft Sans Serif"/>
              </a:rPr>
              <a:t>thở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ra)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9829" y="319785"/>
            <a:ext cx="548195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006FC0"/>
                </a:solidFill>
                <a:latin typeface="Verdana"/>
                <a:cs typeface="Verdana"/>
              </a:rPr>
              <a:t>NHẬP</a:t>
            </a:r>
            <a:r>
              <a:rPr dirty="0" sz="3600" spc="-35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3600">
                <a:solidFill>
                  <a:srgbClr val="006FC0"/>
                </a:solidFill>
                <a:latin typeface="Verdana"/>
                <a:cs typeface="Verdana"/>
              </a:rPr>
              <a:t>THÔNG</a:t>
            </a:r>
            <a:r>
              <a:rPr dirty="0" sz="3600" spc="-3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3600">
                <a:solidFill>
                  <a:srgbClr val="006FC0"/>
                </a:solidFill>
                <a:latin typeface="Verdana"/>
                <a:cs typeface="Verdana"/>
              </a:rPr>
              <a:t>TIN</a:t>
            </a:r>
            <a:r>
              <a:rPr dirty="0" sz="3600" spc="-5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3600">
                <a:solidFill>
                  <a:srgbClr val="006FC0"/>
                </a:solidFill>
                <a:latin typeface="Verdana"/>
                <a:cs typeface="Verdana"/>
              </a:rPr>
              <a:t>BN</a:t>
            </a:r>
            <a:endParaRPr sz="36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04800" y="1143000"/>
            <a:ext cx="8534400" cy="5105400"/>
            <a:chOff x="304800" y="1143000"/>
            <a:chExt cx="8534400" cy="51054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1143000"/>
              <a:ext cx="8534400" cy="51054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505961" y="4496561"/>
              <a:ext cx="762000" cy="457200"/>
            </a:xfrm>
            <a:custGeom>
              <a:avLst/>
              <a:gdLst/>
              <a:ahLst/>
              <a:cxnLst/>
              <a:rect l="l" t="t" r="r" b="b"/>
              <a:pathLst>
                <a:path w="762000" h="457200">
                  <a:moveTo>
                    <a:pt x="0" y="228600"/>
                  </a:moveTo>
                  <a:lnTo>
                    <a:pt x="16129" y="162582"/>
                  </a:lnTo>
                  <a:lnTo>
                    <a:pt x="61376" y="104131"/>
                  </a:lnTo>
                  <a:lnTo>
                    <a:pt x="93446" y="78627"/>
                  </a:lnTo>
                  <a:lnTo>
                    <a:pt x="131028" y="56076"/>
                  </a:lnTo>
                  <a:lnTo>
                    <a:pt x="173533" y="36832"/>
                  </a:lnTo>
                  <a:lnTo>
                    <a:pt x="220372" y="21248"/>
                  </a:lnTo>
                  <a:lnTo>
                    <a:pt x="270955" y="9679"/>
                  </a:lnTo>
                  <a:lnTo>
                    <a:pt x="324694" y="2478"/>
                  </a:lnTo>
                  <a:lnTo>
                    <a:pt x="381000" y="0"/>
                  </a:lnTo>
                  <a:lnTo>
                    <a:pt x="437305" y="2478"/>
                  </a:lnTo>
                  <a:lnTo>
                    <a:pt x="491044" y="9679"/>
                  </a:lnTo>
                  <a:lnTo>
                    <a:pt x="541627" y="21248"/>
                  </a:lnTo>
                  <a:lnTo>
                    <a:pt x="588466" y="36832"/>
                  </a:lnTo>
                  <a:lnTo>
                    <a:pt x="630971" y="56076"/>
                  </a:lnTo>
                  <a:lnTo>
                    <a:pt x="668553" y="78627"/>
                  </a:lnTo>
                  <a:lnTo>
                    <a:pt x="700623" y="104131"/>
                  </a:lnTo>
                  <a:lnTo>
                    <a:pt x="726591" y="132234"/>
                  </a:lnTo>
                  <a:lnTo>
                    <a:pt x="757869" y="194822"/>
                  </a:lnTo>
                  <a:lnTo>
                    <a:pt x="762000" y="228600"/>
                  </a:lnTo>
                  <a:lnTo>
                    <a:pt x="757869" y="262377"/>
                  </a:lnTo>
                  <a:lnTo>
                    <a:pt x="726591" y="324965"/>
                  </a:lnTo>
                  <a:lnTo>
                    <a:pt x="700623" y="353068"/>
                  </a:lnTo>
                  <a:lnTo>
                    <a:pt x="668553" y="378572"/>
                  </a:lnTo>
                  <a:lnTo>
                    <a:pt x="630971" y="401123"/>
                  </a:lnTo>
                  <a:lnTo>
                    <a:pt x="588466" y="420367"/>
                  </a:lnTo>
                  <a:lnTo>
                    <a:pt x="541627" y="435951"/>
                  </a:lnTo>
                  <a:lnTo>
                    <a:pt x="491044" y="447520"/>
                  </a:lnTo>
                  <a:lnTo>
                    <a:pt x="437305" y="454721"/>
                  </a:lnTo>
                  <a:lnTo>
                    <a:pt x="381000" y="457200"/>
                  </a:lnTo>
                  <a:lnTo>
                    <a:pt x="324694" y="454721"/>
                  </a:lnTo>
                  <a:lnTo>
                    <a:pt x="270955" y="447520"/>
                  </a:lnTo>
                  <a:lnTo>
                    <a:pt x="220372" y="435951"/>
                  </a:lnTo>
                  <a:lnTo>
                    <a:pt x="173533" y="420367"/>
                  </a:lnTo>
                  <a:lnTo>
                    <a:pt x="131028" y="401123"/>
                  </a:lnTo>
                  <a:lnTo>
                    <a:pt x="93446" y="378572"/>
                  </a:lnTo>
                  <a:lnTo>
                    <a:pt x="61376" y="353068"/>
                  </a:lnTo>
                  <a:lnTo>
                    <a:pt x="35408" y="324965"/>
                  </a:lnTo>
                  <a:lnTo>
                    <a:pt x="4130" y="262377"/>
                  </a:lnTo>
                  <a:lnTo>
                    <a:pt x="0" y="228600"/>
                  </a:lnTo>
                  <a:close/>
                </a:path>
              </a:pathLst>
            </a:custGeom>
            <a:ln w="3200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038601" y="4953761"/>
              <a:ext cx="620395" cy="397510"/>
            </a:xfrm>
            <a:custGeom>
              <a:avLst/>
              <a:gdLst/>
              <a:ahLst/>
              <a:cxnLst/>
              <a:rect l="l" t="t" r="r" b="b"/>
              <a:pathLst>
                <a:path w="620395" h="397510">
                  <a:moveTo>
                    <a:pt x="555706" y="39992"/>
                  </a:moveTo>
                  <a:lnTo>
                    <a:pt x="517973" y="41151"/>
                  </a:lnTo>
                  <a:lnTo>
                    <a:pt x="0" y="364871"/>
                  </a:lnTo>
                  <a:lnTo>
                    <a:pt x="20193" y="397128"/>
                  </a:lnTo>
                  <a:lnTo>
                    <a:pt x="538020" y="73615"/>
                  </a:lnTo>
                  <a:lnTo>
                    <a:pt x="555706" y="39992"/>
                  </a:lnTo>
                  <a:close/>
                </a:path>
                <a:path w="620395" h="397510">
                  <a:moveTo>
                    <a:pt x="617880" y="3810"/>
                  </a:moveTo>
                  <a:lnTo>
                    <a:pt x="577723" y="3810"/>
                  </a:lnTo>
                  <a:lnTo>
                    <a:pt x="597915" y="36194"/>
                  </a:lnTo>
                  <a:lnTo>
                    <a:pt x="538020" y="73615"/>
                  </a:lnTo>
                  <a:lnTo>
                    <a:pt x="509270" y="128269"/>
                  </a:lnTo>
                  <a:lnTo>
                    <a:pt x="507180" y="135510"/>
                  </a:lnTo>
                  <a:lnTo>
                    <a:pt x="507984" y="142763"/>
                  </a:lnTo>
                  <a:lnTo>
                    <a:pt x="511430" y="149183"/>
                  </a:lnTo>
                  <a:lnTo>
                    <a:pt x="517271" y="153924"/>
                  </a:lnTo>
                  <a:lnTo>
                    <a:pt x="524567" y="156084"/>
                  </a:lnTo>
                  <a:lnTo>
                    <a:pt x="531828" y="155305"/>
                  </a:lnTo>
                  <a:lnTo>
                    <a:pt x="538255" y="151834"/>
                  </a:lnTo>
                  <a:lnTo>
                    <a:pt x="543051" y="145923"/>
                  </a:lnTo>
                  <a:lnTo>
                    <a:pt x="617880" y="3810"/>
                  </a:lnTo>
                  <a:close/>
                </a:path>
                <a:path w="620395" h="397510">
                  <a:moveTo>
                    <a:pt x="582315" y="11175"/>
                  </a:moveTo>
                  <a:lnTo>
                    <a:pt x="570864" y="11175"/>
                  </a:lnTo>
                  <a:lnTo>
                    <a:pt x="588390" y="38988"/>
                  </a:lnTo>
                  <a:lnTo>
                    <a:pt x="555706" y="39992"/>
                  </a:lnTo>
                  <a:lnTo>
                    <a:pt x="538020" y="73615"/>
                  </a:lnTo>
                  <a:lnTo>
                    <a:pt x="597915" y="36194"/>
                  </a:lnTo>
                  <a:lnTo>
                    <a:pt x="582315" y="11175"/>
                  </a:lnTo>
                  <a:close/>
                </a:path>
                <a:path w="620395" h="397510">
                  <a:moveTo>
                    <a:pt x="619887" y="0"/>
                  </a:moveTo>
                  <a:lnTo>
                    <a:pt x="454913" y="4952"/>
                  </a:lnTo>
                  <a:lnTo>
                    <a:pt x="436499" y="24637"/>
                  </a:lnTo>
                  <a:lnTo>
                    <a:pt x="438179" y="32015"/>
                  </a:lnTo>
                  <a:lnTo>
                    <a:pt x="442420" y="37941"/>
                  </a:lnTo>
                  <a:lnTo>
                    <a:pt x="448589" y="41818"/>
                  </a:lnTo>
                  <a:lnTo>
                    <a:pt x="456057" y="43052"/>
                  </a:lnTo>
                  <a:lnTo>
                    <a:pt x="517973" y="41151"/>
                  </a:lnTo>
                  <a:lnTo>
                    <a:pt x="577723" y="3810"/>
                  </a:lnTo>
                  <a:lnTo>
                    <a:pt x="617880" y="3810"/>
                  </a:lnTo>
                  <a:lnTo>
                    <a:pt x="619887" y="0"/>
                  </a:lnTo>
                  <a:close/>
                </a:path>
                <a:path w="620395" h="397510">
                  <a:moveTo>
                    <a:pt x="577723" y="3810"/>
                  </a:moveTo>
                  <a:lnTo>
                    <a:pt x="517973" y="41151"/>
                  </a:lnTo>
                  <a:lnTo>
                    <a:pt x="555706" y="39992"/>
                  </a:lnTo>
                  <a:lnTo>
                    <a:pt x="570864" y="11175"/>
                  </a:lnTo>
                  <a:lnTo>
                    <a:pt x="582315" y="11175"/>
                  </a:lnTo>
                  <a:lnTo>
                    <a:pt x="577723" y="3810"/>
                  </a:lnTo>
                  <a:close/>
                </a:path>
                <a:path w="620395" h="397510">
                  <a:moveTo>
                    <a:pt x="570864" y="11175"/>
                  </a:moveTo>
                  <a:lnTo>
                    <a:pt x="555706" y="39992"/>
                  </a:lnTo>
                  <a:lnTo>
                    <a:pt x="588390" y="38988"/>
                  </a:lnTo>
                  <a:lnTo>
                    <a:pt x="570864" y="1117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80206"/>
            <a:ext cx="9144000" cy="4732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80954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83540" y="511810"/>
            <a:ext cx="8507095" cy="47339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R="42672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006FC0"/>
                </a:solidFill>
                <a:latin typeface="Verdana"/>
                <a:cs typeface="Verdana"/>
              </a:rPr>
              <a:t>BƯỚC</a:t>
            </a:r>
            <a:r>
              <a:rPr dirty="0" sz="2800" spc="-15" b="1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2800" spc="-5" b="1">
                <a:solidFill>
                  <a:srgbClr val="006FC0"/>
                </a:solidFill>
                <a:latin typeface="Verdana"/>
                <a:cs typeface="Verdana"/>
              </a:rPr>
              <a:t>2:</a:t>
            </a:r>
            <a:endParaRPr sz="2800">
              <a:latin typeface="Verdana"/>
              <a:cs typeface="Verdana"/>
            </a:endParaRPr>
          </a:p>
          <a:p>
            <a:pPr algn="ctr" marR="422275">
              <a:lnSpc>
                <a:spcPct val="100000"/>
              </a:lnSpc>
            </a:pPr>
            <a:r>
              <a:rPr dirty="0" sz="2800" spc="-5" b="1">
                <a:solidFill>
                  <a:srgbClr val="FF0000"/>
                </a:solidFill>
                <a:latin typeface="Verdana"/>
                <a:cs typeface="Verdana"/>
              </a:rPr>
              <a:t>CHUẨN</a:t>
            </a:r>
            <a:r>
              <a:rPr dirty="0" sz="2800" spc="15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2800" spc="-5" b="1">
                <a:solidFill>
                  <a:srgbClr val="FF0000"/>
                </a:solidFill>
                <a:latin typeface="Verdana"/>
                <a:cs typeface="Verdana"/>
              </a:rPr>
              <a:t>BỊ</a:t>
            </a:r>
            <a:r>
              <a:rPr dirty="0" sz="2800" spc="-10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2800" spc="-5" b="1">
                <a:solidFill>
                  <a:srgbClr val="FF0000"/>
                </a:solidFill>
                <a:latin typeface="Verdana"/>
                <a:cs typeface="Verdana"/>
              </a:rPr>
              <a:t>BỆNH</a:t>
            </a:r>
            <a:r>
              <a:rPr dirty="0" sz="2800" spc="15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2800" spc="-5" b="1">
                <a:solidFill>
                  <a:srgbClr val="FF0000"/>
                </a:solidFill>
                <a:latin typeface="Verdana"/>
                <a:cs typeface="Verdana"/>
              </a:rPr>
              <a:t>NHÂN</a:t>
            </a:r>
            <a:endParaRPr sz="2800">
              <a:latin typeface="Verdana"/>
              <a:cs typeface="Verdana"/>
            </a:endParaRPr>
          </a:p>
          <a:p>
            <a:pPr marL="12700" marR="5080">
              <a:lnSpc>
                <a:spcPct val="200000"/>
              </a:lnSpc>
              <a:spcBef>
                <a:spcPts val="2800"/>
              </a:spcBef>
              <a:buClr>
                <a:srgbClr val="006FC0"/>
              </a:buClr>
              <a:buSzPct val="96428"/>
              <a:buFont typeface="Wingdings"/>
              <a:buChar char=""/>
              <a:tabLst>
                <a:tab pos="330200" algn="l"/>
              </a:tabLst>
            </a:pPr>
            <a:r>
              <a:rPr dirty="0" sz="2800" spc="114">
                <a:latin typeface="Microsoft Sans Serif"/>
                <a:cs typeface="Microsoft Sans Serif"/>
              </a:rPr>
              <a:t>Hướng</a:t>
            </a:r>
            <a:r>
              <a:rPr dirty="0" sz="2800" spc="5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dẫn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bệnh</a:t>
            </a:r>
            <a:r>
              <a:rPr dirty="0" sz="2800" spc="6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nhân</a:t>
            </a:r>
            <a:r>
              <a:rPr dirty="0" sz="2800" spc="45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cách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75">
                <a:latin typeface="Microsoft Sans Serif"/>
                <a:cs typeface="Microsoft Sans Serif"/>
              </a:rPr>
              <a:t>thực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-10">
                <a:latin typeface="Microsoft Sans Serif"/>
                <a:cs typeface="Microsoft Sans Serif"/>
              </a:rPr>
              <a:t>hiện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các</a:t>
            </a:r>
            <a:r>
              <a:rPr dirty="0" sz="2800" spc="4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động</a:t>
            </a:r>
            <a:r>
              <a:rPr dirty="0" sz="2800" spc="60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tác </a:t>
            </a:r>
            <a:r>
              <a:rPr dirty="0" sz="2800" spc="-73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đo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 spc="-10">
                <a:latin typeface="Microsoft Sans Serif"/>
                <a:cs typeface="Microsoft Sans Serif"/>
              </a:rPr>
              <a:t>SVC,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 spc="-10">
                <a:latin typeface="Microsoft Sans Serif"/>
                <a:cs typeface="Microsoft Sans Serif"/>
              </a:rPr>
              <a:t>FVC.</a:t>
            </a:r>
            <a:endParaRPr sz="2800">
              <a:latin typeface="Microsoft Sans Serif"/>
              <a:cs typeface="Microsoft Sans Serif"/>
            </a:endParaRPr>
          </a:p>
          <a:p>
            <a:pPr marL="12700" marR="112395">
              <a:lnSpc>
                <a:spcPct val="200100"/>
              </a:lnSpc>
              <a:spcBef>
                <a:spcPts val="670"/>
              </a:spcBef>
              <a:buClr>
                <a:srgbClr val="006FC0"/>
              </a:buClr>
              <a:buSzPct val="96428"/>
              <a:buFont typeface="Wingdings"/>
              <a:buChar char=""/>
              <a:tabLst>
                <a:tab pos="330200" algn="l"/>
              </a:tabLst>
            </a:pPr>
            <a:r>
              <a:rPr dirty="0" sz="2800" spc="-5">
                <a:latin typeface="Microsoft Sans Serif"/>
                <a:cs typeface="Microsoft Sans Serif"/>
              </a:rPr>
              <a:t>Yêu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cầu</a:t>
            </a:r>
            <a:r>
              <a:rPr dirty="0" sz="2800" spc="45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bệnh</a:t>
            </a:r>
            <a:r>
              <a:rPr dirty="0" sz="2800" spc="4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nhân</a:t>
            </a:r>
            <a:r>
              <a:rPr dirty="0" sz="2800" spc="60">
                <a:latin typeface="Microsoft Sans Serif"/>
                <a:cs typeface="Microsoft Sans Serif"/>
              </a:rPr>
              <a:t> </a:t>
            </a:r>
            <a:r>
              <a:rPr dirty="0" sz="2800" spc="-10">
                <a:latin typeface="Microsoft Sans Serif"/>
                <a:cs typeface="Microsoft Sans Serif"/>
              </a:rPr>
              <a:t>làm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 spc="100">
                <a:latin typeface="Microsoft Sans Serif"/>
                <a:cs typeface="Microsoft Sans Serif"/>
              </a:rPr>
              <a:t>thử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45">
                <a:latin typeface="Microsoft Sans Serif"/>
                <a:cs typeface="Microsoft Sans Serif"/>
              </a:rPr>
              <a:t>hít </a:t>
            </a:r>
            <a:r>
              <a:rPr dirty="0" sz="2800" spc="-5">
                <a:latin typeface="Microsoft Sans Serif"/>
                <a:cs typeface="Microsoft Sans Serif"/>
              </a:rPr>
              <a:t>vào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và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 spc="90">
                <a:latin typeface="Microsoft Sans Serif"/>
                <a:cs typeface="Microsoft Sans Serif"/>
              </a:rPr>
              <a:t>thở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ra</a:t>
            </a:r>
            <a:r>
              <a:rPr dirty="0" sz="2800" spc="45">
                <a:latin typeface="Microsoft Sans Serif"/>
                <a:cs typeface="Microsoft Sans Serif"/>
              </a:rPr>
              <a:t> </a:t>
            </a:r>
            <a:r>
              <a:rPr dirty="0" sz="2800" spc="114">
                <a:latin typeface="Microsoft Sans Serif"/>
                <a:cs typeface="Microsoft Sans Serif"/>
              </a:rPr>
              <a:t>trước </a:t>
            </a:r>
            <a:r>
              <a:rPr dirty="0" sz="2800" spc="-730">
                <a:latin typeface="Microsoft Sans Serif"/>
                <a:cs typeface="Microsoft Sans Serif"/>
              </a:rPr>
              <a:t> </a:t>
            </a:r>
            <a:r>
              <a:rPr dirty="0" sz="2800" spc="-10">
                <a:latin typeface="Microsoft Sans Serif"/>
                <a:cs typeface="Microsoft Sans Serif"/>
              </a:rPr>
              <a:t>khi</a:t>
            </a:r>
            <a:r>
              <a:rPr dirty="0" sz="2800" spc="25">
                <a:latin typeface="Microsoft Sans Serif"/>
                <a:cs typeface="Microsoft Sans Serif"/>
              </a:rPr>
              <a:t> </a:t>
            </a:r>
            <a:r>
              <a:rPr dirty="0" sz="2800" spc="75">
                <a:latin typeface="Microsoft Sans Serif"/>
                <a:cs typeface="Microsoft Sans Serif"/>
              </a:rPr>
              <a:t>thực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 spc="-10">
                <a:latin typeface="Microsoft Sans Serif"/>
                <a:cs typeface="Microsoft Sans Serif"/>
              </a:rPr>
              <a:t>hiện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đo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-10">
                <a:latin typeface="Microsoft Sans Serif"/>
                <a:cs typeface="Microsoft Sans Serif"/>
              </a:rPr>
              <a:t>CNHH.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9201" y="420369"/>
            <a:ext cx="332041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006FC0"/>
                </a:solidFill>
                <a:latin typeface="Verdana"/>
                <a:cs typeface="Verdana"/>
              </a:rPr>
              <a:t>BƯỚC</a:t>
            </a:r>
            <a:r>
              <a:rPr dirty="0" sz="2800" spc="5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006FC0"/>
                </a:solidFill>
                <a:latin typeface="Verdana"/>
                <a:cs typeface="Verdana"/>
              </a:rPr>
              <a:t>3:</a:t>
            </a:r>
            <a:r>
              <a:rPr dirty="0" sz="2800" spc="-3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0000"/>
                </a:solidFill>
                <a:latin typeface="Verdana"/>
                <a:cs typeface="Verdana"/>
              </a:rPr>
              <a:t>ĐO</a:t>
            </a:r>
            <a:r>
              <a:rPr dirty="0" sz="2800" spc="-15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0000"/>
                </a:solidFill>
                <a:latin typeface="Verdana"/>
                <a:cs typeface="Verdana"/>
              </a:rPr>
              <a:t>SVC</a:t>
            </a:r>
            <a:endParaRPr sz="28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95656" y="1057655"/>
            <a:ext cx="8552815" cy="5181600"/>
            <a:chOff x="295656" y="1057655"/>
            <a:chExt cx="8552815" cy="51816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" y="1066799"/>
              <a:ext cx="8534400" cy="516331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0228" y="1062227"/>
              <a:ext cx="8543925" cy="5172710"/>
            </a:xfrm>
            <a:custGeom>
              <a:avLst/>
              <a:gdLst/>
              <a:ahLst/>
              <a:cxnLst/>
              <a:rect l="l" t="t" r="r" b="b"/>
              <a:pathLst>
                <a:path w="8543925" h="5172710">
                  <a:moveTo>
                    <a:pt x="0" y="5172456"/>
                  </a:moveTo>
                  <a:lnTo>
                    <a:pt x="8543544" y="5172456"/>
                  </a:lnTo>
                  <a:lnTo>
                    <a:pt x="8543544" y="0"/>
                  </a:lnTo>
                  <a:lnTo>
                    <a:pt x="0" y="0"/>
                  </a:lnTo>
                  <a:lnTo>
                    <a:pt x="0" y="5172456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60297" y="1251965"/>
              <a:ext cx="304800" cy="457200"/>
            </a:xfrm>
            <a:custGeom>
              <a:avLst/>
              <a:gdLst/>
              <a:ahLst/>
              <a:cxnLst/>
              <a:rect l="l" t="t" r="r" b="b"/>
              <a:pathLst>
                <a:path w="304800" h="457200">
                  <a:moveTo>
                    <a:pt x="0" y="228600"/>
                  </a:moveTo>
                  <a:lnTo>
                    <a:pt x="4025" y="176188"/>
                  </a:lnTo>
                  <a:lnTo>
                    <a:pt x="15491" y="128073"/>
                  </a:lnTo>
                  <a:lnTo>
                    <a:pt x="33482" y="85628"/>
                  </a:lnTo>
                  <a:lnTo>
                    <a:pt x="57083" y="50225"/>
                  </a:lnTo>
                  <a:lnTo>
                    <a:pt x="85380" y="23237"/>
                  </a:lnTo>
                  <a:lnTo>
                    <a:pt x="152400" y="0"/>
                  </a:lnTo>
                  <a:lnTo>
                    <a:pt x="187342" y="6038"/>
                  </a:lnTo>
                  <a:lnTo>
                    <a:pt x="247716" y="50225"/>
                  </a:lnTo>
                  <a:lnTo>
                    <a:pt x="271317" y="85628"/>
                  </a:lnTo>
                  <a:lnTo>
                    <a:pt x="289308" y="128073"/>
                  </a:lnTo>
                  <a:lnTo>
                    <a:pt x="300774" y="176188"/>
                  </a:lnTo>
                  <a:lnTo>
                    <a:pt x="304800" y="228600"/>
                  </a:lnTo>
                  <a:lnTo>
                    <a:pt x="300774" y="281011"/>
                  </a:lnTo>
                  <a:lnTo>
                    <a:pt x="289308" y="329126"/>
                  </a:lnTo>
                  <a:lnTo>
                    <a:pt x="271317" y="371571"/>
                  </a:lnTo>
                  <a:lnTo>
                    <a:pt x="247716" y="406974"/>
                  </a:lnTo>
                  <a:lnTo>
                    <a:pt x="219419" y="433962"/>
                  </a:lnTo>
                  <a:lnTo>
                    <a:pt x="152400" y="457200"/>
                  </a:lnTo>
                  <a:lnTo>
                    <a:pt x="117457" y="451161"/>
                  </a:lnTo>
                  <a:lnTo>
                    <a:pt x="57083" y="406974"/>
                  </a:lnTo>
                  <a:lnTo>
                    <a:pt x="33482" y="371571"/>
                  </a:lnTo>
                  <a:lnTo>
                    <a:pt x="15491" y="329126"/>
                  </a:lnTo>
                  <a:lnTo>
                    <a:pt x="4025" y="281011"/>
                  </a:lnTo>
                  <a:lnTo>
                    <a:pt x="0" y="228600"/>
                  </a:lnTo>
                  <a:close/>
                </a:path>
              </a:pathLst>
            </a:custGeom>
            <a:ln w="3200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42722" y="1677034"/>
              <a:ext cx="473075" cy="621665"/>
            </a:xfrm>
            <a:custGeom>
              <a:avLst/>
              <a:gdLst/>
              <a:ahLst/>
              <a:cxnLst/>
              <a:rect l="l" t="t" r="r" b="b"/>
              <a:pathLst>
                <a:path w="473075" h="621664">
                  <a:moveTo>
                    <a:pt x="427116" y="60575"/>
                  </a:moveTo>
                  <a:lnTo>
                    <a:pt x="392313" y="75258"/>
                  </a:lnTo>
                  <a:lnTo>
                    <a:pt x="0" y="598297"/>
                  </a:lnTo>
                  <a:lnTo>
                    <a:pt x="30479" y="621156"/>
                  </a:lnTo>
                  <a:lnTo>
                    <a:pt x="422758" y="98165"/>
                  </a:lnTo>
                  <a:lnTo>
                    <a:pt x="427116" y="60575"/>
                  </a:lnTo>
                  <a:close/>
                </a:path>
                <a:path w="473075" h="621664">
                  <a:moveTo>
                    <a:pt x="470298" y="18923"/>
                  </a:moveTo>
                  <a:lnTo>
                    <a:pt x="434568" y="18923"/>
                  </a:lnTo>
                  <a:lnTo>
                    <a:pt x="465048" y="41782"/>
                  </a:lnTo>
                  <a:lnTo>
                    <a:pt x="422758" y="98165"/>
                  </a:lnTo>
                  <a:lnTo>
                    <a:pt x="415645" y="159512"/>
                  </a:lnTo>
                  <a:lnTo>
                    <a:pt x="416280" y="167094"/>
                  </a:lnTo>
                  <a:lnTo>
                    <a:pt x="419636" y="173593"/>
                  </a:lnTo>
                  <a:lnTo>
                    <a:pt x="425178" y="178353"/>
                  </a:lnTo>
                  <a:lnTo>
                    <a:pt x="432371" y="180720"/>
                  </a:lnTo>
                  <a:lnTo>
                    <a:pt x="439911" y="180048"/>
                  </a:lnTo>
                  <a:lnTo>
                    <a:pt x="446398" y="176672"/>
                  </a:lnTo>
                  <a:lnTo>
                    <a:pt x="451152" y="171130"/>
                  </a:lnTo>
                  <a:lnTo>
                    <a:pt x="453491" y="163956"/>
                  </a:lnTo>
                  <a:lnTo>
                    <a:pt x="470298" y="18923"/>
                  </a:lnTo>
                  <a:close/>
                </a:path>
                <a:path w="473075" h="621664">
                  <a:moveTo>
                    <a:pt x="472490" y="0"/>
                  </a:moveTo>
                  <a:lnTo>
                    <a:pt x="320484" y="64135"/>
                  </a:lnTo>
                  <a:lnTo>
                    <a:pt x="314235" y="68454"/>
                  </a:lnTo>
                  <a:lnTo>
                    <a:pt x="310243" y="74596"/>
                  </a:lnTo>
                  <a:lnTo>
                    <a:pt x="308834" y="81762"/>
                  </a:lnTo>
                  <a:lnTo>
                    <a:pt x="310337" y="89153"/>
                  </a:lnTo>
                  <a:lnTo>
                    <a:pt x="314599" y="95384"/>
                  </a:lnTo>
                  <a:lnTo>
                    <a:pt x="320714" y="99377"/>
                  </a:lnTo>
                  <a:lnTo>
                    <a:pt x="327880" y="100798"/>
                  </a:lnTo>
                  <a:lnTo>
                    <a:pt x="335292" y="99313"/>
                  </a:lnTo>
                  <a:lnTo>
                    <a:pt x="392313" y="75258"/>
                  </a:lnTo>
                  <a:lnTo>
                    <a:pt x="434568" y="18923"/>
                  </a:lnTo>
                  <a:lnTo>
                    <a:pt x="470298" y="18923"/>
                  </a:lnTo>
                  <a:lnTo>
                    <a:pt x="472490" y="0"/>
                  </a:lnTo>
                  <a:close/>
                </a:path>
                <a:path w="473075" h="621664">
                  <a:moveTo>
                    <a:pt x="446760" y="28066"/>
                  </a:moveTo>
                  <a:lnTo>
                    <a:pt x="430885" y="28066"/>
                  </a:lnTo>
                  <a:lnTo>
                    <a:pt x="457212" y="47878"/>
                  </a:lnTo>
                  <a:lnTo>
                    <a:pt x="427116" y="60575"/>
                  </a:lnTo>
                  <a:lnTo>
                    <a:pt x="422758" y="98165"/>
                  </a:lnTo>
                  <a:lnTo>
                    <a:pt x="465048" y="41782"/>
                  </a:lnTo>
                  <a:lnTo>
                    <a:pt x="446760" y="28066"/>
                  </a:lnTo>
                  <a:close/>
                </a:path>
                <a:path w="473075" h="621664">
                  <a:moveTo>
                    <a:pt x="434568" y="18923"/>
                  </a:moveTo>
                  <a:lnTo>
                    <a:pt x="392313" y="75258"/>
                  </a:lnTo>
                  <a:lnTo>
                    <a:pt x="427116" y="60575"/>
                  </a:lnTo>
                  <a:lnTo>
                    <a:pt x="430885" y="28066"/>
                  </a:lnTo>
                  <a:lnTo>
                    <a:pt x="446760" y="28066"/>
                  </a:lnTo>
                  <a:lnTo>
                    <a:pt x="434568" y="18923"/>
                  </a:lnTo>
                  <a:close/>
                </a:path>
                <a:path w="473075" h="621664">
                  <a:moveTo>
                    <a:pt x="430885" y="28066"/>
                  </a:moveTo>
                  <a:lnTo>
                    <a:pt x="427116" y="60575"/>
                  </a:lnTo>
                  <a:lnTo>
                    <a:pt x="457212" y="47878"/>
                  </a:lnTo>
                  <a:lnTo>
                    <a:pt x="430885" y="2806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04110" y="1016254"/>
            <a:ext cx="418528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>
                <a:solidFill>
                  <a:srgbClr val="FF0000"/>
                </a:solidFill>
                <a:latin typeface="Microsoft Sans Serif"/>
                <a:cs typeface="Microsoft Sans Serif"/>
              </a:rPr>
              <a:t>Nhấn</a:t>
            </a:r>
            <a:r>
              <a:rPr dirty="0" sz="2200" spc="4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25">
                <a:solidFill>
                  <a:srgbClr val="FF0000"/>
                </a:solidFill>
                <a:latin typeface="Microsoft Sans Serif"/>
                <a:cs typeface="Microsoft Sans Serif"/>
              </a:rPr>
              <a:t>phím</a:t>
            </a:r>
            <a:r>
              <a:rPr dirty="0" sz="2200" spc="3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-40">
                <a:solidFill>
                  <a:srgbClr val="FF0000"/>
                </a:solidFill>
                <a:latin typeface="Microsoft Sans Serif"/>
                <a:cs typeface="Microsoft Sans Serif"/>
              </a:rPr>
              <a:t>SPACE</a:t>
            </a:r>
            <a:r>
              <a:rPr dirty="0" sz="2200" spc="15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Microsoft Sans Serif"/>
                <a:cs typeface="Microsoft Sans Serif"/>
              </a:rPr>
              <a:t>để</a:t>
            </a:r>
            <a:r>
              <a:rPr dirty="0" sz="2200" spc="25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Microsoft Sans Serif"/>
                <a:cs typeface="Microsoft Sans Serif"/>
              </a:rPr>
              <a:t>bắt</a:t>
            </a:r>
            <a:r>
              <a:rPr dirty="0" sz="2200" spc="35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Microsoft Sans Serif"/>
                <a:cs typeface="Microsoft Sans Serif"/>
              </a:rPr>
              <a:t>đầu</a:t>
            </a:r>
            <a:r>
              <a:rPr dirty="0" sz="2200" spc="25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dirty="0" sz="2200" spc="-5">
                <a:solidFill>
                  <a:srgbClr val="FF0000"/>
                </a:solidFill>
                <a:latin typeface="Microsoft Sans Serif"/>
                <a:cs typeface="Microsoft Sans Serif"/>
              </a:rPr>
              <a:t>đo</a:t>
            </a:r>
            <a:endParaRPr sz="22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59201" y="420369"/>
            <a:ext cx="332041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006FC0"/>
                </a:solidFill>
                <a:latin typeface="Verdana"/>
                <a:cs typeface="Verdana"/>
              </a:rPr>
              <a:t>BƯỚC</a:t>
            </a:r>
            <a:r>
              <a:rPr dirty="0" sz="2800" spc="5" b="1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2800" spc="-5" b="1">
                <a:solidFill>
                  <a:srgbClr val="006FC0"/>
                </a:solidFill>
                <a:latin typeface="Verdana"/>
                <a:cs typeface="Verdana"/>
              </a:rPr>
              <a:t>3:</a:t>
            </a:r>
            <a:r>
              <a:rPr dirty="0" sz="2800" spc="-30" b="1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Verdana"/>
                <a:cs typeface="Verdana"/>
              </a:rPr>
              <a:t>ĐO</a:t>
            </a:r>
            <a:r>
              <a:rPr dirty="0" sz="2800" spc="-15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Verdana"/>
                <a:cs typeface="Verdana"/>
              </a:rPr>
              <a:t>SVC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1600200"/>
            <a:ext cx="7543800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80206"/>
            <a:ext cx="9144000" cy="4732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80954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59201" y="420369"/>
            <a:ext cx="332041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006FC0"/>
                </a:solidFill>
                <a:latin typeface="Verdana"/>
                <a:cs typeface="Verdana"/>
              </a:rPr>
              <a:t>BƯỚC</a:t>
            </a:r>
            <a:r>
              <a:rPr dirty="0" sz="2800" spc="5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006FC0"/>
                </a:solidFill>
                <a:latin typeface="Verdana"/>
                <a:cs typeface="Verdana"/>
              </a:rPr>
              <a:t>3:</a:t>
            </a:r>
            <a:r>
              <a:rPr dirty="0" sz="2800" spc="-3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0000"/>
                </a:solidFill>
                <a:latin typeface="Verdana"/>
                <a:cs typeface="Verdana"/>
              </a:rPr>
              <a:t>ĐO</a:t>
            </a:r>
            <a:r>
              <a:rPr dirty="0" sz="2800" spc="-15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0000"/>
                </a:solidFill>
                <a:latin typeface="Verdana"/>
                <a:cs typeface="Verdana"/>
              </a:rPr>
              <a:t>SVC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740" y="1282953"/>
            <a:ext cx="8262620" cy="4744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2400" indent="-140335">
              <a:lnSpc>
                <a:spcPct val="100000"/>
              </a:lnSpc>
              <a:spcBef>
                <a:spcPts val="100"/>
              </a:spcBef>
              <a:buClr>
                <a:srgbClr val="006FC0"/>
              </a:buClr>
              <a:buSzPct val="95833"/>
              <a:buFont typeface="Wingdings"/>
              <a:buChar char=""/>
              <a:tabLst>
                <a:tab pos="153035" algn="l"/>
              </a:tabLst>
            </a:pPr>
            <a:r>
              <a:rPr dirty="0" sz="2400" spc="-5">
                <a:latin typeface="Microsoft Sans Serif"/>
                <a:cs typeface="Microsoft Sans Serif"/>
              </a:rPr>
              <a:t>BN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ngậm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35">
                <a:latin typeface="Microsoft Sans Serif"/>
                <a:cs typeface="Microsoft Sans Serif"/>
              </a:rPr>
              <a:t>kín</a:t>
            </a:r>
            <a:r>
              <a:rPr dirty="0" sz="2400" spc="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miệng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vào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ống,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kẹp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mũi</a:t>
            </a:r>
            <a:endParaRPr sz="2400">
              <a:latin typeface="Microsoft Sans Serif"/>
              <a:cs typeface="Microsoft Sans Serif"/>
            </a:endParaRPr>
          </a:p>
          <a:p>
            <a:pPr marL="152400" indent="-140335">
              <a:lnSpc>
                <a:spcPct val="100000"/>
              </a:lnSpc>
              <a:spcBef>
                <a:spcPts val="2020"/>
              </a:spcBef>
              <a:buClr>
                <a:srgbClr val="006FC0"/>
              </a:buClr>
              <a:buSzPct val="95833"/>
              <a:buFont typeface="Wingdings"/>
              <a:buChar char=""/>
              <a:tabLst>
                <a:tab pos="153035" algn="l"/>
              </a:tabLst>
            </a:pPr>
            <a:r>
              <a:rPr dirty="0" sz="2400" spc="40">
                <a:latin typeface="Microsoft Sans Serif"/>
                <a:cs typeface="Microsoft Sans Serif"/>
              </a:rPr>
              <a:t>Hít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75">
                <a:latin typeface="Microsoft Sans Serif"/>
                <a:cs typeface="Microsoft Sans Serif"/>
              </a:rPr>
              <a:t>thở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25">
                <a:latin typeface="Microsoft Sans Serif"/>
                <a:cs typeface="Microsoft Sans Serif"/>
              </a:rPr>
              <a:t>bình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85">
                <a:latin typeface="Microsoft Sans Serif"/>
                <a:cs typeface="Microsoft Sans Serif"/>
              </a:rPr>
              <a:t>thường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đến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khi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màn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25">
                <a:latin typeface="Microsoft Sans Serif"/>
                <a:cs typeface="Microsoft Sans Serif"/>
              </a:rPr>
              <a:t>hình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xuất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hiện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yêu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cầu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30">
                <a:latin typeface="Microsoft Sans Serif"/>
                <a:cs typeface="Microsoft Sans Serif"/>
              </a:rPr>
              <a:t>thì:</a:t>
            </a:r>
            <a:endParaRPr sz="24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  <a:spcBef>
                <a:spcPts val="2014"/>
              </a:spcBef>
            </a:pPr>
            <a:r>
              <a:rPr dirty="0" sz="2400">
                <a:solidFill>
                  <a:srgbClr val="006FC0"/>
                </a:solidFill>
                <a:latin typeface="Microsoft Sans Serif"/>
                <a:cs typeface="Microsoft Sans Serif"/>
              </a:rPr>
              <a:t>→</a:t>
            </a:r>
            <a:r>
              <a:rPr dirty="0" sz="2400" spc="1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40">
                <a:latin typeface="Microsoft Sans Serif"/>
                <a:cs typeface="Microsoft Sans Serif"/>
              </a:rPr>
              <a:t>Hít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vào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135">
                <a:latin typeface="Microsoft Sans Serif"/>
                <a:cs typeface="Microsoft Sans Serif"/>
              </a:rPr>
              <a:t>từ</a:t>
            </a:r>
            <a:r>
              <a:rPr dirty="0" sz="2400" spc="10">
                <a:latin typeface="Microsoft Sans Serif"/>
                <a:cs typeface="Microsoft Sans Serif"/>
              </a:rPr>
              <a:t> </a:t>
            </a:r>
            <a:r>
              <a:rPr dirty="0" sz="2400" spc="135">
                <a:latin typeface="Microsoft Sans Serif"/>
                <a:cs typeface="Microsoft Sans Serif"/>
              </a:rPr>
              <a:t>từ</a:t>
            </a:r>
            <a:r>
              <a:rPr dirty="0" sz="240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hết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90">
                <a:latin typeface="Microsoft Sans Serif"/>
                <a:cs typeface="Microsoft Sans Serif"/>
              </a:rPr>
              <a:t>sức</a:t>
            </a:r>
            <a:endParaRPr sz="24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  <a:spcBef>
                <a:spcPts val="2014"/>
              </a:spcBef>
            </a:pPr>
            <a:r>
              <a:rPr dirty="0" sz="2400">
                <a:solidFill>
                  <a:srgbClr val="006FC0"/>
                </a:solidFill>
                <a:latin typeface="Microsoft Sans Serif"/>
                <a:cs typeface="Microsoft Sans Serif"/>
              </a:rPr>
              <a:t>→</a:t>
            </a:r>
            <a:r>
              <a:rPr dirty="0" sz="2400" spc="-1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Nhấn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Space</a:t>
            </a:r>
            <a:endParaRPr sz="24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  <a:spcBef>
                <a:spcPts val="2020"/>
              </a:spcBef>
            </a:pPr>
            <a:r>
              <a:rPr dirty="0" sz="2400">
                <a:solidFill>
                  <a:srgbClr val="006FC0"/>
                </a:solidFill>
                <a:latin typeface="Microsoft Sans Serif"/>
                <a:cs typeface="Microsoft Sans Serif"/>
              </a:rPr>
              <a:t>→</a:t>
            </a:r>
            <a:r>
              <a:rPr dirty="0" sz="2400" spc="-25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75">
                <a:latin typeface="Microsoft Sans Serif"/>
                <a:cs typeface="Microsoft Sans Serif"/>
              </a:rPr>
              <a:t>Thở</a:t>
            </a:r>
            <a:r>
              <a:rPr dirty="0" sz="2400" spc="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ra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135">
                <a:latin typeface="Microsoft Sans Serif"/>
                <a:cs typeface="Microsoft Sans Serif"/>
              </a:rPr>
              <a:t>từ</a:t>
            </a:r>
            <a:r>
              <a:rPr dirty="0" sz="2400">
                <a:latin typeface="Microsoft Sans Serif"/>
                <a:cs typeface="Microsoft Sans Serif"/>
              </a:rPr>
              <a:t> </a:t>
            </a:r>
            <a:r>
              <a:rPr dirty="0" sz="2400" spc="135">
                <a:latin typeface="Microsoft Sans Serif"/>
                <a:cs typeface="Microsoft Sans Serif"/>
              </a:rPr>
              <a:t>từ</a:t>
            </a:r>
            <a:r>
              <a:rPr dirty="0" sz="2400" spc="1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đến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hết</a:t>
            </a:r>
            <a:endParaRPr sz="24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  <a:spcBef>
                <a:spcPts val="2014"/>
              </a:spcBef>
            </a:pPr>
            <a:r>
              <a:rPr dirty="0" sz="2400">
                <a:solidFill>
                  <a:srgbClr val="006FC0"/>
                </a:solidFill>
                <a:latin typeface="Microsoft Sans Serif"/>
                <a:cs typeface="Microsoft Sans Serif"/>
              </a:rPr>
              <a:t>→</a:t>
            </a:r>
            <a:r>
              <a:rPr dirty="0" sz="2400" spc="1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dirty="0" sz="2400" spc="40">
                <a:latin typeface="Microsoft Sans Serif"/>
                <a:cs typeface="Microsoft Sans Serif"/>
              </a:rPr>
              <a:t>Hít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vào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Wingdings"/>
                <a:cs typeface="Wingdings"/>
              </a:rPr>
              <a:t></a:t>
            </a:r>
            <a:r>
              <a:rPr dirty="0" sz="2400" spc="5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Kết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thúc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phép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đo</a:t>
            </a:r>
            <a:endParaRPr sz="2400">
              <a:latin typeface="Microsoft Sans Serif"/>
              <a:cs typeface="Microsoft Sans Serif"/>
            </a:endParaRPr>
          </a:p>
          <a:p>
            <a:pPr marL="152400" indent="-140335">
              <a:lnSpc>
                <a:spcPct val="100000"/>
              </a:lnSpc>
              <a:spcBef>
                <a:spcPts val="2020"/>
              </a:spcBef>
              <a:buClr>
                <a:srgbClr val="006FC0"/>
              </a:buClr>
              <a:buSzPct val="95833"/>
              <a:buFont typeface="Wingdings"/>
              <a:buChar char=""/>
              <a:tabLst>
                <a:tab pos="153035" algn="l"/>
              </a:tabLst>
            </a:pPr>
            <a:r>
              <a:rPr dirty="0" sz="2400" spc="-5">
                <a:latin typeface="Microsoft Sans Serif"/>
                <a:cs typeface="Microsoft Sans Serif"/>
              </a:rPr>
              <a:t>Cho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BN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nghỉ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5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phút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rồi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65">
                <a:latin typeface="Microsoft Sans Serif"/>
                <a:cs typeface="Microsoft Sans Serif"/>
              </a:rPr>
              <a:t>thực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hiện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lại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phép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đo</a:t>
            </a:r>
            <a:endParaRPr sz="2400">
              <a:latin typeface="Microsoft Sans Serif"/>
              <a:cs typeface="Microsoft Sans Serif"/>
            </a:endParaRPr>
          </a:p>
          <a:p>
            <a:pPr marL="152400" indent="-140335">
              <a:lnSpc>
                <a:spcPct val="100000"/>
              </a:lnSpc>
              <a:spcBef>
                <a:spcPts val="2015"/>
              </a:spcBef>
              <a:buClr>
                <a:srgbClr val="006FC0"/>
              </a:buClr>
              <a:buSzPct val="95833"/>
              <a:buFont typeface="Wingdings"/>
              <a:buChar char=""/>
              <a:tabLst>
                <a:tab pos="153035" algn="l"/>
              </a:tabLst>
            </a:pPr>
            <a:r>
              <a:rPr dirty="0" sz="2400" spc="-5">
                <a:latin typeface="Microsoft Sans Serif"/>
                <a:cs typeface="Microsoft Sans Serif"/>
              </a:rPr>
              <a:t>Đo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135">
                <a:latin typeface="Microsoft Sans Serif"/>
                <a:cs typeface="Microsoft Sans Serif"/>
              </a:rPr>
              <a:t>từ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3-8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lần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để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đạt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kết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quả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đảm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bảo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yêu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cầu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9201" y="420369"/>
            <a:ext cx="332041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 b="1">
                <a:solidFill>
                  <a:srgbClr val="006FC0"/>
                </a:solidFill>
                <a:latin typeface="Verdana"/>
                <a:cs typeface="Verdana"/>
              </a:rPr>
              <a:t>BƯỚC</a:t>
            </a:r>
            <a:r>
              <a:rPr dirty="0" sz="2800" spc="5" b="1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2800" spc="-5" b="1">
                <a:solidFill>
                  <a:srgbClr val="006FC0"/>
                </a:solidFill>
                <a:latin typeface="Verdana"/>
                <a:cs typeface="Verdana"/>
              </a:rPr>
              <a:t>3:</a:t>
            </a:r>
            <a:r>
              <a:rPr dirty="0" sz="2800" spc="-30" b="1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Verdana"/>
                <a:cs typeface="Verdana"/>
              </a:rPr>
              <a:t>ĐO</a:t>
            </a:r>
            <a:r>
              <a:rPr dirty="0" sz="2800" spc="-15" b="1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2800" spc="-10" b="1">
                <a:solidFill>
                  <a:srgbClr val="FF0000"/>
                </a:solidFill>
                <a:latin typeface="Verdana"/>
                <a:cs typeface="Verdana"/>
              </a:rPr>
              <a:t>SVC</a:t>
            </a:r>
            <a:endParaRPr sz="28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57200" y="990600"/>
            <a:ext cx="8229600" cy="5257800"/>
            <a:chOff x="457200" y="990600"/>
            <a:chExt cx="8229600" cy="52578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990600"/>
              <a:ext cx="8229600" cy="52578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48435" y="3491102"/>
              <a:ext cx="774065" cy="624840"/>
            </a:xfrm>
            <a:custGeom>
              <a:avLst/>
              <a:gdLst/>
              <a:ahLst/>
              <a:cxnLst/>
              <a:rect l="l" t="t" r="r" b="b"/>
              <a:pathLst>
                <a:path w="774064" h="624839">
                  <a:moveTo>
                    <a:pt x="76581" y="458390"/>
                  </a:moveTo>
                  <a:lnTo>
                    <a:pt x="69468" y="460025"/>
                  </a:lnTo>
                  <a:lnTo>
                    <a:pt x="63500" y="464184"/>
                  </a:lnTo>
                  <a:lnTo>
                    <a:pt x="59436" y="470535"/>
                  </a:lnTo>
                  <a:lnTo>
                    <a:pt x="0" y="624459"/>
                  </a:lnTo>
                  <a:lnTo>
                    <a:pt x="58761" y="615823"/>
                  </a:lnTo>
                  <a:lnTo>
                    <a:pt x="41528" y="615823"/>
                  </a:lnTo>
                  <a:lnTo>
                    <a:pt x="17653" y="585978"/>
                  </a:lnTo>
                  <a:lnTo>
                    <a:pt x="72754" y="541900"/>
                  </a:lnTo>
                  <a:lnTo>
                    <a:pt x="94996" y="484251"/>
                  </a:lnTo>
                  <a:lnTo>
                    <a:pt x="96218" y="476811"/>
                  </a:lnTo>
                  <a:lnTo>
                    <a:pt x="94583" y="469693"/>
                  </a:lnTo>
                  <a:lnTo>
                    <a:pt x="90424" y="463694"/>
                  </a:lnTo>
                  <a:lnTo>
                    <a:pt x="84074" y="459613"/>
                  </a:lnTo>
                  <a:lnTo>
                    <a:pt x="76581" y="458390"/>
                  </a:lnTo>
                  <a:close/>
                </a:path>
                <a:path w="774064" h="624839">
                  <a:moveTo>
                    <a:pt x="72754" y="541900"/>
                  </a:moveTo>
                  <a:lnTo>
                    <a:pt x="17653" y="585978"/>
                  </a:lnTo>
                  <a:lnTo>
                    <a:pt x="41528" y="615823"/>
                  </a:lnTo>
                  <a:lnTo>
                    <a:pt x="51687" y="607695"/>
                  </a:lnTo>
                  <a:lnTo>
                    <a:pt x="47371" y="607695"/>
                  </a:lnTo>
                  <a:lnTo>
                    <a:pt x="26796" y="582041"/>
                  </a:lnTo>
                  <a:lnTo>
                    <a:pt x="59106" y="577277"/>
                  </a:lnTo>
                  <a:lnTo>
                    <a:pt x="72754" y="541900"/>
                  </a:lnTo>
                  <a:close/>
                </a:path>
                <a:path w="774064" h="624839">
                  <a:moveTo>
                    <a:pt x="157734" y="562737"/>
                  </a:moveTo>
                  <a:lnTo>
                    <a:pt x="96616" y="571747"/>
                  </a:lnTo>
                  <a:lnTo>
                    <a:pt x="41528" y="615823"/>
                  </a:lnTo>
                  <a:lnTo>
                    <a:pt x="58761" y="615823"/>
                  </a:lnTo>
                  <a:lnTo>
                    <a:pt x="163322" y="600456"/>
                  </a:lnTo>
                  <a:lnTo>
                    <a:pt x="179323" y="578739"/>
                  </a:lnTo>
                  <a:lnTo>
                    <a:pt x="176772" y="571630"/>
                  </a:lnTo>
                  <a:lnTo>
                    <a:pt x="171862" y="566261"/>
                  </a:lnTo>
                  <a:lnTo>
                    <a:pt x="165286" y="563129"/>
                  </a:lnTo>
                  <a:lnTo>
                    <a:pt x="157734" y="562737"/>
                  </a:lnTo>
                  <a:close/>
                </a:path>
                <a:path w="774064" h="624839">
                  <a:moveTo>
                    <a:pt x="59106" y="577277"/>
                  </a:moveTo>
                  <a:lnTo>
                    <a:pt x="26796" y="582041"/>
                  </a:lnTo>
                  <a:lnTo>
                    <a:pt x="47371" y="607695"/>
                  </a:lnTo>
                  <a:lnTo>
                    <a:pt x="59106" y="577277"/>
                  </a:lnTo>
                  <a:close/>
                </a:path>
                <a:path w="774064" h="624839">
                  <a:moveTo>
                    <a:pt x="96616" y="571747"/>
                  </a:moveTo>
                  <a:lnTo>
                    <a:pt x="59106" y="577277"/>
                  </a:lnTo>
                  <a:lnTo>
                    <a:pt x="47371" y="607695"/>
                  </a:lnTo>
                  <a:lnTo>
                    <a:pt x="51687" y="607695"/>
                  </a:lnTo>
                  <a:lnTo>
                    <a:pt x="96616" y="571747"/>
                  </a:lnTo>
                  <a:close/>
                </a:path>
                <a:path w="774064" h="624839">
                  <a:moveTo>
                    <a:pt x="750189" y="0"/>
                  </a:moveTo>
                  <a:lnTo>
                    <a:pt x="72754" y="541900"/>
                  </a:lnTo>
                  <a:lnTo>
                    <a:pt x="59106" y="577277"/>
                  </a:lnTo>
                  <a:lnTo>
                    <a:pt x="96616" y="571747"/>
                  </a:lnTo>
                  <a:lnTo>
                    <a:pt x="774065" y="29718"/>
                  </a:lnTo>
                  <a:lnTo>
                    <a:pt x="75018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2364994" y="3303854"/>
            <a:ext cx="134556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0000"/>
                </a:solidFill>
                <a:latin typeface="Microsoft Sans Serif"/>
                <a:cs typeface="Microsoft Sans Serif"/>
              </a:rPr>
              <a:t>Click </a:t>
            </a:r>
            <a:r>
              <a:rPr dirty="0" sz="1800" spc="-30">
                <a:solidFill>
                  <a:srgbClr val="FF0000"/>
                </a:solidFill>
                <a:latin typeface="Microsoft Sans Serif"/>
                <a:cs typeface="Microsoft Sans Serif"/>
              </a:rPr>
              <a:t>SPACE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34361" y="3201161"/>
            <a:ext cx="1731645" cy="457200"/>
          </a:xfrm>
          <a:custGeom>
            <a:avLst/>
            <a:gdLst/>
            <a:ahLst/>
            <a:cxnLst/>
            <a:rect l="l" t="t" r="r" b="b"/>
            <a:pathLst>
              <a:path w="1731645" h="457200">
                <a:moveTo>
                  <a:pt x="0" y="228600"/>
                </a:moveTo>
                <a:lnTo>
                  <a:pt x="11330" y="191523"/>
                </a:lnTo>
                <a:lnTo>
                  <a:pt x="44135" y="156350"/>
                </a:lnTo>
                <a:lnTo>
                  <a:pt x="96629" y="123551"/>
                </a:lnTo>
                <a:lnTo>
                  <a:pt x="167030" y="93597"/>
                </a:lnTo>
                <a:lnTo>
                  <a:pt x="208388" y="79835"/>
                </a:lnTo>
                <a:lnTo>
                  <a:pt x="253555" y="66960"/>
                </a:lnTo>
                <a:lnTo>
                  <a:pt x="302307" y="55032"/>
                </a:lnTo>
                <a:lnTo>
                  <a:pt x="354421" y="44110"/>
                </a:lnTo>
                <a:lnTo>
                  <a:pt x="409675" y="34252"/>
                </a:lnTo>
                <a:lnTo>
                  <a:pt x="467845" y="25518"/>
                </a:lnTo>
                <a:lnTo>
                  <a:pt x="528708" y="17966"/>
                </a:lnTo>
                <a:lnTo>
                  <a:pt x="592043" y="11655"/>
                </a:lnTo>
                <a:lnTo>
                  <a:pt x="657626" y="6644"/>
                </a:lnTo>
                <a:lnTo>
                  <a:pt x="725233" y="2992"/>
                </a:lnTo>
                <a:lnTo>
                  <a:pt x="794643" y="757"/>
                </a:lnTo>
                <a:lnTo>
                  <a:pt x="865632" y="0"/>
                </a:lnTo>
                <a:lnTo>
                  <a:pt x="936620" y="757"/>
                </a:lnTo>
                <a:lnTo>
                  <a:pt x="1006030" y="2992"/>
                </a:lnTo>
                <a:lnTo>
                  <a:pt x="1073637" y="6644"/>
                </a:lnTo>
                <a:lnTo>
                  <a:pt x="1139220" y="11655"/>
                </a:lnTo>
                <a:lnTo>
                  <a:pt x="1202555" y="17966"/>
                </a:lnTo>
                <a:lnTo>
                  <a:pt x="1263418" y="25518"/>
                </a:lnTo>
                <a:lnTo>
                  <a:pt x="1321588" y="34252"/>
                </a:lnTo>
                <a:lnTo>
                  <a:pt x="1376842" y="44110"/>
                </a:lnTo>
                <a:lnTo>
                  <a:pt x="1428956" y="55032"/>
                </a:lnTo>
                <a:lnTo>
                  <a:pt x="1477708" y="66960"/>
                </a:lnTo>
                <a:lnTo>
                  <a:pt x="1522875" y="79835"/>
                </a:lnTo>
                <a:lnTo>
                  <a:pt x="1564233" y="93597"/>
                </a:lnTo>
                <a:lnTo>
                  <a:pt x="1601561" y="108189"/>
                </a:lnTo>
                <a:lnTo>
                  <a:pt x="1663231" y="139624"/>
                </a:lnTo>
                <a:lnTo>
                  <a:pt x="1706103" y="173669"/>
                </a:lnTo>
                <a:lnTo>
                  <a:pt x="1728394" y="209853"/>
                </a:lnTo>
                <a:lnTo>
                  <a:pt x="1731264" y="228600"/>
                </a:lnTo>
                <a:lnTo>
                  <a:pt x="1728394" y="247346"/>
                </a:lnTo>
                <a:lnTo>
                  <a:pt x="1706103" y="283530"/>
                </a:lnTo>
                <a:lnTo>
                  <a:pt x="1663231" y="317575"/>
                </a:lnTo>
                <a:lnTo>
                  <a:pt x="1601561" y="349010"/>
                </a:lnTo>
                <a:lnTo>
                  <a:pt x="1564233" y="363602"/>
                </a:lnTo>
                <a:lnTo>
                  <a:pt x="1522875" y="377364"/>
                </a:lnTo>
                <a:lnTo>
                  <a:pt x="1477708" y="390239"/>
                </a:lnTo>
                <a:lnTo>
                  <a:pt x="1428956" y="402167"/>
                </a:lnTo>
                <a:lnTo>
                  <a:pt x="1376842" y="413089"/>
                </a:lnTo>
                <a:lnTo>
                  <a:pt x="1321588" y="422947"/>
                </a:lnTo>
                <a:lnTo>
                  <a:pt x="1263418" y="431681"/>
                </a:lnTo>
                <a:lnTo>
                  <a:pt x="1202555" y="439233"/>
                </a:lnTo>
                <a:lnTo>
                  <a:pt x="1139220" y="445544"/>
                </a:lnTo>
                <a:lnTo>
                  <a:pt x="1073637" y="450555"/>
                </a:lnTo>
                <a:lnTo>
                  <a:pt x="1006030" y="454207"/>
                </a:lnTo>
                <a:lnTo>
                  <a:pt x="936620" y="456442"/>
                </a:lnTo>
                <a:lnTo>
                  <a:pt x="865632" y="457200"/>
                </a:lnTo>
                <a:lnTo>
                  <a:pt x="794643" y="456442"/>
                </a:lnTo>
                <a:lnTo>
                  <a:pt x="725233" y="454207"/>
                </a:lnTo>
                <a:lnTo>
                  <a:pt x="657626" y="450555"/>
                </a:lnTo>
                <a:lnTo>
                  <a:pt x="592043" y="445544"/>
                </a:lnTo>
                <a:lnTo>
                  <a:pt x="528708" y="439233"/>
                </a:lnTo>
                <a:lnTo>
                  <a:pt x="467845" y="431681"/>
                </a:lnTo>
                <a:lnTo>
                  <a:pt x="409675" y="422947"/>
                </a:lnTo>
                <a:lnTo>
                  <a:pt x="354421" y="413089"/>
                </a:lnTo>
                <a:lnTo>
                  <a:pt x="302307" y="402167"/>
                </a:lnTo>
                <a:lnTo>
                  <a:pt x="253555" y="390239"/>
                </a:lnTo>
                <a:lnTo>
                  <a:pt x="208388" y="377364"/>
                </a:lnTo>
                <a:lnTo>
                  <a:pt x="167030" y="363602"/>
                </a:lnTo>
                <a:lnTo>
                  <a:pt x="129702" y="349010"/>
                </a:lnTo>
                <a:lnTo>
                  <a:pt x="68032" y="317575"/>
                </a:lnTo>
                <a:lnTo>
                  <a:pt x="25160" y="283530"/>
                </a:lnTo>
                <a:lnTo>
                  <a:pt x="2869" y="247346"/>
                </a:lnTo>
                <a:lnTo>
                  <a:pt x="0" y="228600"/>
                </a:lnTo>
                <a:close/>
              </a:path>
            </a:pathLst>
          </a:custGeom>
          <a:ln w="32004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9201" y="420369"/>
            <a:ext cx="332041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006FC0"/>
                </a:solidFill>
                <a:latin typeface="Verdana"/>
                <a:cs typeface="Verdana"/>
              </a:rPr>
              <a:t>BƯỚC</a:t>
            </a:r>
            <a:r>
              <a:rPr dirty="0" sz="2800" spc="5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006FC0"/>
                </a:solidFill>
                <a:latin typeface="Verdana"/>
                <a:cs typeface="Verdana"/>
              </a:rPr>
              <a:t>3:</a:t>
            </a:r>
            <a:r>
              <a:rPr dirty="0" sz="2800" spc="-3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0000"/>
                </a:solidFill>
                <a:latin typeface="Verdana"/>
                <a:cs typeface="Verdana"/>
              </a:rPr>
              <a:t>ĐO</a:t>
            </a:r>
            <a:r>
              <a:rPr dirty="0" sz="2800" spc="-15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0000"/>
                </a:solidFill>
                <a:latin typeface="Verdana"/>
                <a:cs typeface="Verdana"/>
              </a:rPr>
              <a:t>SVC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066800"/>
            <a:ext cx="8229600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9201" y="420369"/>
            <a:ext cx="332041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006FC0"/>
                </a:solidFill>
                <a:latin typeface="Verdana"/>
                <a:cs typeface="Verdana"/>
              </a:rPr>
              <a:t>BƯỚC</a:t>
            </a:r>
            <a:r>
              <a:rPr dirty="0" sz="2800" spc="5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006FC0"/>
                </a:solidFill>
                <a:latin typeface="Verdana"/>
                <a:cs typeface="Verdana"/>
              </a:rPr>
              <a:t>3:</a:t>
            </a:r>
            <a:r>
              <a:rPr dirty="0" sz="2800" spc="-3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0000"/>
                </a:solidFill>
                <a:latin typeface="Verdana"/>
                <a:cs typeface="Verdana"/>
              </a:rPr>
              <a:t>ĐO</a:t>
            </a:r>
            <a:r>
              <a:rPr dirty="0" sz="2800" spc="-15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0000"/>
                </a:solidFill>
                <a:latin typeface="Verdana"/>
                <a:cs typeface="Verdana"/>
              </a:rPr>
              <a:t>SVC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5195" y="1143000"/>
            <a:ext cx="8337804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80206"/>
            <a:ext cx="9144000" cy="4732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80954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59201" y="420369"/>
            <a:ext cx="332041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006FC0"/>
                </a:solidFill>
                <a:latin typeface="Verdana"/>
                <a:cs typeface="Verdana"/>
              </a:rPr>
              <a:t>BƯỚC</a:t>
            </a:r>
            <a:r>
              <a:rPr dirty="0" sz="2800" spc="5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006FC0"/>
                </a:solidFill>
                <a:latin typeface="Verdana"/>
                <a:cs typeface="Verdana"/>
              </a:rPr>
              <a:t>3:</a:t>
            </a:r>
            <a:r>
              <a:rPr dirty="0" sz="2800" spc="-3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0000"/>
                </a:solidFill>
                <a:latin typeface="Verdana"/>
                <a:cs typeface="Verdana"/>
              </a:rPr>
              <a:t>ĐO</a:t>
            </a:r>
            <a:r>
              <a:rPr dirty="0" sz="2800" spc="-15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0000"/>
                </a:solidFill>
                <a:latin typeface="Verdana"/>
                <a:cs typeface="Verdana"/>
              </a:rPr>
              <a:t>SVC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1529537"/>
            <a:ext cx="8363584" cy="38239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u="heavy" sz="2800" spc="-9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Yêu</a:t>
            </a:r>
            <a:r>
              <a:rPr dirty="0" u="heavy" sz="2800" spc="229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5" b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cầu:</a:t>
            </a:r>
            <a:endParaRPr sz="2800">
              <a:latin typeface="Arial"/>
              <a:cs typeface="Arial"/>
            </a:endParaRPr>
          </a:p>
          <a:p>
            <a:pPr marL="527685" marR="313055" indent="-515620">
              <a:lnSpc>
                <a:spcPct val="150000"/>
              </a:lnSpc>
              <a:spcBef>
                <a:spcPts val="67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dirty="0" sz="2800" spc="-10">
                <a:latin typeface="Microsoft Sans Serif"/>
                <a:cs typeface="Microsoft Sans Serif"/>
              </a:rPr>
              <a:t>Có</a:t>
            </a:r>
            <a:r>
              <a:rPr dirty="0" sz="2800" spc="45">
                <a:latin typeface="Microsoft Sans Serif"/>
                <a:cs typeface="Microsoft Sans Serif"/>
              </a:rPr>
              <a:t> </a:t>
            </a:r>
            <a:r>
              <a:rPr dirty="0" sz="2800" spc="65">
                <a:latin typeface="Microsoft Sans Serif"/>
                <a:cs typeface="Microsoft Sans Serif"/>
              </a:rPr>
              <a:t>ít</a:t>
            </a:r>
            <a:r>
              <a:rPr dirty="0" sz="2800" spc="15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nhất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2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 spc="110">
                <a:latin typeface="Microsoft Sans Serif"/>
                <a:cs typeface="Microsoft Sans Serif"/>
              </a:rPr>
              <a:t>đường</a:t>
            </a:r>
            <a:r>
              <a:rPr dirty="0" sz="2800" spc="50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cong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SVC</a:t>
            </a:r>
            <a:r>
              <a:rPr dirty="0" sz="2800" spc="25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chấp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nhận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114">
                <a:latin typeface="Microsoft Sans Serif"/>
                <a:cs typeface="Microsoft Sans Serif"/>
              </a:rPr>
              <a:t>được: </a:t>
            </a:r>
            <a:r>
              <a:rPr dirty="0" sz="2800" spc="-730">
                <a:latin typeface="Microsoft Sans Serif"/>
                <a:cs typeface="Microsoft Sans Serif"/>
              </a:rPr>
              <a:t> </a:t>
            </a:r>
            <a:r>
              <a:rPr dirty="0" sz="2800" spc="110">
                <a:latin typeface="Microsoft Sans Serif"/>
                <a:cs typeface="Microsoft Sans Serif"/>
              </a:rPr>
              <a:t>đường</a:t>
            </a:r>
            <a:r>
              <a:rPr dirty="0" sz="2800" spc="60">
                <a:latin typeface="Microsoft Sans Serif"/>
                <a:cs typeface="Microsoft Sans Serif"/>
              </a:rPr>
              <a:t> </a:t>
            </a:r>
            <a:r>
              <a:rPr dirty="0" sz="2800" spc="-10">
                <a:latin typeface="Microsoft Sans Serif"/>
                <a:cs typeface="Microsoft Sans Serif"/>
              </a:rPr>
              <a:t>biểu</a:t>
            </a:r>
            <a:r>
              <a:rPr dirty="0" sz="2800" spc="50">
                <a:latin typeface="Microsoft Sans Serif"/>
                <a:cs typeface="Microsoft Sans Serif"/>
              </a:rPr>
              <a:t> </a:t>
            </a:r>
            <a:r>
              <a:rPr dirty="0" sz="2800" spc="-10">
                <a:latin typeface="Microsoft Sans Serif"/>
                <a:cs typeface="Microsoft Sans Serif"/>
              </a:rPr>
              <a:t>diễn</a:t>
            </a:r>
            <a:r>
              <a:rPr dirty="0" sz="2800" spc="45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đều,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không</a:t>
            </a:r>
            <a:r>
              <a:rPr dirty="0" sz="2800" spc="50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gấp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khúc,</a:t>
            </a:r>
            <a:r>
              <a:rPr dirty="0" sz="2800" spc="25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có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30">
                <a:latin typeface="Microsoft Sans Serif"/>
                <a:cs typeface="Microsoft Sans Serif"/>
              </a:rPr>
              <a:t>bình 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nguyên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1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giây</a:t>
            </a:r>
            <a:r>
              <a:rPr dirty="0" sz="2800" spc="45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cả</a:t>
            </a:r>
            <a:r>
              <a:rPr dirty="0" sz="2800" spc="20">
                <a:latin typeface="Microsoft Sans Serif"/>
                <a:cs typeface="Microsoft Sans Serif"/>
              </a:rPr>
              <a:t> </a:t>
            </a:r>
            <a:r>
              <a:rPr dirty="0" sz="2800" spc="275">
                <a:latin typeface="Microsoft Sans Serif"/>
                <a:cs typeface="Microsoft Sans Serif"/>
              </a:rPr>
              <a:t>ở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trên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và</a:t>
            </a:r>
            <a:r>
              <a:rPr dirty="0" sz="2800" spc="25">
                <a:latin typeface="Microsoft Sans Serif"/>
                <a:cs typeface="Microsoft Sans Serif"/>
              </a:rPr>
              <a:t> </a:t>
            </a:r>
            <a:r>
              <a:rPr dirty="0" sz="2800" spc="140">
                <a:latin typeface="Microsoft Sans Serif"/>
                <a:cs typeface="Microsoft Sans Serif"/>
              </a:rPr>
              <a:t>dưới</a:t>
            </a:r>
            <a:endParaRPr sz="2800">
              <a:latin typeface="Microsoft Sans Serif"/>
              <a:cs typeface="Microsoft Sans Serif"/>
            </a:endParaRPr>
          </a:p>
          <a:p>
            <a:pPr marL="527685" marR="5080" indent="-515620">
              <a:lnSpc>
                <a:spcPct val="150100"/>
              </a:lnSpc>
              <a:spcBef>
                <a:spcPts val="67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dirty="0" sz="2800" spc="-5">
                <a:latin typeface="Microsoft Sans Serif"/>
                <a:cs typeface="Microsoft Sans Serif"/>
              </a:rPr>
              <a:t>Kết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quả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của</a:t>
            </a:r>
            <a:r>
              <a:rPr dirty="0" sz="2800" spc="2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2</a:t>
            </a:r>
            <a:r>
              <a:rPr dirty="0" sz="2800" spc="25">
                <a:latin typeface="Microsoft Sans Serif"/>
                <a:cs typeface="Microsoft Sans Serif"/>
              </a:rPr>
              <a:t> </a:t>
            </a:r>
            <a:r>
              <a:rPr dirty="0" sz="2800" spc="-10">
                <a:latin typeface="Microsoft Sans Serif"/>
                <a:cs typeface="Microsoft Sans Serif"/>
              </a:rPr>
              <a:t>lần</a:t>
            </a:r>
            <a:r>
              <a:rPr dirty="0" sz="2800" spc="50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đo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chênh</a:t>
            </a:r>
            <a:r>
              <a:rPr dirty="0" sz="2800" spc="50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nhau</a:t>
            </a:r>
            <a:r>
              <a:rPr dirty="0" sz="2800" spc="5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không</a:t>
            </a:r>
            <a:r>
              <a:rPr dirty="0" sz="2800" spc="50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quá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5%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( </a:t>
            </a:r>
            <a:r>
              <a:rPr dirty="0" sz="2800" spc="-730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hoặc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0,15</a:t>
            </a:r>
            <a:r>
              <a:rPr dirty="0" sz="2800" spc="45">
                <a:latin typeface="Microsoft Sans Serif"/>
                <a:cs typeface="Microsoft Sans Serif"/>
              </a:rPr>
              <a:t> </a:t>
            </a:r>
            <a:r>
              <a:rPr dirty="0" sz="2800" spc="40">
                <a:latin typeface="Microsoft Sans Serif"/>
                <a:cs typeface="Microsoft Sans Serif"/>
              </a:rPr>
              <a:t>lít</a:t>
            </a:r>
            <a:r>
              <a:rPr dirty="0" sz="2800" spc="2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(</a:t>
            </a:r>
            <a:r>
              <a:rPr dirty="0" sz="2800" spc="2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0,1</a:t>
            </a:r>
            <a:r>
              <a:rPr dirty="0" sz="2800" spc="45">
                <a:latin typeface="Microsoft Sans Serif"/>
                <a:cs typeface="Microsoft Sans Serif"/>
              </a:rPr>
              <a:t> </a:t>
            </a:r>
            <a:r>
              <a:rPr dirty="0" sz="2800" spc="-20">
                <a:latin typeface="Microsoft Sans Serif"/>
                <a:cs typeface="Microsoft Sans Serif"/>
              </a:rPr>
              <a:t>l</a:t>
            </a:r>
            <a:r>
              <a:rPr dirty="0" sz="2800" spc="25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nếu</a:t>
            </a:r>
            <a:r>
              <a:rPr dirty="0" sz="2800" spc="50">
                <a:latin typeface="Microsoft Sans Serif"/>
                <a:cs typeface="Microsoft Sans Serif"/>
              </a:rPr>
              <a:t> </a:t>
            </a:r>
            <a:r>
              <a:rPr dirty="0" sz="2800" spc="-10">
                <a:latin typeface="Microsoft Sans Serif"/>
                <a:cs typeface="Microsoft Sans Serif"/>
              </a:rPr>
              <a:t>SVC</a:t>
            </a:r>
            <a:r>
              <a:rPr dirty="0" sz="2800" spc="2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&lt;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 spc="-10">
                <a:latin typeface="Microsoft Sans Serif"/>
                <a:cs typeface="Microsoft Sans Serif"/>
              </a:rPr>
              <a:t>1l)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9201" y="420369"/>
            <a:ext cx="332041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006FC0"/>
                </a:solidFill>
                <a:latin typeface="Verdana"/>
                <a:cs typeface="Verdana"/>
              </a:rPr>
              <a:t>BƯỚC</a:t>
            </a:r>
            <a:r>
              <a:rPr dirty="0" sz="2800" spc="5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006FC0"/>
                </a:solidFill>
                <a:latin typeface="Verdana"/>
                <a:cs typeface="Verdana"/>
              </a:rPr>
              <a:t>3:</a:t>
            </a:r>
            <a:r>
              <a:rPr dirty="0" sz="2800" spc="-3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0000"/>
                </a:solidFill>
                <a:latin typeface="Verdana"/>
                <a:cs typeface="Verdana"/>
              </a:rPr>
              <a:t>ĐO</a:t>
            </a:r>
            <a:r>
              <a:rPr dirty="0" sz="2800" spc="-15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0000"/>
                </a:solidFill>
                <a:latin typeface="Verdana"/>
                <a:cs typeface="Verdana"/>
              </a:rPr>
              <a:t>SVC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1089660"/>
            <a:ext cx="8077200" cy="51587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3689" y="1127886"/>
            <a:ext cx="3434079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>
                <a:solidFill>
                  <a:srgbClr val="000000"/>
                </a:solidFill>
                <a:latin typeface="Arial"/>
                <a:cs typeface="Arial"/>
              </a:rPr>
              <a:t>CÁC</a:t>
            </a:r>
            <a:r>
              <a:rPr dirty="0" sz="3000" spc="-6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00000"/>
                </a:solidFill>
                <a:latin typeface="Arial"/>
                <a:cs typeface="Arial"/>
              </a:rPr>
              <a:t>CHỈ</a:t>
            </a:r>
            <a:r>
              <a:rPr dirty="0" sz="3000" spc="-4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00000"/>
                </a:solidFill>
                <a:latin typeface="Arial"/>
                <a:cs typeface="Arial"/>
              </a:rPr>
              <a:t>SỐ</a:t>
            </a:r>
            <a:r>
              <a:rPr dirty="0" sz="3000" spc="-2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00000"/>
                </a:solidFill>
                <a:latin typeface="Arial"/>
                <a:cs typeface="Arial"/>
              </a:rPr>
              <a:t>CNTK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07491" y="1807464"/>
            <a:ext cx="8636635" cy="4061460"/>
            <a:chOff x="507491" y="1807464"/>
            <a:chExt cx="8636635" cy="4061460"/>
          </a:xfrm>
        </p:grpSpPr>
        <p:sp>
          <p:nvSpPr>
            <p:cNvPr id="4" name="object 4"/>
            <p:cNvSpPr/>
            <p:nvPr/>
          </p:nvSpPr>
          <p:spPr>
            <a:xfrm>
              <a:off x="507491" y="1807464"/>
              <a:ext cx="8636635" cy="4061460"/>
            </a:xfrm>
            <a:custGeom>
              <a:avLst/>
              <a:gdLst/>
              <a:ahLst/>
              <a:cxnLst/>
              <a:rect l="l" t="t" r="r" b="b"/>
              <a:pathLst>
                <a:path w="8636635" h="4061460">
                  <a:moveTo>
                    <a:pt x="8636508" y="0"/>
                  </a:moveTo>
                  <a:lnTo>
                    <a:pt x="0" y="0"/>
                  </a:lnTo>
                  <a:lnTo>
                    <a:pt x="0" y="4061460"/>
                  </a:lnTo>
                  <a:lnTo>
                    <a:pt x="8636508" y="4061460"/>
                  </a:lnTo>
                  <a:lnTo>
                    <a:pt x="8636508" y="0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092196" y="1901952"/>
              <a:ext cx="3967479" cy="3100070"/>
            </a:xfrm>
            <a:custGeom>
              <a:avLst/>
              <a:gdLst/>
              <a:ahLst/>
              <a:cxnLst/>
              <a:rect l="l" t="t" r="r" b="b"/>
              <a:pathLst>
                <a:path w="3967479" h="3100070">
                  <a:moveTo>
                    <a:pt x="495300" y="1344168"/>
                  </a:moveTo>
                  <a:lnTo>
                    <a:pt x="471805" y="1280795"/>
                  </a:lnTo>
                  <a:lnTo>
                    <a:pt x="418973" y="1242060"/>
                  </a:lnTo>
                  <a:lnTo>
                    <a:pt x="356362" y="1242060"/>
                  </a:lnTo>
                  <a:lnTo>
                    <a:pt x="309371" y="1280795"/>
                  </a:lnTo>
                  <a:lnTo>
                    <a:pt x="281940" y="1344168"/>
                  </a:lnTo>
                </a:path>
                <a:path w="3967479" h="3100070">
                  <a:moveTo>
                    <a:pt x="557783" y="1754124"/>
                  </a:moveTo>
                  <a:lnTo>
                    <a:pt x="581406" y="1817497"/>
                  </a:lnTo>
                  <a:lnTo>
                    <a:pt x="636524" y="1856232"/>
                  </a:lnTo>
                  <a:lnTo>
                    <a:pt x="693546" y="1856232"/>
                  </a:lnTo>
                  <a:lnTo>
                    <a:pt x="746632" y="1817497"/>
                  </a:lnTo>
                  <a:lnTo>
                    <a:pt x="774192" y="1754124"/>
                  </a:lnTo>
                </a:path>
                <a:path w="3967479" h="3100070">
                  <a:moveTo>
                    <a:pt x="492252" y="1344168"/>
                  </a:moveTo>
                  <a:lnTo>
                    <a:pt x="557783" y="1754124"/>
                  </a:lnTo>
                </a:path>
                <a:path w="3967479" h="3100070">
                  <a:moveTo>
                    <a:pt x="0" y="1754124"/>
                  </a:moveTo>
                  <a:lnTo>
                    <a:pt x="25527" y="1817497"/>
                  </a:lnTo>
                  <a:lnTo>
                    <a:pt x="76581" y="1856232"/>
                  </a:lnTo>
                  <a:lnTo>
                    <a:pt x="139446" y="1856232"/>
                  </a:lnTo>
                  <a:lnTo>
                    <a:pt x="190500" y="1817497"/>
                  </a:lnTo>
                  <a:lnTo>
                    <a:pt x="217931" y="1754124"/>
                  </a:lnTo>
                </a:path>
                <a:path w="3967479" h="3100070">
                  <a:moveTo>
                    <a:pt x="278892" y="1344168"/>
                  </a:moveTo>
                  <a:lnTo>
                    <a:pt x="217931" y="1754124"/>
                  </a:lnTo>
                </a:path>
                <a:path w="3967479" h="3100070">
                  <a:moveTo>
                    <a:pt x="830580" y="1344168"/>
                  </a:moveTo>
                  <a:lnTo>
                    <a:pt x="774192" y="1754124"/>
                  </a:lnTo>
                </a:path>
                <a:path w="3967479" h="3100070">
                  <a:moveTo>
                    <a:pt x="1050036" y="1344168"/>
                  </a:moveTo>
                  <a:lnTo>
                    <a:pt x="1018667" y="1280795"/>
                  </a:lnTo>
                  <a:lnTo>
                    <a:pt x="969518" y="1242060"/>
                  </a:lnTo>
                  <a:lnTo>
                    <a:pt x="910590" y="1242060"/>
                  </a:lnTo>
                  <a:lnTo>
                    <a:pt x="853694" y="1280795"/>
                  </a:lnTo>
                  <a:lnTo>
                    <a:pt x="832104" y="1344168"/>
                  </a:lnTo>
                </a:path>
                <a:path w="3967479" h="3100070">
                  <a:moveTo>
                    <a:pt x="1050036" y="1344168"/>
                  </a:moveTo>
                  <a:lnTo>
                    <a:pt x="1114044" y="1754124"/>
                  </a:lnTo>
                </a:path>
                <a:path w="3967479" h="3100070">
                  <a:moveTo>
                    <a:pt x="1114044" y="1754124"/>
                  </a:moveTo>
                  <a:lnTo>
                    <a:pt x="1141349" y="1817497"/>
                  </a:lnTo>
                  <a:lnTo>
                    <a:pt x="1190244" y="1856232"/>
                  </a:lnTo>
                  <a:lnTo>
                    <a:pt x="1250823" y="1856232"/>
                  </a:lnTo>
                  <a:lnTo>
                    <a:pt x="1297686" y="1817497"/>
                  </a:lnTo>
                  <a:lnTo>
                    <a:pt x="1328928" y="1754124"/>
                  </a:lnTo>
                </a:path>
                <a:path w="3967479" h="3100070">
                  <a:moveTo>
                    <a:pt x="1604771" y="1344168"/>
                  </a:moveTo>
                  <a:lnTo>
                    <a:pt x="1577086" y="1280795"/>
                  </a:lnTo>
                  <a:lnTo>
                    <a:pt x="1523873" y="1242060"/>
                  </a:lnTo>
                  <a:lnTo>
                    <a:pt x="1460754" y="1242060"/>
                  </a:lnTo>
                  <a:lnTo>
                    <a:pt x="1409445" y="1280795"/>
                  </a:lnTo>
                  <a:lnTo>
                    <a:pt x="1383792" y="1344168"/>
                  </a:lnTo>
                  <a:lnTo>
                    <a:pt x="1385824" y="1344168"/>
                  </a:lnTo>
                </a:path>
                <a:path w="3967479" h="3100070">
                  <a:moveTo>
                    <a:pt x="1383792" y="1344168"/>
                  </a:moveTo>
                  <a:lnTo>
                    <a:pt x="1328928" y="1754124"/>
                  </a:lnTo>
                </a:path>
                <a:path w="3967479" h="3100070">
                  <a:moveTo>
                    <a:pt x="1604771" y="1344168"/>
                  </a:moveTo>
                  <a:lnTo>
                    <a:pt x="1658746" y="1754124"/>
                  </a:lnTo>
                  <a:lnTo>
                    <a:pt x="1662683" y="1754124"/>
                  </a:lnTo>
                </a:path>
                <a:path w="3967479" h="3100070">
                  <a:moveTo>
                    <a:pt x="1659636" y="1754124"/>
                  </a:moveTo>
                  <a:lnTo>
                    <a:pt x="1685163" y="1817497"/>
                  </a:lnTo>
                  <a:lnTo>
                    <a:pt x="1737995" y="1856232"/>
                  </a:lnTo>
                  <a:lnTo>
                    <a:pt x="1800733" y="1856232"/>
                  </a:lnTo>
                  <a:lnTo>
                    <a:pt x="1851659" y="1817497"/>
                  </a:lnTo>
                  <a:lnTo>
                    <a:pt x="1879092" y="1754124"/>
                  </a:lnTo>
                </a:path>
                <a:path w="3967479" h="3100070">
                  <a:moveTo>
                    <a:pt x="2110740" y="99060"/>
                  </a:moveTo>
                  <a:lnTo>
                    <a:pt x="1879092" y="1754124"/>
                  </a:lnTo>
                </a:path>
                <a:path w="3967479" h="3100070">
                  <a:moveTo>
                    <a:pt x="2334768" y="99060"/>
                  </a:moveTo>
                  <a:lnTo>
                    <a:pt x="2309241" y="33527"/>
                  </a:lnTo>
                  <a:lnTo>
                    <a:pt x="2252218" y="0"/>
                  </a:lnTo>
                  <a:lnTo>
                    <a:pt x="2189353" y="0"/>
                  </a:lnTo>
                  <a:lnTo>
                    <a:pt x="2138299" y="33527"/>
                  </a:lnTo>
                  <a:lnTo>
                    <a:pt x="2110740" y="99060"/>
                  </a:lnTo>
                </a:path>
                <a:path w="3967479" h="3100070">
                  <a:moveTo>
                    <a:pt x="2334768" y="99060"/>
                  </a:moveTo>
                  <a:lnTo>
                    <a:pt x="2737739" y="3002280"/>
                  </a:lnTo>
                  <a:lnTo>
                    <a:pt x="2741676" y="3002280"/>
                  </a:lnTo>
                </a:path>
                <a:path w="3967479" h="3100070">
                  <a:moveTo>
                    <a:pt x="2740152" y="3002280"/>
                  </a:moveTo>
                  <a:lnTo>
                    <a:pt x="2767584" y="3061716"/>
                  </a:lnTo>
                  <a:lnTo>
                    <a:pt x="2816733" y="3099816"/>
                  </a:lnTo>
                  <a:lnTo>
                    <a:pt x="2879598" y="3099816"/>
                  </a:lnTo>
                  <a:lnTo>
                    <a:pt x="2930652" y="3061716"/>
                  </a:lnTo>
                  <a:lnTo>
                    <a:pt x="2958084" y="3002280"/>
                  </a:lnTo>
                </a:path>
                <a:path w="3967479" h="3100070">
                  <a:moveTo>
                    <a:pt x="3191256" y="1344168"/>
                  </a:moveTo>
                  <a:lnTo>
                    <a:pt x="2958084" y="3002280"/>
                  </a:lnTo>
                </a:path>
                <a:path w="3967479" h="3100070">
                  <a:moveTo>
                    <a:pt x="3412235" y="1344168"/>
                  </a:moveTo>
                  <a:lnTo>
                    <a:pt x="3386581" y="1280795"/>
                  </a:lnTo>
                  <a:lnTo>
                    <a:pt x="3329304" y="1242060"/>
                  </a:lnTo>
                  <a:lnTo>
                    <a:pt x="3270123" y="1242060"/>
                  </a:lnTo>
                  <a:lnTo>
                    <a:pt x="3218815" y="1280795"/>
                  </a:lnTo>
                  <a:lnTo>
                    <a:pt x="3191256" y="1344168"/>
                  </a:lnTo>
                </a:path>
                <a:path w="3967479" h="3100070">
                  <a:moveTo>
                    <a:pt x="3412235" y="1344168"/>
                  </a:moveTo>
                  <a:lnTo>
                    <a:pt x="3469258" y="1754124"/>
                  </a:lnTo>
                  <a:lnTo>
                    <a:pt x="3473196" y="1754124"/>
                  </a:lnTo>
                </a:path>
                <a:path w="3967479" h="3100070">
                  <a:moveTo>
                    <a:pt x="3468624" y="1754124"/>
                  </a:moveTo>
                  <a:lnTo>
                    <a:pt x="3494278" y="1817497"/>
                  </a:lnTo>
                  <a:lnTo>
                    <a:pt x="3543807" y="1856232"/>
                  </a:lnTo>
                  <a:lnTo>
                    <a:pt x="3605022" y="1856232"/>
                  </a:lnTo>
                  <a:lnTo>
                    <a:pt x="3658361" y="1817497"/>
                  </a:lnTo>
                  <a:lnTo>
                    <a:pt x="3688079" y="1754124"/>
                  </a:lnTo>
                </a:path>
                <a:path w="3967479" h="3100070">
                  <a:moveTo>
                    <a:pt x="3749039" y="1344168"/>
                  </a:moveTo>
                  <a:lnTo>
                    <a:pt x="3688079" y="1754124"/>
                  </a:lnTo>
                </a:path>
                <a:path w="3967479" h="3100070">
                  <a:moveTo>
                    <a:pt x="3966972" y="1344168"/>
                  </a:moveTo>
                  <a:lnTo>
                    <a:pt x="3935349" y="1280795"/>
                  </a:lnTo>
                  <a:lnTo>
                    <a:pt x="3884040" y="1242060"/>
                  </a:lnTo>
                  <a:lnTo>
                    <a:pt x="3822954" y="1242060"/>
                  </a:lnTo>
                  <a:lnTo>
                    <a:pt x="3767708" y="1280795"/>
                  </a:lnTo>
                  <a:lnTo>
                    <a:pt x="3745992" y="1344168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100072" y="3124199"/>
              <a:ext cx="1042669" cy="35560"/>
            </a:xfrm>
            <a:custGeom>
              <a:avLst/>
              <a:gdLst/>
              <a:ahLst/>
              <a:cxnLst/>
              <a:rect l="l" t="t" r="r" b="b"/>
              <a:pathLst>
                <a:path w="1042669" h="35560">
                  <a:moveTo>
                    <a:pt x="216395" y="0"/>
                  </a:moveTo>
                  <a:lnTo>
                    <a:pt x="0" y="0"/>
                  </a:lnTo>
                  <a:lnTo>
                    <a:pt x="0" y="35052"/>
                  </a:lnTo>
                  <a:lnTo>
                    <a:pt x="216395" y="35052"/>
                  </a:lnTo>
                  <a:lnTo>
                    <a:pt x="216395" y="0"/>
                  </a:lnTo>
                  <a:close/>
                </a:path>
                <a:path w="1042669" h="35560">
                  <a:moveTo>
                    <a:pt x="492252" y="0"/>
                  </a:moveTo>
                  <a:lnTo>
                    <a:pt x="274320" y="0"/>
                  </a:lnTo>
                  <a:lnTo>
                    <a:pt x="274320" y="35052"/>
                  </a:lnTo>
                  <a:lnTo>
                    <a:pt x="492252" y="35052"/>
                  </a:lnTo>
                  <a:lnTo>
                    <a:pt x="492252" y="0"/>
                  </a:lnTo>
                  <a:close/>
                </a:path>
                <a:path w="1042669" h="35560">
                  <a:moveTo>
                    <a:pt x="766559" y="0"/>
                  </a:moveTo>
                  <a:lnTo>
                    <a:pt x="548640" y="0"/>
                  </a:lnTo>
                  <a:lnTo>
                    <a:pt x="548640" y="35052"/>
                  </a:lnTo>
                  <a:lnTo>
                    <a:pt x="766559" y="35052"/>
                  </a:lnTo>
                  <a:lnTo>
                    <a:pt x="766559" y="0"/>
                  </a:lnTo>
                  <a:close/>
                </a:path>
                <a:path w="1042669" h="35560">
                  <a:moveTo>
                    <a:pt x="1042416" y="0"/>
                  </a:moveTo>
                  <a:lnTo>
                    <a:pt x="824484" y="0"/>
                  </a:lnTo>
                  <a:lnTo>
                    <a:pt x="824484" y="35052"/>
                  </a:lnTo>
                  <a:lnTo>
                    <a:pt x="1042416" y="35052"/>
                  </a:lnTo>
                  <a:lnTo>
                    <a:pt x="10424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198875" y="3141726"/>
              <a:ext cx="495300" cy="0"/>
            </a:xfrm>
            <a:custGeom>
              <a:avLst/>
              <a:gdLst/>
              <a:ahLst/>
              <a:cxnLst/>
              <a:rect l="l" t="t" r="r" b="b"/>
              <a:pathLst>
                <a:path w="495300" h="0">
                  <a:moveTo>
                    <a:pt x="0" y="0"/>
                  </a:moveTo>
                  <a:lnTo>
                    <a:pt x="217932" y="0"/>
                  </a:lnTo>
                </a:path>
                <a:path w="495300" h="0">
                  <a:moveTo>
                    <a:pt x="277368" y="0"/>
                  </a:moveTo>
                  <a:lnTo>
                    <a:pt x="495299" y="0"/>
                  </a:lnTo>
                </a:path>
              </a:pathLst>
            </a:custGeom>
            <a:ln w="3505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770376" y="3140964"/>
              <a:ext cx="182880" cy="0"/>
            </a:xfrm>
            <a:custGeom>
              <a:avLst/>
              <a:gdLst/>
              <a:ahLst/>
              <a:cxnLst/>
              <a:rect l="l" t="t" r="r" b="b"/>
              <a:pathLst>
                <a:path w="182879" h="0">
                  <a:moveTo>
                    <a:pt x="0" y="0"/>
                  </a:moveTo>
                  <a:lnTo>
                    <a:pt x="178943" y="0"/>
                  </a:lnTo>
                  <a:lnTo>
                    <a:pt x="182879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030980" y="3141726"/>
              <a:ext cx="1318260" cy="0"/>
            </a:xfrm>
            <a:custGeom>
              <a:avLst/>
              <a:gdLst/>
              <a:ahLst/>
              <a:cxnLst/>
              <a:rect l="l" t="t" r="r" b="b"/>
              <a:pathLst>
                <a:path w="1318260" h="0">
                  <a:moveTo>
                    <a:pt x="0" y="0"/>
                  </a:moveTo>
                  <a:lnTo>
                    <a:pt x="211835" y="0"/>
                  </a:lnTo>
                </a:path>
                <a:path w="1318260" h="0">
                  <a:moveTo>
                    <a:pt x="271271" y="0"/>
                  </a:moveTo>
                  <a:lnTo>
                    <a:pt x="489204" y="0"/>
                  </a:lnTo>
                </a:path>
                <a:path w="1318260" h="0">
                  <a:moveTo>
                    <a:pt x="550163" y="0"/>
                  </a:moveTo>
                  <a:lnTo>
                    <a:pt x="765047" y="0"/>
                  </a:lnTo>
                </a:path>
                <a:path w="1318260" h="0">
                  <a:moveTo>
                    <a:pt x="824484" y="0"/>
                  </a:moveTo>
                  <a:lnTo>
                    <a:pt x="1040891" y="0"/>
                  </a:lnTo>
                </a:path>
                <a:path w="1318260" h="0">
                  <a:moveTo>
                    <a:pt x="1098803" y="0"/>
                  </a:moveTo>
                  <a:lnTo>
                    <a:pt x="1318259" y="0"/>
                  </a:lnTo>
                </a:path>
              </a:pathLst>
            </a:custGeom>
            <a:ln w="3505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408676" y="3124200"/>
              <a:ext cx="213360" cy="35560"/>
            </a:xfrm>
            <a:custGeom>
              <a:avLst/>
              <a:gdLst/>
              <a:ahLst/>
              <a:cxnLst/>
              <a:rect l="l" t="t" r="r" b="b"/>
              <a:pathLst>
                <a:path w="213360" h="35560">
                  <a:moveTo>
                    <a:pt x="0" y="35051"/>
                  </a:moveTo>
                  <a:lnTo>
                    <a:pt x="213359" y="35051"/>
                  </a:lnTo>
                  <a:lnTo>
                    <a:pt x="213359" y="0"/>
                  </a:lnTo>
                  <a:lnTo>
                    <a:pt x="0" y="0"/>
                  </a:lnTo>
                  <a:lnTo>
                    <a:pt x="0" y="35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698236" y="3140964"/>
              <a:ext cx="182880" cy="1905"/>
            </a:xfrm>
            <a:custGeom>
              <a:avLst/>
              <a:gdLst/>
              <a:ahLst/>
              <a:cxnLst/>
              <a:rect l="l" t="t" r="r" b="b"/>
              <a:pathLst>
                <a:path w="182879" h="1905">
                  <a:moveTo>
                    <a:pt x="-16763" y="762"/>
                  </a:moveTo>
                  <a:lnTo>
                    <a:pt x="199643" y="762"/>
                  </a:lnTo>
                </a:path>
              </a:pathLst>
            </a:custGeom>
            <a:ln w="3505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975603" y="3140964"/>
              <a:ext cx="182880" cy="0"/>
            </a:xfrm>
            <a:custGeom>
              <a:avLst/>
              <a:gdLst/>
              <a:ahLst/>
              <a:cxnLst/>
              <a:rect l="l" t="t" r="r" b="b"/>
              <a:pathLst>
                <a:path w="182879" h="0">
                  <a:moveTo>
                    <a:pt x="0" y="0"/>
                  </a:moveTo>
                  <a:lnTo>
                    <a:pt x="178943" y="0"/>
                  </a:lnTo>
                  <a:lnTo>
                    <a:pt x="182880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6249924" y="3140964"/>
              <a:ext cx="184785" cy="1905"/>
            </a:xfrm>
            <a:custGeom>
              <a:avLst/>
              <a:gdLst/>
              <a:ahLst/>
              <a:cxnLst/>
              <a:rect l="l" t="t" r="r" b="b"/>
              <a:pathLst>
                <a:path w="184785" h="1905">
                  <a:moveTo>
                    <a:pt x="-16763" y="762"/>
                  </a:moveTo>
                  <a:lnTo>
                    <a:pt x="201167" y="762"/>
                  </a:lnTo>
                </a:path>
              </a:pathLst>
            </a:custGeom>
            <a:ln w="3505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509003" y="3124200"/>
              <a:ext cx="219710" cy="35560"/>
            </a:xfrm>
            <a:custGeom>
              <a:avLst/>
              <a:gdLst/>
              <a:ahLst/>
              <a:cxnLst/>
              <a:rect l="l" t="t" r="r" b="b"/>
              <a:pathLst>
                <a:path w="219709" h="35560">
                  <a:moveTo>
                    <a:pt x="0" y="35051"/>
                  </a:moveTo>
                  <a:lnTo>
                    <a:pt x="219456" y="35051"/>
                  </a:lnTo>
                  <a:lnTo>
                    <a:pt x="219456" y="0"/>
                  </a:lnTo>
                  <a:lnTo>
                    <a:pt x="0" y="0"/>
                  </a:lnTo>
                  <a:lnTo>
                    <a:pt x="0" y="35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786371" y="3141726"/>
              <a:ext cx="490855" cy="0"/>
            </a:xfrm>
            <a:custGeom>
              <a:avLst/>
              <a:gdLst/>
              <a:ahLst/>
              <a:cxnLst/>
              <a:rect l="l" t="t" r="r" b="b"/>
              <a:pathLst>
                <a:path w="490854" h="0">
                  <a:moveTo>
                    <a:pt x="0" y="0"/>
                  </a:moveTo>
                  <a:lnTo>
                    <a:pt x="213360" y="0"/>
                  </a:lnTo>
                </a:path>
                <a:path w="490854" h="0">
                  <a:moveTo>
                    <a:pt x="274320" y="0"/>
                  </a:moveTo>
                  <a:lnTo>
                    <a:pt x="490728" y="0"/>
                  </a:lnTo>
                </a:path>
              </a:pathLst>
            </a:custGeom>
            <a:ln w="3505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100072" y="3744467"/>
              <a:ext cx="767080" cy="35560"/>
            </a:xfrm>
            <a:custGeom>
              <a:avLst/>
              <a:gdLst/>
              <a:ahLst/>
              <a:cxnLst/>
              <a:rect l="l" t="t" r="r" b="b"/>
              <a:pathLst>
                <a:path w="767080" h="35560">
                  <a:moveTo>
                    <a:pt x="216395" y="0"/>
                  </a:moveTo>
                  <a:lnTo>
                    <a:pt x="0" y="0"/>
                  </a:lnTo>
                  <a:lnTo>
                    <a:pt x="0" y="35052"/>
                  </a:lnTo>
                  <a:lnTo>
                    <a:pt x="216395" y="35052"/>
                  </a:lnTo>
                  <a:lnTo>
                    <a:pt x="216395" y="0"/>
                  </a:lnTo>
                  <a:close/>
                </a:path>
                <a:path w="767080" h="35560">
                  <a:moveTo>
                    <a:pt x="492252" y="0"/>
                  </a:moveTo>
                  <a:lnTo>
                    <a:pt x="274320" y="0"/>
                  </a:lnTo>
                  <a:lnTo>
                    <a:pt x="274320" y="35052"/>
                  </a:lnTo>
                  <a:lnTo>
                    <a:pt x="492252" y="35052"/>
                  </a:lnTo>
                  <a:lnTo>
                    <a:pt x="492252" y="0"/>
                  </a:lnTo>
                  <a:close/>
                </a:path>
                <a:path w="767080" h="35560">
                  <a:moveTo>
                    <a:pt x="766559" y="0"/>
                  </a:moveTo>
                  <a:lnTo>
                    <a:pt x="548640" y="0"/>
                  </a:lnTo>
                  <a:lnTo>
                    <a:pt x="548640" y="35052"/>
                  </a:lnTo>
                  <a:lnTo>
                    <a:pt x="766559" y="35052"/>
                  </a:lnTo>
                  <a:lnTo>
                    <a:pt x="7665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924556" y="3761994"/>
              <a:ext cx="769620" cy="0"/>
            </a:xfrm>
            <a:custGeom>
              <a:avLst/>
              <a:gdLst/>
              <a:ahLst/>
              <a:cxnLst/>
              <a:rect l="l" t="t" r="r" b="b"/>
              <a:pathLst>
                <a:path w="769620" h="0">
                  <a:moveTo>
                    <a:pt x="0" y="0"/>
                  </a:moveTo>
                  <a:lnTo>
                    <a:pt x="217931" y="0"/>
                  </a:lnTo>
                </a:path>
                <a:path w="769620" h="0">
                  <a:moveTo>
                    <a:pt x="274319" y="0"/>
                  </a:moveTo>
                  <a:lnTo>
                    <a:pt x="492252" y="0"/>
                  </a:lnTo>
                </a:path>
                <a:path w="769620" h="0">
                  <a:moveTo>
                    <a:pt x="551688" y="0"/>
                  </a:moveTo>
                  <a:lnTo>
                    <a:pt x="769619" y="0"/>
                  </a:lnTo>
                </a:path>
              </a:pathLst>
            </a:custGeom>
            <a:ln w="3505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770376" y="3761232"/>
              <a:ext cx="182880" cy="0"/>
            </a:xfrm>
            <a:custGeom>
              <a:avLst/>
              <a:gdLst/>
              <a:ahLst/>
              <a:cxnLst/>
              <a:rect l="l" t="t" r="r" b="b"/>
              <a:pathLst>
                <a:path w="182879" h="0">
                  <a:moveTo>
                    <a:pt x="0" y="0"/>
                  </a:moveTo>
                  <a:lnTo>
                    <a:pt x="178943" y="0"/>
                  </a:lnTo>
                  <a:lnTo>
                    <a:pt x="182879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030980" y="3761994"/>
              <a:ext cx="1041400" cy="0"/>
            </a:xfrm>
            <a:custGeom>
              <a:avLst/>
              <a:gdLst/>
              <a:ahLst/>
              <a:cxnLst/>
              <a:rect l="l" t="t" r="r" b="b"/>
              <a:pathLst>
                <a:path w="1041400" h="0">
                  <a:moveTo>
                    <a:pt x="0" y="0"/>
                  </a:moveTo>
                  <a:lnTo>
                    <a:pt x="211835" y="0"/>
                  </a:lnTo>
                </a:path>
                <a:path w="1041400" h="0">
                  <a:moveTo>
                    <a:pt x="271271" y="0"/>
                  </a:moveTo>
                  <a:lnTo>
                    <a:pt x="489204" y="0"/>
                  </a:lnTo>
                </a:path>
                <a:path w="1041400" h="0">
                  <a:moveTo>
                    <a:pt x="550163" y="0"/>
                  </a:moveTo>
                  <a:lnTo>
                    <a:pt x="765047" y="0"/>
                  </a:lnTo>
                </a:path>
                <a:path w="1041400" h="0">
                  <a:moveTo>
                    <a:pt x="824484" y="0"/>
                  </a:moveTo>
                  <a:lnTo>
                    <a:pt x="1040891" y="0"/>
                  </a:lnTo>
                </a:path>
              </a:pathLst>
            </a:custGeom>
            <a:ln w="3505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5129784" y="3744467"/>
              <a:ext cx="492759" cy="35560"/>
            </a:xfrm>
            <a:custGeom>
              <a:avLst/>
              <a:gdLst/>
              <a:ahLst/>
              <a:cxnLst/>
              <a:rect l="l" t="t" r="r" b="b"/>
              <a:pathLst>
                <a:path w="492760" h="35560">
                  <a:moveTo>
                    <a:pt x="219456" y="0"/>
                  </a:moveTo>
                  <a:lnTo>
                    <a:pt x="0" y="0"/>
                  </a:lnTo>
                  <a:lnTo>
                    <a:pt x="0" y="35052"/>
                  </a:lnTo>
                  <a:lnTo>
                    <a:pt x="219456" y="35052"/>
                  </a:lnTo>
                  <a:lnTo>
                    <a:pt x="219456" y="0"/>
                  </a:lnTo>
                  <a:close/>
                </a:path>
                <a:path w="492760" h="35560">
                  <a:moveTo>
                    <a:pt x="492239" y="0"/>
                  </a:moveTo>
                  <a:lnTo>
                    <a:pt x="278892" y="0"/>
                  </a:lnTo>
                  <a:lnTo>
                    <a:pt x="278892" y="35052"/>
                  </a:lnTo>
                  <a:lnTo>
                    <a:pt x="492239" y="35052"/>
                  </a:lnTo>
                  <a:lnTo>
                    <a:pt x="4922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698236" y="3761232"/>
              <a:ext cx="182880" cy="1905"/>
            </a:xfrm>
            <a:custGeom>
              <a:avLst/>
              <a:gdLst/>
              <a:ahLst/>
              <a:cxnLst/>
              <a:rect l="l" t="t" r="r" b="b"/>
              <a:pathLst>
                <a:path w="182879" h="1904">
                  <a:moveTo>
                    <a:pt x="-16763" y="762"/>
                  </a:moveTo>
                  <a:lnTo>
                    <a:pt x="199643" y="762"/>
                  </a:lnTo>
                </a:path>
              </a:pathLst>
            </a:custGeom>
            <a:ln w="3505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975603" y="3761232"/>
              <a:ext cx="182880" cy="0"/>
            </a:xfrm>
            <a:custGeom>
              <a:avLst/>
              <a:gdLst/>
              <a:ahLst/>
              <a:cxnLst/>
              <a:rect l="l" t="t" r="r" b="b"/>
              <a:pathLst>
                <a:path w="182879" h="0">
                  <a:moveTo>
                    <a:pt x="0" y="0"/>
                  </a:moveTo>
                  <a:lnTo>
                    <a:pt x="178943" y="0"/>
                  </a:lnTo>
                  <a:lnTo>
                    <a:pt x="182880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6233159" y="3761994"/>
              <a:ext cx="495300" cy="0"/>
            </a:xfrm>
            <a:custGeom>
              <a:avLst/>
              <a:gdLst/>
              <a:ahLst/>
              <a:cxnLst/>
              <a:rect l="l" t="t" r="r" b="b"/>
              <a:pathLst>
                <a:path w="495300" h="0">
                  <a:moveTo>
                    <a:pt x="0" y="0"/>
                  </a:moveTo>
                  <a:lnTo>
                    <a:pt x="217931" y="0"/>
                  </a:lnTo>
                </a:path>
                <a:path w="495300" h="0">
                  <a:moveTo>
                    <a:pt x="275843" y="0"/>
                  </a:moveTo>
                  <a:lnTo>
                    <a:pt x="495300" y="0"/>
                  </a:lnTo>
                </a:path>
              </a:pathLst>
            </a:custGeom>
            <a:ln w="3505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786359" y="3744467"/>
              <a:ext cx="490855" cy="35560"/>
            </a:xfrm>
            <a:custGeom>
              <a:avLst/>
              <a:gdLst/>
              <a:ahLst/>
              <a:cxnLst/>
              <a:rect l="l" t="t" r="r" b="b"/>
              <a:pathLst>
                <a:path w="490854" h="35560">
                  <a:moveTo>
                    <a:pt x="213372" y="0"/>
                  </a:moveTo>
                  <a:lnTo>
                    <a:pt x="0" y="0"/>
                  </a:lnTo>
                  <a:lnTo>
                    <a:pt x="0" y="35052"/>
                  </a:lnTo>
                  <a:lnTo>
                    <a:pt x="213372" y="35052"/>
                  </a:lnTo>
                  <a:lnTo>
                    <a:pt x="213372" y="0"/>
                  </a:lnTo>
                  <a:close/>
                </a:path>
                <a:path w="490854" h="35560">
                  <a:moveTo>
                    <a:pt x="490740" y="0"/>
                  </a:moveTo>
                  <a:lnTo>
                    <a:pt x="274332" y="0"/>
                  </a:lnTo>
                  <a:lnTo>
                    <a:pt x="274332" y="35052"/>
                  </a:lnTo>
                  <a:lnTo>
                    <a:pt x="490740" y="35052"/>
                  </a:lnTo>
                  <a:lnTo>
                    <a:pt x="4907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3453510" y="2429713"/>
            <a:ext cx="69342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6600FF"/>
                </a:solidFill>
                <a:latin typeface="Arial"/>
                <a:cs typeface="Arial"/>
              </a:rPr>
              <a:t>Dung</a:t>
            </a:r>
            <a:r>
              <a:rPr dirty="0" sz="1200" spc="-40" b="1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dirty="0" sz="1200" spc="-75" b="1">
                <a:solidFill>
                  <a:srgbClr val="6600FF"/>
                </a:solidFill>
                <a:latin typeface="Arial"/>
                <a:cs typeface="Arial"/>
              </a:rPr>
              <a:t>tích</a:t>
            </a:r>
            <a:endParaRPr sz="1200">
              <a:latin typeface="Arial"/>
              <a:cs typeface="Arial"/>
            </a:endParaRPr>
          </a:p>
          <a:p>
            <a:pPr algn="ctr" marR="6350">
              <a:lnSpc>
                <a:spcPct val="100000"/>
              </a:lnSpc>
              <a:spcBef>
                <a:spcPts val="5"/>
              </a:spcBef>
            </a:pPr>
            <a:r>
              <a:rPr dirty="0" sz="1200" spc="20" b="1">
                <a:solidFill>
                  <a:srgbClr val="6600FF"/>
                </a:solidFill>
                <a:latin typeface="Arial"/>
                <a:cs typeface="Arial"/>
              </a:rPr>
              <a:t>h</a:t>
            </a:r>
            <a:r>
              <a:rPr dirty="0" sz="1200" spc="-310" b="1">
                <a:solidFill>
                  <a:srgbClr val="6600FF"/>
                </a:solidFill>
                <a:latin typeface="Arial"/>
                <a:cs typeface="Arial"/>
              </a:rPr>
              <a:t>í</a:t>
            </a:r>
            <a:r>
              <a:rPr dirty="0" sz="1200" b="1">
                <a:solidFill>
                  <a:srgbClr val="6600FF"/>
                </a:solidFill>
                <a:latin typeface="Arial"/>
                <a:cs typeface="Arial"/>
              </a:rPr>
              <a:t>t</a:t>
            </a:r>
            <a:r>
              <a:rPr dirty="0" sz="1200" spc="5" b="1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dirty="0" sz="1200" spc="-15" b="1">
                <a:solidFill>
                  <a:srgbClr val="6600FF"/>
                </a:solidFill>
                <a:latin typeface="Arial"/>
                <a:cs typeface="Arial"/>
              </a:rPr>
              <a:t>v</a:t>
            </a:r>
            <a:r>
              <a:rPr dirty="0" sz="1200" spc="-125" b="1">
                <a:solidFill>
                  <a:srgbClr val="6600FF"/>
                </a:solidFill>
                <a:latin typeface="Arial"/>
                <a:cs typeface="Arial"/>
              </a:rPr>
              <a:t>à</a:t>
            </a:r>
            <a:r>
              <a:rPr dirty="0" sz="1200" b="1">
                <a:solidFill>
                  <a:srgbClr val="6600FF"/>
                </a:solidFill>
                <a:latin typeface="Arial"/>
                <a:cs typeface="Arial"/>
              </a:rPr>
              <a:t>o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690937" y="1895665"/>
            <a:ext cx="125730" cy="1859914"/>
            <a:chOff x="3690937" y="1895665"/>
            <a:chExt cx="125730" cy="1859914"/>
          </a:xfrm>
        </p:grpSpPr>
        <p:sp>
          <p:nvSpPr>
            <p:cNvPr id="27" name="object 27"/>
            <p:cNvSpPr/>
            <p:nvPr/>
          </p:nvSpPr>
          <p:spPr>
            <a:xfrm>
              <a:off x="3691890" y="3030474"/>
              <a:ext cx="123825" cy="723900"/>
            </a:xfrm>
            <a:custGeom>
              <a:avLst/>
              <a:gdLst/>
              <a:ahLst/>
              <a:cxnLst/>
              <a:rect l="l" t="t" r="r" b="b"/>
              <a:pathLst>
                <a:path w="123825" h="723900">
                  <a:moveTo>
                    <a:pt x="0" y="628650"/>
                  </a:moveTo>
                  <a:lnTo>
                    <a:pt x="61722" y="723900"/>
                  </a:lnTo>
                  <a:lnTo>
                    <a:pt x="102540" y="660907"/>
                  </a:lnTo>
                  <a:lnTo>
                    <a:pt x="41783" y="660907"/>
                  </a:lnTo>
                  <a:lnTo>
                    <a:pt x="41783" y="650487"/>
                  </a:lnTo>
                  <a:lnTo>
                    <a:pt x="0" y="628650"/>
                  </a:lnTo>
                  <a:close/>
                </a:path>
                <a:path w="123825" h="723900">
                  <a:moveTo>
                    <a:pt x="83565" y="0"/>
                  </a:moveTo>
                  <a:lnTo>
                    <a:pt x="41783" y="0"/>
                  </a:lnTo>
                  <a:lnTo>
                    <a:pt x="41783" y="650487"/>
                  </a:lnTo>
                  <a:lnTo>
                    <a:pt x="61722" y="660907"/>
                  </a:lnTo>
                  <a:lnTo>
                    <a:pt x="83565" y="649491"/>
                  </a:lnTo>
                  <a:lnTo>
                    <a:pt x="83565" y="0"/>
                  </a:lnTo>
                  <a:close/>
                </a:path>
                <a:path w="123825" h="723900">
                  <a:moveTo>
                    <a:pt x="123444" y="628650"/>
                  </a:moveTo>
                  <a:lnTo>
                    <a:pt x="83565" y="649491"/>
                  </a:lnTo>
                  <a:lnTo>
                    <a:pt x="83565" y="660907"/>
                  </a:lnTo>
                  <a:lnTo>
                    <a:pt x="102540" y="660907"/>
                  </a:lnTo>
                  <a:lnTo>
                    <a:pt x="123444" y="6286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691890" y="3030474"/>
              <a:ext cx="123825" cy="723900"/>
            </a:xfrm>
            <a:custGeom>
              <a:avLst/>
              <a:gdLst/>
              <a:ahLst/>
              <a:cxnLst/>
              <a:rect l="l" t="t" r="r" b="b"/>
              <a:pathLst>
                <a:path w="123825" h="723900">
                  <a:moveTo>
                    <a:pt x="41783" y="660907"/>
                  </a:moveTo>
                  <a:lnTo>
                    <a:pt x="41783" y="0"/>
                  </a:lnTo>
                  <a:lnTo>
                    <a:pt x="83565" y="0"/>
                  </a:lnTo>
                  <a:lnTo>
                    <a:pt x="83565" y="660907"/>
                  </a:lnTo>
                  <a:lnTo>
                    <a:pt x="41783" y="660907"/>
                  </a:lnTo>
                  <a:close/>
                </a:path>
                <a:path w="123825" h="723900">
                  <a:moveTo>
                    <a:pt x="61722" y="660907"/>
                  </a:moveTo>
                  <a:lnTo>
                    <a:pt x="123444" y="628650"/>
                  </a:lnTo>
                  <a:lnTo>
                    <a:pt x="61722" y="723900"/>
                  </a:lnTo>
                  <a:lnTo>
                    <a:pt x="0" y="628650"/>
                  </a:lnTo>
                  <a:lnTo>
                    <a:pt x="61722" y="6609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691890" y="1896617"/>
              <a:ext cx="123825" cy="460375"/>
            </a:xfrm>
            <a:custGeom>
              <a:avLst/>
              <a:gdLst/>
              <a:ahLst/>
              <a:cxnLst/>
              <a:rect l="l" t="t" r="r" b="b"/>
              <a:pathLst>
                <a:path w="123825" h="460375">
                  <a:moveTo>
                    <a:pt x="61722" y="64389"/>
                  </a:moveTo>
                  <a:lnTo>
                    <a:pt x="41783" y="74317"/>
                  </a:lnTo>
                  <a:lnTo>
                    <a:pt x="41783" y="460248"/>
                  </a:lnTo>
                  <a:lnTo>
                    <a:pt x="83565" y="460248"/>
                  </a:lnTo>
                  <a:lnTo>
                    <a:pt x="83565" y="75266"/>
                  </a:lnTo>
                  <a:lnTo>
                    <a:pt x="61722" y="64389"/>
                  </a:lnTo>
                  <a:close/>
                </a:path>
                <a:path w="123825" h="460375">
                  <a:moveTo>
                    <a:pt x="61722" y="0"/>
                  </a:moveTo>
                  <a:lnTo>
                    <a:pt x="0" y="95123"/>
                  </a:lnTo>
                  <a:lnTo>
                    <a:pt x="41783" y="74317"/>
                  </a:lnTo>
                  <a:lnTo>
                    <a:pt x="41783" y="64389"/>
                  </a:lnTo>
                  <a:lnTo>
                    <a:pt x="103501" y="64389"/>
                  </a:lnTo>
                  <a:lnTo>
                    <a:pt x="61722" y="0"/>
                  </a:lnTo>
                  <a:close/>
                </a:path>
                <a:path w="123825" h="460375">
                  <a:moveTo>
                    <a:pt x="103501" y="64389"/>
                  </a:moveTo>
                  <a:lnTo>
                    <a:pt x="83565" y="64389"/>
                  </a:lnTo>
                  <a:lnTo>
                    <a:pt x="83565" y="75266"/>
                  </a:lnTo>
                  <a:lnTo>
                    <a:pt x="123444" y="95123"/>
                  </a:lnTo>
                  <a:lnTo>
                    <a:pt x="103501" y="643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691890" y="1896617"/>
              <a:ext cx="123825" cy="460375"/>
            </a:xfrm>
            <a:custGeom>
              <a:avLst/>
              <a:gdLst/>
              <a:ahLst/>
              <a:cxnLst/>
              <a:rect l="l" t="t" r="r" b="b"/>
              <a:pathLst>
                <a:path w="123825" h="460375">
                  <a:moveTo>
                    <a:pt x="41783" y="460248"/>
                  </a:moveTo>
                  <a:lnTo>
                    <a:pt x="41783" y="64389"/>
                  </a:lnTo>
                  <a:lnTo>
                    <a:pt x="83565" y="64389"/>
                  </a:lnTo>
                  <a:lnTo>
                    <a:pt x="83565" y="460248"/>
                  </a:lnTo>
                  <a:lnTo>
                    <a:pt x="41783" y="460248"/>
                  </a:lnTo>
                  <a:close/>
                </a:path>
                <a:path w="123825" h="460375">
                  <a:moveTo>
                    <a:pt x="61722" y="64389"/>
                  </a:moveTo>
                  <a:lnTo>
                    <a:pt x="0" y="95123"/>
                  </a:lnTo>
                  <a:lnTo>
                    <a:pt x="61722" y="0"/>
                  </a:lnTo>
                  <a:lnTo>
                    <a:pt x="123444" y="95123"/>
                  </a:lnTo>
                  <a:lnTo>
                    <a:pt x="61722" y="64389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 txBox="1"/>
          <p:nvPr/>
        </p:nvSpPr>
        <p:spPr>
          <a:xfrm>
            <a:off x="1128166" y="2364994"/>
            <a:ext cx="17272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0025" marR="5080" indent="-18796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6600FF"/>
                </a:solidFill>
                <a:latin typeface="Arial"/>
                <a:cs typeface="Arial"/>
              </a:rPr>
              <a:t>Thể</a:t>
            </a:r>
            <a:r>
              <a:rPr dirty="0" sz="1800" spc="-40" b="1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00FF"/>
                </a:solidFill>
                <a:latin typeface="Arial"/>
                <a:cs typeface="Arial"/>
              </a:rPr>
              <a:t>tích</a:t>
            </a:r>
            <a:r>
              <a:rPr dirty="0" sz="1800" spc="-20" b="1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00FF"/>
                </a:solidFill>
                <a:latin typeface="Arial"/>
                <a:cs typeface="Arial"/>
              </a:rPr>
              <a:t>dự</a:t>
            </a:r>
            <a:r>
              <a:rPr dirty="0" sz="1800" spc="440" b="1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00FF"/>
                </a:solidFill>
                <a:latin typeface="Arial"/>
                <a:cs typeface="Arial"/>
              </a:rPr>
              <a:t>trữ </a:t>
            </a:r>
            <a:r>
              <a:rPr dirty="0" sz="1800" spc="-484" b="1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dirty="0" sz="1800" spc="20" b="1">
                <a:solidFill>
                  <a:srgbClr val="6600FF"/>
                </a:solidFill>
                <a:latin typeface="Arial"/>
                <a:cs typeface="Arial"/>
              </a:rPr>
              <a:t>h</a:t>
            </a:r>
            <a:r>
              <a:rPr dirty="0" sz="1800" spc="-445" b="1">
                <a:solidFill>
                  <a:srgbClr val="6600FF"/>
                </a:solidFill>
                <a:latin typeface="Arial"/>
                <a:cs typeface="Arial"/>
              </a:rPr>
              <a:t>í</a:t>
            </a:r>
            <a:r>
              <a:rPr dirty="0" sz="1800" b="1">
                <a:solidFill>
                  <a:srgbClr val="6600FF"/>
                </a:solidFill>
                <a:latin typeface="Arial"/>
                <a:cs typeface="Arial"/>
              </a:rPr>
              <a:t>t</a:t>
            </a:r>
            <a:r>
              <a:rPr dirty="0" sz="1800" spc="-10" b="1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dirty="0" sz="1800" spc="-40" b="1">
                <a:solidFill>
                  <a:srgbClr val="6600FF"/>
                </a:solidFill>
                <a:latin typeface="Arial"/>
                <a:cs typeface="Arial"/>
              </a:rPr>
              <a:t>v</a:t>
            </a:r>
            <a:r>
              <a:rPr dirty="0" sz="1800" spc="-190" b="1">
                <a:solidFill>
                  <a:srgbClr val="6600FF"/>
                </a:solidFill>
                <a:latin typeface="Arial"/>
                <a:cs typeface="Arial"/>
              </a:rPr>
              <a:t>à</a:t>
            </a:r>
            <a:r>
              <a:rPr dirty="0" sz="1800" b="1">
                <a:solidFill>
                  <a:srgbClr val="6600FF"/>
                </a:solidFill>
                <a:latin typeface="Arial"/>
                <a:cs typeface="Arial"/>
              </a:rPr>
              <a:t>o</a:t>
            </a:r>
            <a:r>
              <a:rPr dirty="0" sz="1800" spc="40" b="1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6600FF"/>
                </a:solidFill>
                <a:latin typeface="Arial"/>
                <a:cs typeface="Arial"/>
              </a:rPr>
              <a:t>(I</a:t>
            </a:r>
            <a:r>
              <a:rPr dirty="0" sz="1800" spc="-45" b="1">
                <a:solidFill>
                  <a:srgbClr val="6600FF"/>
                </a:solidFill>
                <a:latin typeface="Arial"/>
                <a:cs typeface="Arial"/>
              </a:rPr>
              <a:t>R</a:t>
            </a:r>
            <a:r>
              <a:rPr dirty="0" sz="1800" b="1">
                <a:solidFill>
                  <a:srgbClr val="6600FF"/>
                </a:solidFill>
                <a:latin typeface="Arial"/>
                <a:cs typeface="Arial"/>
              </a:rPr>
              <a:t>V)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845373" y="1895665"/>
            <a:ext cx="131445" cy="1247140"/>
            <a:chOff x="1845373" y="1895665"/>
            <a:chExt cx="131445" cy="1247140"/>
          </a:xfrm>
        </p:grpSpPr>
        <p:sp>
          <p:nvSpPr>
            <p:cNvPr id="33" name="object 33"/>
            <p:cNvSpPr/>
            <p:nvPr/>
          </p:nvSpPr>
          <p:spPr>
            <a:xfrm>
              <a:off x="1855469" y="1896617"/>
              <a:ext cx="120650" cy="405765"/>
            </a:xfrm>
            <a:custGeom>
              <a:avLst/>
              <a:gdLst/>
              <a:ahLst/>
              <a:cxnLst/>
              <a:rect l="l" t="t" r="r" b="b"/>
              <a:pathLst>
                <a:path w="120650" h="405764">
                  <a:moveTo>
                    <a:pt x="59181" y="64516"/>
                  </a:moveTo>
                  <a:lnTo>
                    <a:pt x="39497" y="74738"/>
                  </a:lnTo>
                  <a:lnTo>
                    <a:pt x="39497" y="405384"/>
                  </a:lnTo>
                  <a:lnTo>
                    <a:pt x="78993" y="405384"/>
                  </a:lnTo>
                  <a:lnTo>
                    <a:pt x="78993" y="74463"/>
                  </a:lnTo>
                  <a:lnTo>
                    <a:pt x="59181" y="64516"/>
                  </a:lnTo>
                  <a:close/>
                </a:path>
                <a:path w="120650" h="405764">
                  <a:moveTo>
                    <a:pt x="59181" y="0"/>
                  </a:moveTo>
                  <a:lnTo>
                    <a:pt x="0" y="95250"/>
                  </a:lnTo>
                  <a:lnTo>
                    <a:pt x="39497" y="74738"/>
                  </a:lnTo>
                  <a:lnTo>
                    <a:pt x="39497" y="64516"/>
                  </a:lnTo>
                  <a:lnTo>
                    <a:pt x="100644" y="64516"/>
                  </a:lnTo>
                  <a:lnTo>
                    <a:pt x="59181" y="0"/>
                  </a:lnTo>
                  <a:close/>
                </a:path>
                <a:path w="120650" h="405764">
                  <a:moveTo>
                    <a:pt x="100644" y="64516"/>
                  </a:moveTo>
                  <a:lnTo>
                    <a:pt x="78993" y="64516"/>
                  </a:lnTo>
                  <a:lnTo>
                    <a:pt x="78993" y="74463"/>
                  </a:lnTo>
                  <a:lnTo>
                    <a:pt x="120396" y="95250"/>
                  </a:lnTo>
                  <a:lnTo>
                    <a:pt x="100644" y="645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1855469" y="1896617"/>
              <a:ext cx="120650" cy="405765"/>
            </a:xfrm>
            <a:custGeom>
              <a:avLst/>
              <a:gdLst/>
              <a:ahLst/>
              <a:cxnLst/>
              <a:rect l="l" t="t" r="r" b="b"/>
              <a:pathLst>
                <a:path w="120650" h="405764">
                  <a:moveTo>
                    <a:pt x="39497" y="405384"/>
                  </a:moveTo>
                  <a:lnTo>
                    <a:pt x="39497" y="64516"/>
                  </a:lnTo>
                  <a:lnTo>
                    <a:pt x="78993" y="64516"/>
                  </a:lnTo>
                  <a:lnTo>
                    <a:pt x="78993" y="405384"/>
                  </a:lnTo>
                  <a:lnTo>
                    <a:pt x="39497" y="405384"/>
                  </a:lnTo>
                  <a:close/>
                </a:path>
                <a:path w="120650" h="405764">
                  <a:moveTo>
                    <a:pt x="59181" y="64516"/>
                  </a:moveTo>
                  <a:lnTo>
                    <a:pt x="0" y="95250"/>
                  </a:lnTo>
                  <a:lnTo>
                    <a:pt x="59181" y="0"/>
                  </a:lnTo>
                  <a:lnTo>
                    <a:pt x="120396" y="95250"/>
                  </a:lnTo>
                  <a:lnTo>
                    <a:pt x="59181" y="64516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1846325" y="2920745"/>
              <a:ext cx="123825" cy="220979"/>
            </a:xfrm>
            <a:custGeom>
              <a:avLst/>
              <a:gdLst/>
              <a:ahLst/>
              <a:cxnLst/>
              <a:rect l="l" t="t" r="r" b="b"/>
              <a:pathLst>
                <a:path w="123825" h="220980">
                  <a:moveTo>
                    <a:pt x="0" y="128904"/>
                  </a:moveTo>
                  <a:lnTo>
                    <a:pt x="68580" y="220979"/>
                  </a:lnTo>
                  <a:lnTo>
                    <a:pt x="104266" y="158114"/>
                  </a:lnTo>
                  <a:lnTo>
                    <a:pt x="43053" y="158114"/>
                  </a:lnTo>
                  <a:lnTo>
                    <a:pt x="42216" y="146902"/>
                  </a:lnTo>
                  <a:lnTo>
                    <a:pt x="0" y="128904"/>
                  </a:lnTo>
                  <a:close/>
                </a:path>
                <a:path w="123825" h="220980">
                  <a:moveTo>
                    <a:pt x="123443" y="124332"/>
                  </a:moveTo>
                  <a:lnTo>
                    <a:pt x="83306" y="146265"/>
                  </a:lnTo>
                  <a:lnTo>
                    <a:pt x="84200" y="156463"/>
                  </a:lnTo>
                  <a:lnTo>
                    <a:pt x="43053" y="158114"/>
                  </a:lnTo>
                  <a:lnTo>
                    <a:pt x="104266" y="158114"/>
                  </a:lnTo>
                  <a:lnTo>
                    <a:pt x="123443" y="124332"/>
                  </a:lnTo>
                  <a:close/>
                </a:path>
                <a:path w="123825" h="220980">
                  <a:moveTo>
                    <a:pt x="70485" y="0"/>
                  </a:moveTo>
                  <a:lnTo>
                    <a:pt x="31368" y="1524"/>
                  </a:lnTo>
                  <a:lnTo>
                    <a:pt x="42216" y="146902"/>
                  </a:lnTo>
                  <a:lnTo>
                    <a:pt x="64643" y="156463"/>
                  </a:lnTo>
                  <a:lnTo>
                    <a:pt x="83306" y="146265"/>
                  </a:lnTo>
                  <a:lnTo>
                    <a:pt x="704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846325" y="2920745"/>
              <a:ext cx="123825" cy="220979"/>
            </a:xfrm>
            <a:custGeom>
              <a:avLst/>
              <a:gdLst/>
              <a:ahLst/>
              <a:cxnLst/>
              <a:rect l="l" t="t" r="r" b="b"/>
              <a:pathLst>
                <a:path w="123825" h="220980">
                  <a:moveTo>
                    <a:pt x="43053" y="158114"/>
                  </a:moveTo>
                  <a:lnTo>
                    <a:pt x="31368" y="1524"/>
                  </a:lnTo>
                  <a:lnTo>
                    <a:pt x="70485" y="0"/>
                  </a:lnTo>
                  <a:lnTo>
                    <a:pt x="84200" y="156463"/>
                  </a:lnTo>
                  <a:lnTo>
                    <a:pt x="43053" y="158114"/>
                  </a:lnTo>
                  <a:close/>
                </a:path>
                <a:path w="123825" h="220980">
                  <a:moveTo>
                    <a:pt x="64643" y="156463"/>
                  </a:moveTo>
                  <a:lnTo>
                    <a:pt x="123443" y="124332"/>
                  </a:lnTo>
                  <a:lnTo>
                    <a:pt x="68580" y="220979"/>
                  </a:lnTo>
                  <a:lnTo>
                    <a:pt x="0" y="128904"/>
                  </a:lnTo>
                  <a:lnTo>
                    <a:pt x="64643" y="156463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/>
          <p:cNvSpPr txBox="1"/>
          <p:nvPr/>
        </p:nvSpPr>
        <p:spPr>
          <a:xfrm>
            <a:off x="368300" y="3313557"/>
            <a:ext cx="2425700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6600FF"/>
                </a:solidFill>
                <a:latin typeface="Arial"/>
                <a:cs typeface="Arial"/>
              </a:rPr>
              <a:t>Thể</a:t>
            </a:r>
            <a:r>
              <a:rPr dirty="0" sz="1800" spc="-35" b="1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00FF"/>
                </a:solidFill>
                <a:latin typeface="Arial"/>
                <a:cs typeface="Arial"/>
              </a:rPr>
              <a:t>tích</a:t>
            </a:r>
            <a:r>
              <a:rPr dirty="0" sz="1800" spc="-15" b="1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6600FF"/>
                </a:solidFill>
                <a:latin typeface="Arial"/>
                <a:cs typeface="Arial"/>
              </a:rPr>
              <a:t>khí</a:t>
            </a:r>
            <a:r>
              <a:rPr dirty="0" sz="1800" spc="-30" b="1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00FF"/>
                </a:solidFill>
                <a:latin typeface="Arial"/>
                <a:cs typeface="Arial"/>
              </a:rPr>
              <a:t>lưu</a:t>
            </a:r>
            <a:r>
              <a:rPr dirty="0" sz="1800" spc="-35" b="1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00FF"/>
                </a:solidFill>
                <a:latin typeface="Arial"/>
                <a:cs typeface="Arial"/>
              </a:rPr>
              <a:t>thông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039494" algn="l"/>
              </a:tabLst>
            </a:pPr>
            <a:r>
              <a:rPr dirty="0" sz="1800" b="1">
                <a:solidFill>
                  <a:srgbClr val="6600FF"/>
                </a:solidFill>
                <a:latin typeface="Arial"/>
                <a:cs typeface="Arial"/>
              </a:rPr>
              <a:t>(	(TV)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778763" y="1871979"/>
            <a:ext cx="6498590" cy="3151505"/>
            <a:chOff x="778763" y="1871979"/>
            <a:chExt cx="6498590" cy="3151505"/>
          </a:xfrm>
        </p:grpSpPr>
        <p:sp>
          <p:nvSpPr>
            <p:cNvPr id="39" name="object 39"/>
            <p:cNvSpPr/>
            <p:nvPr/>
          </p:nvSpPr>
          <p:spPr>
            <a:xfrm>
              <a:off x="1853946" y="3141725"/>
              <a:ext cx="119380" cy="203200"/>
            </a:xfrm>
            <a:custGeom>
              <a:avLst/>
              <a:gdLst/>
              <a:ahLst/>
              <a:cxnLst/>
              <a:rect l="l" t="t" r="r" b="b"/>
              <a:pathLst>
                <a:path w="119380" h="203200">
                  <a:moveTo>
                    <a:pt x="58420" y="61468"/>
                  </a:moveTo>
                  <a:lnTo>
                    <a:pt x="38841" y="72278"/>
                  </a:lnTo>
                  <a:lnTo>
                    <a:pt x="37084" y="201168"/>
                  </a:lnTo>
                  <a:lnTo>
                    <a:pt x="75946" y="202691"/>
                  </a:lnTo>
                  <a:lnTo>
                    <a:pt x="79568" y="72753"/>
                  </a:lnTo>
                  <a:lnTo>
                    <a:pt x="58420" y="61468"/>
                  </a:lnTo>
                  <a:close/>
                </a:path>
                <a:path w="119380" h="203200">
                  <a:moveTo>
                    <a:pt x="60452" y="0"/>
                  </a:moveTo>
                  <a:lnTo>
                    <a:pt x="0" y="93725"/>
                  </a:lnTo>
                  <a:lnTo>
                    <a:pt x="38841" y="72278"/>
                  </a:lnTo>
                  <a:lnTo>
                    <a:pt x="38989" y="61468"/>
                  </a:lnTo>
                  <a:lnTo>
                    <a:pt x="98765" y="61468"/>
                  </a:lnTo>
                  <a:lnTo>
                    <a:pt x="60452" y="0"/>
                  </a:lnTo>
                  <a:close/>
                </a:path>
                <a:path w="119380" h="203200">
                  <a:moveTo>
                    <a:pt x="98765" y="61468"/>
                  </a:moveTo>
                  <a:lnTo>
                    <a:pt x="79883" y="61468"/>
                  </a:lnTo>
                  <a:lnTo>
                    <a:pt x="79568" y="72753"/>
                  </a:lnTo>
                  <a:lnTo>
                    <a:pt x="118872" y="93725"/>
                  </a:lnTo>
                  <a:lnTo>
                    <a:pt x="98765" y="6146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853946" y="3141725"/>
              <a:ext cx="119380" cy="203200"/>
            </a:xfrm>
            <a:custGeom>
              <a:avLst/>
              <a:gdLst/>
              <a:ahLst/>
              <a:cxnLst/>
              <a:rect l="l" t="t" r="r" b="b"/>
              <a:pathLst>
                <a:path w="119380" h="203200">
                  <a:moveTo>
                    <a:pt x="37084" y="201168"/>
                  </a:moveTo>
                  <a:lnTo>
                    <a:pt x="38989" y="61468"/>
                  </a:lnTo>
                  <a:lnTo>
                    <a:pt x="79883" y="61468"/>
                  </a:lnTo>
                  <a:lnTo>
                    <a:pt x="75946" y="202691"/>
                  </a:lnTo>
                  <a:lnTo>
                    <a:pt x="37084" y="201168"/>
                  </a:lnTo>
                  <a:close/>
                </a:path>
                <a:path w="119380" h="203200">
                  <a:moveTo>
                    <a:pt x="58420" y="61468"/>
                  </a:moveTo>
                  <a:lnTo>
                    <a:pt x="0" y="93725"/>
                  </a:lnTo>
                  <a:lnTo>
                    <a:pt x="60452" y="0"/>
                  </a:lnTo>
                  <a:lnTo>
                    <a:pt x="118872" y="93725"/>
                  </a:lnTo>
                  <a:lnTo>
                    <a:pt x="58420" y="61468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4580" y="3550792"/>
              <a:ext cx="122174" cy="209041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1855469" y="4656581"/>
              <a:ext cx="120650" cy="346075"/>
            </a:xfrm>
            <a:custGeom>
              <a:avLst/>
              <a:gdLst/>
              <a:ahLst/>
              <a:cxnLst/>
              <a:rect l="l" t="t" r="r" b="b"/>
              <a:pathLst>
                <a:path w="120650" h="346075">
                  <a:moveTo>
                    <a:pt x="0" y="252603"/>
                  </a:moveTo>
                  <a:lnTo>
                    <a:pt x="59181" y="345948"/>
                  </a:lnTo>
                  <a:lnTo>
                    <a:pt x="99325" y="284734"/>
                  </a:lnTo>
                  <a:lnTo>
                    <a:pt x="39497" y="284734"/>
                  </a:lnTo>
                  <a:lnTo>
                    <a:pt x="39497" y="274046"/>
                  </a:lnTo>
                  <a:lnTo>
                    <a:pt x="0" y="252603"/>
                  </a:lnTo>
                  <a:close/>
                </a:path>
                <a:path w="120650" h="346075">
                  <a:moveTo>
                    <a:pt x="78993" y="0"/>
                  </a:moveTo>
                  <a:lnTo>
                    <a:pt x="39497" y="0"/>
                  </a:lnTo>
                  <a:lnTo>
                    <a:pt x="39497" y="274046"/>
                  </a:lnTo>
                  <a:lnTo>
                    <a:pt x="59181" y="284734"/>
                  </a:lnTo>
                  <a:lnTo>
                    <a:pt x="78993" y="274334"/>
                  </a:lnTo>
                  <a:lnTo>
                    <a:pt x="78993" y="0"/>
                  </a:lnTo>
                  <a:close/>
                </a:path>
                <a:path w="120650" h="346075">
                  <a:moveTo>
                    <a:pt x="120396" y="252603"/>
                  </a:moveTo>
                  <a:lnTo>
                    <a:pt x="78993" y="274334"/>
                  </a:lnTo>
                  <a:lnTo>
                    <a:pt x="78993" y="284734"/>
                  </a:lnTo>
                  <a:lnTo>
                    <a:pt x="99325" y="284734"/>
                  </a:lnTo>
                  <a:lnTo>
                    <a:pt x="120396" y="2526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855469" y="4656581"/>
              <a:ext cx="120650" cy="346075"/>
            </a:xfrm>
            <a:custGeom>
              <a:avLst/>
              <a:gdLst/>
              <a:ahLst/>
              <a:cxnLst/>
              <a:rect l="l" t="t" r="r" b="b"/>
              <a:pathLst>
                <a:path w="120650" h="346075">
                  <a:moveTo>
                    <a:pt x="39497" y="284734"/>
                  </a:moveTo>
                  <a:lnTo>
                    <a:pt x="39497" y="0"/>
                  </a:lnTo>
                  <a:lnTo>
                    <a:pt x="78993" y="0"/>
                  </a:lnTo>
                  <a:lnTo>
                    <a:pt x="78993" y="284734"/>
                  </a:lnTo>
                  <a:lnTo>
                    <a:pt x="39497" y="284734"/>
                  </a:lnTo>
                  <a:close/>
                </a:path>
                <a:path w="120650" h="346075">
                  <a:moveTo>
                    <a:pt x="59181" y="284734"/>
                  </a:moveTo>
                  <a:lnTo>
                    <a:pt x="120396" y="252603"/>
                  </a:lnTo>
                  <a:lnTo>
                    <a:pt x="59181" y="345948"/>
                  </a:lnTo>
                  <a:lnTo>
                    <a:pt x="0" y="252603"/>
                  </a:lnTo>
                  <a:lnTo>
                    <a:pt x="59181" y="28473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855469" y="3758945"/>
              <a:ext cx="120650" cy="391795"/>
            </a:xfrm>
            <a:custGeom>
              <a:avLst/>
              <a:gdLst/>
              <a:ahLst/>
              <a:cxnLst/>
              <a:rect l="l" t="t" r="r" b="b"/>
              <a:pathLst>
                <a:path w="120650" h="391795">
                  <a:moveTo>
                    <a:pt x="59181" y="62991"/>
                  </a:moveTo>
                  <a:lnTo>
                    <a:pt x="39497" y="73721"/>
                  </a:lnTo>
                  <a:lnTo>
                    <a:pt x="39497" y="391667"/>
                  </a:lnTo>
                  <a:lnTo>
                    <a:pt x="78993" y="391667"/>
                  </a:lnTo>
                  <a:lnTo>
                    <a:pt x="78993" y="73432"/>
                  </a:lnTo>
                  <a:lnTo>
                    <a:pt x="59181" y="62991"/>
                  </a:lnTo>
                  <a:close/>
                </a:path>
                <a:path w="120650" h="391795">
                  <a:moveTo>
                    <a:pt x="59181" y="0"/>
                  </a:moveTo>
                  <a:lnTo>
                    <a:pt x="0" y="95249"/>
                  </a:lnTo>
                  <a:lnTo>
                    <a:pt x="39497" y="73721"/>
                  </a:lnTo>
                  <a:lnTo>
                    <a:pt x="39497" y="62991"/>
                  </a:lnTo>
                  <a:lnTo>
                    <a:pt x="99664" y="62991"/>
                  </a:lnTo>
                  <a:lnTo>
                    <a:pt x="59181" y="0"/>
                  </a:lnTo>
                  <a:close/>
                </a:path>
                <a:path w="120650" h="391795">
                  <a:moveTo>
                    <a:pt x="99664" y="62991"/>
                  </a:moveTo>
                  <a:lnTo>
                    <a:pt x="78993" y="62991"/>
                  </a:lnTo>
                  <a:lnTo>
                    <a:pt x="78993" y="73432"/>
                  </a:lnTo>
                  <a:lnTo>
                    <a:pt x="120396" y="95249"/>
                  </a:lnTo>
                  <a:lnTo>
                    <a:pt x="99664" y="629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855469" y="3758945"/>
              <a:ext cx="120650" cy="391795"/>
            </a:xfrm>
            <a:custGeom>
              <a:avLst/>
              <a:gdLst/>
              <a:ahLst/>
              <a:cxnLst/>
              <a:rect l="l" t="t" r="r" b="b"/>
              <a:pathLst>
                <a:path w="120650" h="391795">
                  <a:moveTo>
                    <a:pt x="39497" y="391667"/>
                  </a:moveTo>
                  <a:lnTo>
                    <a:pt x="39497" y="62991"/>
                  </a:lnTo>
                  <a:lnTo>
                    <a:pt x="78993" y="62991"/>
                  </a:lnTo>
                  <a:lnTo>
                    <a:pt x="78993" y="391667"/>
                  </a:lnTo>
                  <a:lnTo>
                    <a:pt x="39497" y="391667"/>
                  </a:lnTo>
                  <a:close/>
                </a:path>
                <a:path w="120650" h="391795">
                  <a:moveTo>
                    <a:pt x="59181" y="62991"/>
                  </a:moveTo>
                  <a:lnTo>
                    <a:pt x="0" y="95249"/>
                  </a:lnTo>
                  <a:lnTo>
                    <a:pt x="59181" y="0"/>
                  </a:lnTo>
                  <a:lnTo>
                    <a:pt x="120396" y="95249"/>
                  </a:lnTo>
                  <a:lnTo>
                    <a:pt x="59181" y="6299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778764" y="4985003"/>
              <a:ext cx="958850" cy="36830"/>
            </a:xfrm>
            <a:custGeom>
              <a:avLst/>
              <a:gdLst/>
              <a:ahLst/>
              <a:cxnLst/>
              <a:rect l="l" t="t" r="r" b="b"/>
              <a:pathLst>
                <a:path w="958850" h="36829">
                  <a:moveTo>
                    <a:pt x="263652" y="0"/>
                  </a:moveTo>
                  <a:lnTo>
                    <a:pt x="0" y="0"/>
                  </a:lnTo>
                  <a:lnTo>
                    <a:pt x="0" y="36576"/>
                  </a:lnTo>
                  <a:lnTo>
                    <a:pt x="263652" y="36576"/>
                  </a:lnTo>
                  <a:lnTo>
                    <a:pt x="263652" y="0"/>
                  </a:lnTo>
                  <a:close/>
                </a:path>
                <a:path w="958850" h="36829">
                  <a:moveTo>
                    <a:pt x="609600" y="0"/>
                  </a:moveTo>
                  <a:lnTo>
                    <a:pt x="347472" y="0"/>
                  </a:lnTo>
                  <a:lnTo>
                    <a:pt x="347472" y="36576"/>
                  </a:lnTo>
                  <a:lnTo>
                    <a:pt x="609600" y="36576"/>
                  </a:lnTo>
                  <a:lnTo>
                    <a:pt x="609600" y="0"/>
                  </a:lnTo>
                  <a:close/>
                </a:path>
                <a:path w="958850" h="36829">
                  <a:moveTo>
                    <a:pt x="958583" y="0"/>
                  </a:moveTo>
                  <a:lnTo>
                    <a:pt x="694931" y="0"/>
                  </a:lnTo>
                  <a:lnTo>
                    <a:pt x="694931" y="36576"/>
                  </a:lnTo>
                  <a:lnTo>
                    <a:pt x="958583" y="36576"/>
                  </a:lnTo>
                  <a:lnTo>
                    <a:pt x="95858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837944" y="5001767"/>
              <a:ext cx="227329" cy="3175"/>
            </a:xfrm>
            <a:custGeom>
              <a:avLst/>
              <a:gdLst/>
              <a:ahLst/>
              <a:cxnLst/>
              <a:rect l="l" t="t" r="r" b="b"/>
              <a:pathLst>
                <a:path w="227330" h="3175">
                  <a:moveTo>
                    <a:pt x="-16763" y="1523"/>
                  </a:moveTo>
                  <a:lnTo>
                    <a:pt x="243839" y="1523"/>
                  </a:lnTo>
                </a:path>
              </a:pathLst>
            </a:custGeom>
            <a:ln w="36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2164067" y="4985003"/>
              <a:ext cx="610235" cy="36830"/>
            </a:xfrm>
            <a:custGeom>
              <a:avLst/>
              <a:gdLst/>
              <a:ahLst/>
              <a:cxnLst/>
              <a:rect l="l" t="t" r="r" b="b"/>
              <a:pathLst>
                <a:path w="610235" h="36829">
                  <a:moveTo>
                    <a:pt x="268224" y="0"/>
                  </a:moveTo>
                  <a:lnTo>
                    <a:pt x="0" y="0"/>
                  </a:lnTo>
                  <a:lnTo>
                    <a:pt x="0" y="36576"/>
                  </a:lnTo>
                  <a:lnTo>
                    <a:pt x="268224" y="36576"/>
                  </a:lnTo>
                  <a:lnTo>
                    <a:pt x="268224" y="0"/>
                  </a:lnTo>
                  <a:close/>
                </a:path>
                <a:path w="610235" h="36829">
                  <a:moveTo>
                    <a:pt x="609612" y="0"/>
                  </a:moveTo>
                  <a:lnTo>
                    <a:pt x="342912" y="0"/>
                  </a:lnTo>
                  <a:lnTo>
                    <a:pt x="342912" y="36576"/>
                  </a:lnTo>
                  <a:lnTo>
                    <a:pt x="609612" y="36576"/>
                  </a:lnTo>
                  <a:lnTo>
                    <a:pt x="6096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2874263" y="5001767"/>
              <a:ext cx="231775" cy="0"/>
            </a:xfrm>
            <a:custGeom>
              <a:avLst/>
              <a:gdLst/>
              <a:ahLst/>
              <a:cxnLst/>
              <a:rect l="l" t="t" r="r" b="b"/>
              <a:pathLst>
                <a:path w="231775" h="0">
                  <a:moveTo>
                    <a:pt x="0" y="0"/>
                  </a:moveTo>
                  <a:lnTo>
                    <a:pt x="229743" y="0"/>
                  </a:lnTo>
                  <a:lnTo>
                    <a:pt x="231648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3203448" y="4985003"/>
              <a:ext cx="2344420" cy="36830"/>
            </a:xfrm>
            <a:custGeom>
              <a:avLst/>
              <a:gdLst/>
              <a:ahLst/>
              <a:cxnLst/>
              <a:rect l="l" t="t" r="r" b="b"/>
              <a:pathLst>
                <a:path w="2344420" h="36829">
                  <a:moveTo>
                    <a:pt x="263652" y="0"/>
                  </a:moveTo>
                  <a:lnTo>
                    <a:pt x="0" y="0"/>
                  </a:lnTo>
                  <a:lnTo>
                    <a:pt x="0" y="36576"/>
                  </a:lnTo>
                  <a:lnTo>
                    <a:pt x="263652" y="36576"/>
                  </a:lnTo>
                  <a:lnTo>
                    <a:pt x="263652" y="0"/>
                  </a:lnTo>
                  <a:close/>
                </a:path>
                <a:path w="2344420" h="36829">
                  <a:moveTo>
                    <a:pt x="608076" y="0"/>
                  </a:moveTo>
                  <a:lnTo>
                    <a:pt x="347472" y="0"/>
                  </a:lnTo>
                  <a:lnTo>
                    <a:pt x="347472" y="36576"/>
                  </a:lnTo>
                  <a:lnTo>
                    <a:pt x="608076" y="36576"/>
                  </a:lnTo>
                  <a:lnTo>
                    <a:pt x="608076" y="0"/>
                  </a:lnTo>
                  <a:close/>
                </a:path>
                <a:path w="2344420" h="36829">
                  <a:moveTo>
                    <a:pt x="957072" y="0"/>
                  </a:moveTo>
                  <a:lnTo>
                    <a:pt x="693420" y="0"/>
                  </a:lnTo>
                  <a:lnTo>
                    <a:pt x="693420" y="36576"/>
                  </a:lnTo>
                  <a:lnTo>
                    <a:pt x="957072" y="36576"/>
                  </a:lnTo>
                  <a:lnTo>
                    <a:pt x="957072" y="0"/>
                  </a:lnTo>
                  <a:close/>
                </a:path>
                <a:path w="2344420" h="36829">
                  <a:moveTo>
                    <a:pt x="1303020" y="0"/>
                  </a:moveTo>
                  <a:lnTo>
                    <a:pt x="1040892" y="0"/>
                  </a:lnTo>
                  <a:lnTo>
                    <a:pt x="1040892" y="36576"/>
                  </a:lnTo>
                  <a:lnTo>
                    <a:pt x="1303020" y="36576"/>
                  </a:lnTo>
                  <a:lnTo>
                    <a:pt x="1303020" y="0"/>
                  </a:lnTo>
                  <a:close/>
                </a:path>
                <a:path w="2344420" h="36829">
                  <a:moveTo>
                    <a:pt x="1650492" y="0"/>
                  </a:moveTo>
                  <a:lnTo>
                    <a:pt x="1382268" y="0"/>
                  </a:lnTo>
                  <a:lnTo>
                    <a:pt x="1382268" y="36576"/>
                  </a:lnTo>
                  <a:lnTo>
                    <a:pt x="1650492" y="36576"/>
                  </a:lnTo>
                  <a:lnTo>
                    <a:pt x="1650492" y="0"/>
                  </a:lnTo>
                  <a:close/>
                </a:path>
                <a:path w="2344420" h="36829">
                  <a:moveTo>
                    <a:pt x="1991868" y="0"/>
                  </a:moveTo>
                  <a:lnTo>
                    <a:pt x="1729740" y="0"/>
                  </a:lnTo>
                  <a:lnTo>
                    <a:pt x="1729740" y="36576"/>
                  </a:lnTo>
                  <a:lnTo>
                    <a:pt x="1991868" y="36576"/>
                  </a:lnTo>
                  <a:lnTo>
                    <a:pt x="1991868" y="0"/>
                  </a:lnTo>
                  <a:close/>
                </a:path>
                <a:path w="2344420" h="36829">
                  <a:moveTo>
                    <a:pt x="2343912" y="0"/>
                  </a:moveTo>
                  <a:lnTo>
                    <a:pt x="2078736" y="0"/>
                  </a:lnTo>
                  <a:lnTo>
                    <a:pt x="2078736" y="36576"/>
                  </a:lnTo>
                  <a:lnTo>
                    <a:pt x="2343912" y="36576"/>
                  </a:lnTo>
                  <a:lnTo>
                    <a:pt x="23439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5644896" y="5001767"/>
              <a:ext cx="230504" cy="0"/>
            </a:xfrm>
            <a:custGeom>
              <a:avLst/>
              <a:gdLst/>
              <a:ahLst/>
              <a:cxnLst/>
              <a:rect l="l" t="t" r="r" b="b"/>
              <a:pathLst>
                <a:path w="230504" h="0">
                  <a:moveTo>
                    <a:pt x="0" y="0"/>
                  </a:moveTo>
                  <a:lnTo>
                    <a:pt x="226187" y="0"/>
                  </a:lnTo>
                  <a:lnTo>
                    <a:pt x="230124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5992367" y="5001767"/>
              <a:ext cx="231775" cy="3175"/>
            </a:xfrm>
            <a:custGeom>
              <a:avLst/>
              <a:gdLst/>
              <a:ahLst/>
              <a:cxnLst/>
              <a:rect l="l" t="t" r="r" b="b"/>
              <a:pathLst>
                <a:path w="231775" h="3175">
                  <a:moveTo>
                    <a:pt x="-16763" y="1523"/>
                  </a:moveTo>
                  <a:lnTo>
                    <a:pt x="248412" y="1523"/>
                  </a:lnTo>
                </a:path>
              </a:pathLst>
            </a:custGeom>
            <a:ln w="365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778764" y="1872995"/>
              <a:ext cx="6498590" cy="3148965"/>
            </a:xfrm>
            <a:custGeom>
              <a:avLst/>
              <a:gdLst/>
              <a:ahLst/>
              <a:cxnLst/>
              <a:rect l="l" t="t" r="r" b="b"/>
              <a:pathLst>
                <a:path w="6498590" h="3148965">
                  <a:moveTo>
                    <a:pt x="263652" y="0"/>
                  </a:moveTo>
                  <a:lnTo>
                    <a:pt x="0" y="0"/>
                  </a:lnTo>
                  <a:lnTo>
                    <a:pt x="0" y="35052"/>
                  </a:lnTo>
                  <a:lnTo>
                    <a:pt x="263652" y="35052"/>
                  </a:lnTo>
                  <a:lnTo>
                    <a:pt x="263652" y="0"/>
                  </a:lnTo>
                  <a:close/>
                </a:path>
                <a:path w="6498590" h="3148965">
                  <a:moveTo>
                    <a:pt x="609600" y="0"/>
                  </a:moveTo>
                  <a:lnTo>
                    <a:pt x="348996" y="0"/>
                  </a:lnTo>
                  <a:lnTo>
                    <a:pt x="348996" y="35052"/>
                  </a:lnTo>
                  <a:lnTo>
                    <a:pt x="609600" y="35052"/>
                  </a:lnTo>
                  <a:lnTo>
                    <a:pt x="609600" y="0"/>
                  </a:lnTo>
                  <a:close/>
                </a:path>
                <a:path w="6498590" h="3148965">
                  <a:moveTo>
                    <a:pt x="958583" y="0"/>
                  </a:moveTo>
                  <a:lnTo>
                    <a:pt x="694931" y="0"/>
                  </a:lnTo>
                  <a:lnTo>
                    <a:pt x="694931" y="35052"/>
                  </a:lnTo>
                  <a:lnTo>
                    <a:pt x="958583" y="35052"/>
                  </a:lnTo>
                  <a:lnTo>
                    <a:pt x="958583" y="0"/>
                  </a:lnTo>
                  <a:close/>
                </a:path>
                <a:path w="6498590" h="3148965">
                  <a:moveTo>
                    <a:pt x="5803392" y="3112008"/>
                  </a:moveTo>
                  <a:lnTo>
                    <a:pt x="5542788" y="3112008"/>
                  </a:lnTo>
                  <a:lnTo>
                    <a:pt x="5542788" y="3148584"/>
                  </a:lnTo>
                  <a:lnTo>
                    <a:pt x="5803392" y="3148584"/>
                  </a:lnTo>
                  <a:lnTo>
                    <a:pt x="5803392" y="3112008"/>
                  </a:lnTo>
                  <a:close/>
                </a:path>
                <a:path w="6498590" h="3148965">
                  <a:moveTo>
                    <a:pt x="6149340" y="3112008"/>
                  </a:moveTo>
                  <a:lnTo>
                    <a:pt x="5891771" y="3112008"/>
                  </a:lnTo>
                  <a:lnTo>
                    <a:pt x="5891771" y="3148584"/>
                  </a:lnTo>
                  <a:lnTo>
                    <a:pt x="6149340" y="3148584"/>
                  </a:lnTo>
                  <a:lnTo>
                    <a:pt x="6149340" y="3112008"/>
                  </a:lnTo>
                  <a:close/>
                </a:path>
                <a:path w="6498590" h="3148965">
                  <a:moveTo>
                    <a:pt x="6498336" y="3112008"/>
                  </a:moveTo>
                  <a:lnTo>
                    <a:pt x="6233147" y="3112008"/>
                  </a:lnTo>
                  <a:lnTo>
                    <a:pt x="6233147" y="3148584"/>
                  </a:lnTo>
                  <a:lnTo>
                    <a:pt x="6498336" y="3148584"/>
                  </a:lnTo>
                  <a:lnTo>
                    <a:pt x="6498336" y="31120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1837944" y="1889759"/>
              <a:ext cx="228600" cy="1905"/>
            </a:xfrm>
            <a:custGeom>
              <a:avLst/>
              <a:gdLst/>
              <a:ahLst/>
              <a:cxnLst/>
              <a:rect l="l" t="t" r="r" b="b"/>
              <a:pathLst>
                <a:path w="228600" h="1905">
                  <a:moveTo>
                    <a:pt x="-16763" y="762"/>
                  </a:moveTo>
                  <a:lnTo>
                    <a:pt x="245363" y="762"/>
                  </a:lnTo>
                </a:path>
              </a:pathLst>
            </a:custGeom>
            <a:ln w="3505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2164067" y="1872995"/>
              <a:ext cx="609600" cy="35560"/>
            </a:xfrm>
            <a:custGeom>
              <a:avLst/>
              <a:gdLst/>
              <a:ahLst/>
              <a:cxnLst/>
              <a:rect l="l" t="t" r="r" b="b"/>
              <a:pathLst>
                <a:path w="609600" h="35560">
                  <a:moveTo>
                    <a:pt x="268224" y="0"/>
                  </a:moveTo>
                  <a:lnTo>
                    <a:pt x="0" y="0"/>
                  </a:lnTo>
                  <a:lnTo>
                    <a:pt x="0" y="35052"/>
                  </a:lnTo>
                  <a:lnTo>
                    <a:pt x="268224" y="35052"/>
                  </a:lnTo>
                  <a:lnTo>
                    <a:pt x="268224" y="0"/>
                  </a:lnTo>
                  <a:close/>
                </a:path>
                <a:path w="609600" h="35560">
                  <a:moveTo>
                    <a:pt x="609600" y="0"/>
                  </a:moveTo>
                  <a:lnTo>
                    <a:pt x="350532" y="0"/>
                  </a:lnTo>
                  <a:lnTo>
                    <a:pt x="350532" y="35052"/>
                  </a:lnTo>
                  <a:lnTo>
                    <a:pt x="609600" y="35052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2875787" y="1889759"/>
              <a:ext cx="230504" cy="0"/>
            </a:xfrm>
            <a:custGeom>
              <a:avLst/>
              <a:gdLst/>
              <a:ahLst/>
              <a:cxnLst/>
              <a:rect l="l" t="t" r="r" b="b"/>
              <a:pathLst>
                <a:path w="230505" h="0">
                  <a:moveTo>
                    <a:pt x="0" y="0"/>
                  </a:moveTo>
                  <a:lnTo>
                    <a:pt x="228219" y="0"/>
                  </a:lnTo>
                  <a:lnTo>
                    <a:pt x="230124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3204971" y="1872995"/>
              <a:ext cx="262255" cy="35560"/>
            </a:xfrm>
            <a:custGeom>
              <a:avLst/>
              <a:gdLst/>
              <a:ahLst/>
              <a:cxnLst/>
              <a:rect l="l" t="t" r="r" b="b"/>
              <a:pathLst>
                <a:path w="262254" h="35560">
                  <a:moveTo>
                    <a:pt x="0" y="35051"/>
                  </a:moveTo>
                  <a:lnTo>
                    <a:pt x="262127" y="35051"/>
                  </a:lnTo>
                  <a:lnTo>
                    <a:pt x="262127" y="0"/>
                  </a:lnTo>
                  <a:lnTo>
                    <a:pt x="0" y="0"/>
                  </a:lnTo>
                  <a:lnTo>
                    <a:pt x="0" y="350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3567684" y="1889759"/>
              <a:ext cx="228600" cy="1905"/>
            </a:xfrm>
            <a:custGeom>
              <a:avLst/>
              <a:gdLst/>
              <a:ahLst/>
              <a:cxnLst/>
              <a:rect l="l" t="t" r="r" b="b"/>
              <a:pathLst>
                <a:path w="228600" h="1905">
                  <a:moveTo>
                    <a:pt x="-16763" y="762"/>
                  </a:moveTo>
                  <a:lnTo>
                    <a:pt x="245363" y="762"/>
                  </a:lnTo>
                </a:path>
              </a:pathLst>
            </a:custGeom>
            <a:ln w="3505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3896868" y="1872995"/>
              <a:ext cx="957580" cy="35560"/>
            </a:xfrm>
            <a:custGeom>
              <a:avLst/>
              <a:gdLst/>
              <a:ahLst/>
              <a:cxnLst/>
              <a:rect l="l" t="t" r="r" b="b"/>
              <a:pathLst>
                <a:path w="957579" h="35560">
                  <a:moveTo>
                    <a:pt x="263652" y="0"/>
                  </a:moveTo>
                  <a:lnTo>
                    <a:pt x="0" y="0"/>
                  </a:lnTo>
                  <a:lnTo>
                    <a:pt x="0" y="35052"/>
                  </a:lnTo>
                  <a:lnTo>
                    <a:pt x="263652" y="35052"/>
                  </a:lnTo>
                  <a:lnTo>
                    <a:pt x="263652" y="0"/>
                  </a:lnTo>
                  <a:close/>
                </a:path>
                <a:path w="957579" h="35560">
                  <a:moveTo>
                    <a:pt x="609600" y="0"/>
                  </a:moveTo>
                  <a:lnTo>
                    <a:pt x="348996" y="0"/>
                  </a:lnTo>
                  <a:lnTo>
                    <a:pt x="348996" y="35052"/>
                  </a:lnTo>
                  <a:lnTo>
                    <a:pt x="609600" y="35052"/>
                  </a:lnTo>
                  <a:lnTo>
                    <a:pt x="609600" y="0"/>
                  </a:lnTo>
                  <a:close/>
                </a:path>
                <a:path w="957579" h="35560">
                  <a:moveTo>
                    <a:pt x="957072" y="0"/>
                  </a:moveTo>
                  <a:lnTo>
                    <a:pt x="688848" y="0"/>
                  </a:lnTo>
                  <a:lnTo>
                    <a:pt x="688848" y="35052"/>
                  </a:lnTo>
                  <a:lnTo>
                    <a:pt x="957072" y="35052"/>
                  </a:lnTo>
                  <a:lnTo>
                    <a:pt x="9570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4936235" y="1890521"/>
              <a:ext cx="611505" cy="0"/>
            </a:xfrm>
            <a:custGeom>
              <a:avLst/>
              <a:gdLst/>
              <a:ahLst/>
              <a:cxnLst/>
              <a:rect l="l" t="t" r="r" b="b"/>
              <a:pathLst>
                <a:path w="611504" h="0">
                  <a:moveTo>
                    <a:pt x="0" y="0"/>
                  </a:moveTo>
                  <a:lnTo>
                    <a:pt x="263651" y="0"/>
                  </a:lnTo>
                </a:path>
                <a:path w="611504" h="0">
                  <a:moveTo>
                    <a:pt x="345948" y="0"/>
                  </a:moveTo>
                  <a:lnTo>
                    <a:pt x="611124" y="0"/>
                  </a:lnTo>
                </a:path>
              </a:pathLst>
            </a:custGeom>
            <a:ln w="3505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5647943" y="1889759"/>
              <a:ext cx="227329" cy="0"/>
            </a:xfrm>
            <a:custGeom>
              <a:avLst/>
              <a:gdLst/>
              <a:ahLst/>
              <a:cxnLst/>
              <a:rect l="l" t="t" r="r" b="b"/>
              <a:pathLst>
                <a:path w="227329" h="0">
                  <a:moveTo>
                    <a:pt x="0" y="0"/>
                  </a:moveTo>
                  <a:lnTo>
                    <a:pt x="223138" y="0"/>
                  </a:lnTo>
                  <a:lnTo>
                    <a:pt x="227075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5975604" y="1872995"/>
              <a:ext cx="1301750" cy="35560"/>
            </a:xfrm>
            <a:custGeom>
              <a:avLst/>
              <a:gdLst/>
              <a:ahLst/>
              <a:cxnLst/>
              <a:rect l="l" t="t" r="r" b="b"/>
              <a:pathLst>
                <a:path w="1301750" h="35560">
                  <a:moveTo>
                    <a:pt x="265176" y="0"/>
                  </a:moveTo>
                  <a:lnTo>
                    <a:pt x="0" y="0"/>
                  </a:lnTo>
                  <a:lnTo>
                    <a:pt x="0" y="35052"/>
                  </a:lnTo>
                  <a:lnTo>
                    <a:pt x="265176" y="35052"/>
                  </a:lnTo>
                  <a:lnTo>
                    <a:pt x="265176" y="0"/>
                  </a:lnTo>
                  <a:close/>
                </a:path>
                <a:path w="1301750" h="35560">
                  <a:moveTo>
                    <a:pt x="606552" y="0"/>
                  </a:moveTo>
                  <a:lnTo>
                    <a:pt x="345948" y="0"/>
                  </a:lnTo>
                  <a:lnTo>
                    <a:pt x="345948" y="35052"/>
                  </a:lnTo>
                  <a:lnTo>
                    <a:pt x="606552" y="35052"/>
                  </a:lnTo>
                  <a:lnTo>
                    <a:pt x="606552" y="0"/>
                  </a:lnTo>
                  <a:close/>
                </a:path>
                <a:path w="1301750" h="35560">
                  <a:moveTo>
                    <a:pt x="957072" y="0"/>
                  </a:moveTo>
                  <a:lnTo>
                    <a:pt x="694931" y="0"/>
                  </a:lnTo>
                  <a:lnTo>
                    <a:pt x="694931" y="35052"/>
                  </a:lnTo>
                  <a:lnTo>
                    <a:pt x="957072" y="35052"/>
                  </a:lnTo>
                  <a:lnTo>
                    <a:pt x="957072" y="0"/>
                  </a:lnTo>
                  <a:close/>
                </a:path>
                <a:path w="1301750" h="35560">
                  <a:moveTo>
                    <a:pt x="1301496" y="0"/>
                  </a:moveTo>
                  <a:lnTo>
                    <a:pt x="1036307" y="0"/>
                  </a:lnTo>
                  <a:lnTo>
                    <a:pt x="1036307" y="35052"/>
                  </a:lnTo>
                  <a:lnTo>
                    <a:pt x="1301496" y="35052"/>
                  </a:lnTo>
                  <a:lnTo>
                    <a:pt x="13014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3092196" y="1901951"/>
              <a:ext cx="3967479" cy="3100070"/>
            </a:xfrm>
            <a:custGeom>
              <a:avLst/>
              <a:gdLst/>
              <a:ahLst/>
              <a:cxnLst/>
              <a:rect l="l" t="t" r="r" b="b"/>
              <a:pathLst>
                <a:path w="3967479" h="3100070">
                  <a:moveTo>
                    <a:pt x="495300" y="1344168"/>
                  </a:moveTo>
                  <a:lnTo>
                    <a:pt x="471805" y="1280795"/>
                  </a:lnTo>
                  <a:lnTo>
                    <a:pt x="418973" y="1242060"/>
                  </a:lnTo>
                  <a:lnTo>
                    <a:pt x="356362" y="1242060"/>
                  </a:lnTo>
                  <a:lnTo>
                    <a:pt x="309371" y="1280795"/>
                  </a:lnTo>
                  <a:lnTo>
                    <a:pt x="281940" y="1344168"/>
                  </a:lnTo>
                </a:path>
                <a:path w="3967479" h="3100070">
                  <a:moveTo>
                    <a:pt x="557783" y="1754124"/>
                  </a:moveTo>
                  <a:lnTo>
                    <a:pt x="581406" y="1817497"/>
                  </a:lnTo>
                  <a:lnTo>
                    <a:pt x="636524" y="1856232"/>
                  </a:lnTo>
                  <a:lnTo>
                    <a:pt x="693546" y="1856232"/>
                  </a:lnTo>
                  <a:lnTo>
                    <a:pt x="746632" y="1817497"/>
                  </a:lnTo>
                  <a:lnTo>
                    <a:pt x="774192" y="1754124"/>
                  </a:lnTo>
                </a:path>
                <a:path w="3967479" h="3100070">
                  <a:moveTo>
                    <a:pt x="492252" y="1344168"/>
                  </a:moveTo>
                  <a:lnTo>
                    <a:pt x="557783" y="1754124"/>
                  </a:lnTo>
                </a:path>
                <a:path w="3967479" h="3100070">
                  <a:moveTo>
                    <a:pt x="0" y="1754124"/>
                  </a:moveTo>
                  <a:lnTo>
                    <a:pt x="25527" y="1817497"/>
                  </a:lnTo>
                  <a:lnTo>
                    <a:pt x="76581" y="1856232"/>
                  </a:lnTo>
                  <a:lnTo>
                    <a:pt x="139446" y="1856232"/>
                  </a:lnTo>
                  <a:lnTo>
                    <a:pt x="190500" y="1817497"/>
                  </a:lnTo>
                  <a:lnTo>
                    <a:pt x="217931" y="1754124"/>
                  </a:lnTo>
                </a:path>
                <a:path w="3967479" h="3100070">
                  <a:moveTo>
                    <a:pt x="278892" y="1344168"/>
                  </a:moveTo>
                  <a:lnTo>
                    <a:pt x="217931" y="1754124"/>
                  </a:lnTo>
                </a:path>
                <a:path w="3967479" h="3100070">
                  <a:moveTo>
                    <a:pt x="830580" y="1344168"/>
                  </a:moveTo>
                  <a:lnTo>
                    <a:pt x="774192" y="1754124"/>
                  </a:lnTo>
                </a:path>
                <a:path w="3967479" h="3100070">
                  <a:moveTo>
                    <a:pt x="1050036" y="1344168"/>
                  </a:moveTo>
                  <a:lnTo>
                    <a:pt x="1018667" y="1280795"/>
                  </a:lnTo>
                  <a:lnTo>
                    <a:pt x="969518" y="1242060"/>
                  </a:lnTo>
                  <a:lnTo>
                    <a:pt x="910590" y="1242060"/>
                  </a:lnTo>
                  <a:lnTo>
                    <a:pt x="853694" y="1280795"/>
                  </a:lnTo>
                  <a:lnTo>
                    <a:pt x="832104" y="1344168"/>
                  </a:lnTo>
                </a:path>
                <a:path w="3967479" h="3100070">
                  <a:moveTo>
                    <a:pt x="1050036" y="1344168"/>
                  </a:moveTo>
                  <a:lnTo>
                    <a:pt x="1114044" y="1754124"/>
                  </a:lnTo>
                </a:path>
                <a:path w="3967479" h="3100070">
                  <a:moveTo>
                    <a:pt x="1114044" y="1754124"/>
                  </a:moveTo>
                  <a:lnTo>
                    <a:pt x="1141349" y="1817497"/>
                  </a:lnTo>
                  <a:lnTo>
                    <a:pt x="1190244" y="1856232"/>
                  </a:lnTo>
                  <a:lnTo>
                    <a:pt x="1250823" y="1856232"/>
                  </a:lnTo>
                  <a:lnTo>
                    <a:pt x="1297686" y="1817497"/>
                  </a:lnTo>
                  <a:lnTo>
                    <a:pt x="1328928" y="1754124"/>
                  </a:lnTo>
                </a:path>
                <a:path w="3967479" h="3100070">
                  <a:moveTo>
                    <a:pt x="1604771" y="1344168"/>
                  </a:moveTo>
                  <a:lnTo>
                    <a:pt x="1577086" y="1280795"/>
                  </a:lnTo>
                  <a:lnTo>
                    <a:pt x="1523873" y="1242060"/>
                  </a:lnTo>
                  <a:lnTo>
                    <a:pt x="1460754" y="1242060"/>
                  </a:lnTo>
                  <a:lnTo>
                    <a:pt x="1409445" y="1280795"/>
                  </a:lnTo>
                  <a:lnTo>
                    <a:pt x="1383792" y="1344168"/>
                  </a:lnTo>
                  <a:lnTo>
                    <a:pt x="1385824" y="1344168"/>
                  </a:lnTo>
                </a:path>
                <a:path w="3967479" h="3100070">
                  <a:moveTo>
                    <a:pt x="1383792" y="1344168"/>
                  </a:moveTo>
                  <a:lnTo>
                    <a:pt x="1328928" y="1754124"/>
                  </a:lnTo>
                </a:path>
                <a:path w="3967479" h="3100070">
                  <a:moveTo>
                    <a:pt x="1604771" y="1344168"/>
                  </a:moveTo>
                  <a:lnTo>
                    <a:pt x="1658746" y="1754124"/>
                  </a:lnTo>
                  <a:lnTo>
                    <a:pt x="1662683" y="1754124"/>
                  </a:lnTo>
                </a:path>
                <a:path w="3967479" h="3100070">
                  <a:moveTo>
                    <a:pt x="1659636" y="1754124"/>
                  </a:moveTo>
                  <a:lnTo>
                    <a:pt x="1685163" y="1817497"/>
                  </a:lnTo>
                  <a:lnTo>
                    <a:pt x="1737995" y="1856232"/>
                  </a:lnTo>
                  <a:lnTo>
                    <a:pt x="1800733" y="1856232"/>
                  </a:lnTo>
                  <a:lnTo>
                    <a:pt x="1851659" y="1817497"/>
                  </a:lnTo>
                  <a:lnTo>
                    <a:pt x="1879092" y="1754124"/>
                  </a:lnTo>
                </a:path>
                <a:path w="3967479" h="3100070">
                  <a:moveTo>
                    <a:pt x="2110740" y="99060"/>
                  </a:moveTo>
                  <a:lnTo>
                    <a:pt x="1879092" y="1754124"/>
                  </a:lnTo>
                </a:path>
                <a:path w="3967479" h="3100070">
                  <a:moveTo>
                    <a:pt x="2334768" y="99060"/>
                  </a:moveTo>
                  <a:lnTo>
                    <a:pt x="2309241" y="33527"/>
                  </a:lnTo>
                  <a:lnTo>
                    <a:pt x="2252218" y="0"/>
                  </a:lnTo>
                  <a:lnTo>
                    <a:pt x="2189353" y="0"/>
                  </a:lnTo>
                  <a:lnTo>
                    <a:pt x="2138299" y="33527"/>
                  </a:lnTo>
                  <a:lnTo>
                    <a:pt x="2110740" y="99060"/>
                  </a:lnTo>
                </a:path>
                <a:path w="3967479" h="3100070">
                  <a:moveTo>
                    <a:pt x="2334768" y="99060"/>
                  </a:moveTo>
                  <a:lnTo>
                    <a:pt x="2737739" y="3002280"/>
                  </a:lnTo>
                  <a:lnTo>
                    <a:pt x="2741676" y="3002280"/>
                  </a:lnTo>
                </a:path>
                <a:path w="3967479" h="3100070">
                  <a:moveTo>
                    <a:pt x="2740152" y="3002280"/>
                  </a:moveTo>
                  <a:lnTo>
                    <a:pt x="2767584" y="3061716"/>
                  </a:lnTo>
                  <a:lnTo>
                    <a:pt x="2816733" y="3099816"/>
                  </a:lnTo>
                  <a:lnTo>
                    <a:pt x="2879598" y="3099816"/>
                  </a:lnTo>
                  <a:lnTo>
                    <a:pt x="2930652" y="3061716"/>
                  </a:lnTo>
                  <a:lnTo>
                    <a:pt x="2958084" y="3002280"/>
                  </a:lnTo>
                </a:path>
                <a:path w="3967479" h="3100070">
                  <a:moveTo>
                    <a:pt x="3191256" y="1344168"/>
                  </a:moveTo>
                  <a:lnTo>
                    <a:pt x="2958084" y="3002280"/>
                  </a:lnTo>
                </a:path>
                <a:path w="3967479" h="3100070">
                  <a:moveTo>
                    <a:pt x="3412235" y="1344168"/>
                  </a:moveTo>
                  <a:lnTo>
                    <a:pt x="3386581" y="1280795"/>
                  </a:lnTo>
                  <a:lnTo>
                    <a:pt x="3329304" y="1242060"/>
                  </a:lnTo>
                  <a:lnTo>
                    <a:pt x="3270123" y="1242060"/>
                  </a:lnTo>
                  <a:lnTo>
                    <a:pt x="3218815" y="1280795"/>
                  </a:lnTo>
                  <a:lnTo>
                    <a:pt x="3191256" y="1344168"/>
                  </a:lnTo>
                </a:path>
                <a:path w="3967479" h="3100070">
                  <a:moveTo>
                    <a:pt x="3412235" y="1344168"/>
                  </a:moveTo>
                  <a:lnTo>
                    <a:pt x="3469258" y="1754124"/>
                  </a:lnTo>
                  <a:lnTo>
                    <a:pt x="3473196" y="1754124"/>
                  </a:lnTo>
                </a:path>
                <a:path w="3967479" h="3100070">
                  <a:moveTo>
                    <a:pt x="3468624" y="1754124"/>
                  </a:moveTo>
                  <a:lnTo>
                    <a:pt x="3494278" y="1817497"/>
                  </a:lnTo>
                  <a:lnTo>
                    <a:pt x="3543807" y="1856232"/>
                  </a:lnTo>
                  <a:lnTo>
                    <a:pt x="3605022" y="1856232"/>
                  </a:lnTo>
                  <a:lnTo>
                    <a:pt x="3658361" y="1817497"/>
                  </a:lnTo>
                  <a:lnTo>
                    <a:pt x="3688079" y="1754124"/>
                  </a:lnTo>
                </a:path>
                <a:path w="3967479" h="3100070">
                  <a:moveTo>
                    <a:pt x="3749039" y="1344168"/>
                  </a:moveTo>
                  <a:lnTo>
                    <a:pt x="3688079" y="1754124"/>
                  </a:lnTo>
                </a:path>
                <a:path w="3967479" h="3100070">
                  <a:moveTo>
                    <a:pt x="3966972" y="1344168"/>
                  </a:moveTo>
                  <a:lnTo>
                    <a:pt x="3935349" y="1280795"/>
                  </a:lnTo>
                  <a:lnTo>
                    <a:pt x="3884040" y="1242060"/>
                  </a:lnTo>
                  <a:lnTo>
                    <a:pt x="3822954" y="1242060"/>
                  </a:lnTo>
                  <a:lnTo>
                    <a:pt x="3767708" y="1280795"/>
                  </a:lnTo>
                  <a:lnTo>
                    <a:pt x="3745992" y="1344168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2100072" y="3124199"/>
              <a:ext cx="1594485" cy="35560"/>
            </a:xfrm>
            <a:custGeom>
              <a:avLst/>
              <a:gdLst/>
              <a:ahLst/>
              <a:cxnLst/>
              <a:rect l="l" t="t" r="r" b="b"/>
              <a:pathLst>
                <a:path w="1594485" h="35560">
                  <a:moveTo>
                    <a:pt x="216395" y="0"/>
                  </a:moveTo>
                  <a:lnTo>
                    <a:pt x="0" y="0"/>
                  </a:lnTo>
                  <a:lnTo>
                    <a:pt x="0" y="35052"/>
                  </a:lnTo>
                  <a:lnTo>
                    <a:pt x="216395" y="35052"/>
                  </a:lnTo>
                  <a:lnTo>
                    <a:pt x="216395" y="0"/>
                  </a:lnTo>
                  <a:close/>
                </a:path>
                <a:path w="1594485" h="35560">
                  <a:moveTo>
                    <a:pt x="492252" y="0"/>
                  </a:moveTo>
                  <a:lnTo>
                    <a:pt x="274320" y="0"/>
                  </a:lnTo>
                  <a:lnTo>
                    <a:pt x="274320" y="35052"/>
                  </a:lnTo>
                  <a:lnTo>
                    <a:pt x="492252" y="35052"/>
                  </a:lnTo>
                  <a:lnTo>
                    <a:pt x="492252" y="0"/>
                  </a:lnTo>
                  <a:close/>
                </a:path>
                <a:path w="1594485" h="35560">
                  <a:moveTo>
                    <a:pt x="766559" y="0"/>
                  </a:moveTo>
                  <a:lnTo>
                    <a:pt x="548640" y="0"/>
                  </a:lnTo>
                  <a:lnTo>
                    <a:pt x="548640" y="35052"/>
                  </a:lnTo>
                  <a:lnTo>
                    <a:pt x="766559" y="35052"/>
                  </a:lnTo>
                  <a:lnTo>
                    <a:pt x="766559" y="0"/>
                  </a:lnTo>
                  <a:close/>
                </a:path>
                <a:path w="1594485" h="35560">
                  <a:moveTo>
                    <a:pt x="1042416" y="0"/>
                  </a:moveTo>
                  <a:lnTo>
                    <a:pt x="824484" y="0"/>
                  </a:lnTo>
                  <a:lnTo>
                    <a:pt x="824484" y="35052"/>
                  </a:lnTo>
                  <a:lnTo>
                    <a:pt x="1042416" y="35052"/>
                  </a:lnTo>
                  <a:lnTo>
                    <a:pt x="1042416" y="0"/>
                  </a:lnTo>
                  <a:close/>
                </a:path>
                <a:path w="1594485" h="35560">
                  <a:moveTo>
                    <a:pt x="1316736" y="0"/>
                  </a:moveTo>
                  <a:lnTo>
                    <a:pt x="1098804" y="0"/>
                  </a:lnTo>
                  <a:lnTo>
                    <a:pt x="1098804" y="35052"/>
                  </a:lnTo>
                  <a:lnTo>
                    <a:pt x="1316736" y="35052"/>
                  </a:lnTo>
                  <a:lnTo>
                    <a:pt x="1316736" y="0"/>
                  </a:lnTo>
                  <a:close/>
                </a:path>
                <a:path w="1594485" h="35560">
                  <a:moveTo>
                    <a:pt x="1594104" y="0"/>
                  </a:moveTo>
                  <a:lnTo>
                    <a:pt x="1376172" y="0"/>
                  </a:lnTo>
                  <a:lnTo>
                    <a:pt x="1376172" y="35052"/>
                  </a:lnTo>
                  <a:lnTo>
                    <a:pt x="1594104" y="35052"/>
                  </a:lnTo>
                  <a:lnTo>
                    <a:pt x="15941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3770375" y="3140963"/>
              <a:ext cx="182880" cy="0"/>
            </a:xfrm>
            <a:custGeom>
              <a:avLst/>
              <a:gdLst/>
              <a:ahLst/>
              <a:cxnLst/>
              <a:rect l="l" t="t" r="r" b="b"/>
              <a:pathLst>
                <a:path w="182879" h="0">
                  <a:moveTo>
                    <a:pt x="0" y="0"/>
                  </a:moveTo>
                  <a:lnTo>
                    <a:pt x="178943" y="0"/>
                  </a:lnTo>
                  <a:lnTo>
                    <a:pt x="182879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4030980" y="3124199"/>
              <a:ext cx="1866900" cy="35560"/>
            </a:xfrm>
            <a:custGeom>
              <a:avLst/>
              <a:gdLst/>
              <a:ahLst/>
              <a:cxnLst/>
              <a:rect l="l" t="t" r="r" b="b"/>
              <a:pathLst>
                <a:path w="1866900" h="35560">
                  <a:moveTo>
                    <a:pt x="211836" y="0"/>
                  </a:moveTo>
                  <a:lnTo>
                    <a:pt x="0" y="0"/>
                  </a:lnTo>
                  <a:lnTo>
                    <a:pt x="0" y="35052"/>
                  </a:lnTo>
                  <a:lnTo>
                    <a:pt x="211836" y="35052"/>
                  </a:lnTo>
                  <a:lnTo>
                    <a:pt x="211836" y="0"/>
                  </a:lnTo>
                  <a:close/>
                </a:path>
                <a:path w="1866900" h="35560">
                  <a:moveTo>
                    <a:pt x="489204" y="0"/>
                  </a:moveTo>
                  <a:lnTo>
                    <a:pt x="271272" y="0"/>
                  </a:lnTo>
                  <a:lnTo>
                    <a:pt x="271272" y="35052"/>
                  </a:lnTo>
                  <a:lnTo>
                    <a:pt x="489204" y="35052"/>
                  </a:lnTo>
                  <a:lnTo>
                    <a:pt x="489204" y="0"/>
                  </a:lnTo>
                  <a:close/>
                </a:path>
                <a:path w="1866900" h="35560">
                  <a:moveTo>
                    <a:pt x="765048" y="0"/>
                  </a:moveTo>
                  <a:lnTo>
                    <a:pt x="550164" y="0"/>
                  </a:lnTo>
                  <a:lnTo>
                    <a:pt x="550164" y="35052"/>
                  </a:lnTo>
                  <a:lnTo>
                    <a:pt x="765048" y="35052"/>
                  </a:lnTo>
                  <a:lnTo>
                    <a:pt x="765048" y="0"/>
                  </a:lnTo>
                  <a:close/>
                </a:path>
                <a:path w="1866900" h="35560">
                  <a:moveTo>
                    <a:pt x="1040892" y="0"/>
                  </a:moveTo>
                  <a:lnTo>
                    <a:pt x="824484" y="0"/>
                  </a:lnTo>
                  <a:lnTo>
                    <a:pt x="824484" y="35052"/>
                  </a:lnTo>
                  <a:lnTo>
                    <a:pt x="1040892" y="35052"/>
                  </a:lnTo>
                  <a:lnTo>
                    <a:pt x="1040892" y="0"/>
                  </a:lnTo>
                  <a:close/>
                </a:path>
                <a:path w="1866900" h="35560">
                  <a:moveTo>
                    <a:pt x="1318260" y="0"/>
                  </a:moveTo>
                  <a:lnTo>
                    <a:pt x="1098804" y="0"/>
                  </a:lnTo>
                  <a:lnTo>
                    <a:pt x="1098804" y="35052"/>
                  </a:lnTo>
                  <a:lnTo>
                    <a:pt x="1318260" y="35052"/>
                  </a:lnTo>
                  <a:lnTo>
                    <a:pt x="1318260" y="0"/>
                  </a:lnTo>
                  <a:close/>
                </a:path>
                <a:path w="1866900" h="35560">
                  <a:moveTo>
                    <a:pt x="1591043" y="0"/>
                  </a:moveTo>
                  <a:lnTo>
                    <a:pt x="1377696" y="0"/>
                  </a:lnTo>
                  <a:lnTo>
                    <a:pt x="1377696" y="35052"/>
                  </a:lnTo>
                  <a:lnTo>
                    <a:pt x="1591043" y="35052"/>
                  </a:lnTo>
                  <a:lnTo>
                    <a:pt x="1591043" y="0"/>
                  </a:lnTo>
                  <a:close/>
                </a:path>
                <a:path w="1866900" h="35560">
                  <a:moveTo>
                    <a:pt x="1866900" y="0"/>
                  </a:moveTo>
                  <a:lnTo>
                    <a:pt x="1650492" y="0"/>
                  </a:lnTo>
                  <a:lnTo>
                    <a:pt x="1650492" y="35052"/>
                  </a:lnTo>
                  <a:lnTo>
                    <a:pt x="1866900" y="35052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5975604" y="3140963"/>
              <a:ext cx="182880" cy="0"/>
            </a:xfrm>
            <a:custGeom>
              <a:avLst/>
              <a:gdLst/>
              <a:ahLst/>
              <a:cxnLst/>
              <a:rect l="l" t="t" r="r" b="b"/>
              <a:pathLst>
                <a:path w="182879" h="0">
                  <a:moveTo>
                    <a:pt x="0" y="0"/>
                  </a:moveTo>
                  <a:lnTo>
                    <a:pt x="178943" y="0"/>
                  </a:lnTo>
                  <a:lnTo>
                    <a:pt x="182880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2100072" y="3124199"/>
              <a:ext cx="5177155" cy="35560"/>
            </a:xfrm>
            <a:custGeom>
              <a:avLst/>
              <a:gdLst/>
              <a:ahLst/>
              <a:cxnLst/>
              <a:rect l="l" t="t" r="r" b="b"/>
              <a:pathLst>
                <a:path w="5177155" h="35560">
                  <a:moveTo>
                    <a:pt x="216395" y="0"/>
                  </a:moveTo>
                  <a:lnTo>
                    <a:pt x="0" y="0"/>
                  </a:lnTo>
                  <a:lnTo>
                    <a:pt x="0" y="35052"/>
                  </a:lnTo>
                  <a:lnTo>
                    <a:pt x="216395" y="35052"/>
                  </a:lnTo>
                  <a:lnTo>
                    <a:pt x="216395" y="0"/>
                  </a:lnTo>
                  <a:close/>
                </a:path>
                <a:path w="5177155" h="35560">
                  <a:moveTo>
                    <a:pt x="492252" y="0"/>
                  </a:moveTo>
                  <a:lnTo>
                    <a:pt x="274320" y="0"/>
                  </a:lnTo>
                  <a:lnTo>
                    <a:pt x="274320" y="35052"/>
                  </a:lnTo>
                  <a:lnTo>
                    <a:pt x="492252" y="35052"/>
                  </a:lnTo>
                  <a:lnTo>
                    <a:pt x="492252" y="0"/>
                  </a:lnTo>
                  <a:close/>
                </a:path>
                <a:path w="5177155" h="35560">
                  <a:moveTo>
                    <a:pt x="766559" y="0"/>
                  </a:moveTo>
                  <a:lnTo>
                    <a:pt x="548640" y="0"/>
                  </a:lnTo>
                  <a:lnTo>
                    <a:pt x="548640" y="35052"/>
                  </a:lnTo>
                  <a:lnTo>
                    <a:pt x="766559" y="35052"/>
                  </a:lnTo>
                  <a:lnTo>
                    <a:pt x="766559" y="0"/>
                  </a:lnTo>
                  <a:close/>
                </a:path>
                <a:path w="5177155" h="35560">
                  <a:moveTo>
                    <a:pt x="1042416" y="0"/>
                  </a:moveTo>
                  <a:lnTo>
                    <a:pt x="824484" y="0"/>
                  </a:lnTo>
                  <a:lnTo>
                    <a:pt x="824484" y="35052"/>
                  </a:lnTo>
                  <a:lnTo>
                    <a:pt x="1042416" y="35052"/>
                  </a:lnTo>
                  <a:lnTo>
                    <a:pt x="1042416" y="0"/>
                  </a:lnTo>
                  <a:close/>
                </a:path>
                <a:path w="5177155" h="35560">
                  <a:moveTo>
                    <a:pt x="1316736" y="0"/>
                  </a:moveTo>
                  <a:lnTo>
                    <a:pt x="1098804" y="0"/>
                  </a:lnTo>
                  <a:lnTo>
                    <a:pt x="1098804" y="35052"/>
                  </a:lnTo>
                  <a:lnTo>
                    <a:pt x="1316736" y="35052"/>
                  </a:lnTo>
                  <a:lnTo>
                    <a:pt x="1316736" y="0"/>
                  </a:lnTo>
                  <a:close/>
                </a:path>
                <a:path w="5177155" h="35560">
                  <a:moveTo>
                    <a:pt x="1594104" y="0"/>
                  </a:moveTo>
                  <a:lnTo>
                    <a:pt x="1376172" y="0"/>
                  </a:lnTo>
                  <a:lnTo>
                    <a:pt x="1376172" y="35052"/>
                  </a:lnTo>
                  <a:lnTo>
                    <a:pt x="1594104" y="35052"/>
                  </a:lnTo>
                  <a:lnTo>
                    <a:pt x="1594104" y="0"/>
                  </a:lnTo>
                  <a:close/>
                </a:path>
                <a:path w="5177155" h="35560">
                  <a:moveTo>
                    <a:pt x="4351020" y="0"/>
                  </a:moveTo>
                  <a:lnTo>
                    <a:pt x="4133088" y="0"/>
                  </a:lnTo>
                  <a:lnTo>
                    <a:pt x="4133088" y="35052"/>
                  </a:lnTo>
                  <a:lnTo>
                    <a:pt x="4351020" y="35052"/>
                  </a:lnTo>
                  <a:lnTo>
                    <a:pt x="4351020" y="0"/>
                  </a:lnTo>
                  <a:close/>
                </a:path>
                <a:path w="5177155" h="35560">
                  <a:moveTo>
                    <a:pt x="4628388" y="0"/>
                  </a:moveTo>
                  <a:lnTo>
                    <a:pt x="4408932" y="0"/>
                  </a:lnTo>
                  <a:lnTo>
                    <a:pt x="4408932" y="35052"/>
                  </a:lnTo>
                  <a:lnTo>
                    <a:pt x="4628388" y="35052"/>
                  </a:lnTo>
                  <a:lnTo>
                    <a:pt x="4628388" y="0"/>
                  </a:lnTo>
                  <a:close/>
                </a:path>
                <a:path w="5177155" h="35560">
                  <a:moveTo>
                    <a:pt x="4899660" y="0"/>
                  </a:moveTo>
                  <a:lnTo>
                    <a:pt x="4686287" y="0"/>
                  </a:lnTo>
                  <a:lnTo>
                    <a:pt x="4686287" y="35052"/>
                  </a:lnTo>
                  <a:lnTo>
                    <a:pt x="4899660" y="35052"/>
                  </a:lnTo>
                  <a:lnTo>
                    <a:pt x="4899660" y="0"/>
                  </a:lnTo>
                  <a:close/>
                </a:path>
                <a:path w="5177155" h="35560">
                  <a:moveTo>
                    <a:pt x="5177028" y="0"/>
                  </a:moveTo>
                  <a:lnTo>
                    <a:pt x="4960620" y="0"/>
                  </a:lnTo>
                  <a:lnTo>
                    <a:pt x="4960620" y="35052"/>
                  </a:lnTo>
                  <a:lnTo>
                    <a:pt x="5177028" y="35052"/>
                  </a:lnTo>
                  <a:lnTo>
                    <a:pt x="51770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3770375" y="3140963"/>
              <a:ext cx="182880" cy="0"/>
            </a:xfrm>
            <a:custGeom>
              <a:avLst/>
              <a:gdLst/>
              <a:ahLst/>
              <a:cxnLst/>
              <a:rect l="l" t="t" r="r" b="b"/>
              <a:pathLst>
                <a:path w="182879" h="0">
                  <a:moveTo>
                    <a:pt x="0" y="0"/>
                  </a:moveTo>
                  <a:lnTo>
                    <a:pt x="178943" y="0"/>
                  </a:lnTo>
                  <a:lnTo>
                    <a:pt x="182879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4030980" y="3124199"/>
              <a:ext cx="1866900" cy="35560"/>
            </a:xfrm>
            <a:custGeom>
              <a:avLst/>
              <a:gdLst/>
              <a:ahLst/>
              <a:cxnLst/>
              <a:rect l="l" t="t" r="r" b="b"/>
              <a:pathLst>
                <a:path w="1866900" h="35560">
                  <a:moveTo>
                    <a:pt x="211836" y="0"/>
                  </a:moveTo>
                  <a:lnTo>
                    <a:pt x="0" y="0"/>
                  </a:lnTo>
                  <a:lnTo>
                    <a:pt x="0" y="35052"/>
                  </a:lnTo>
                  <a:lnTo>
                    <a:pt x="211836" y="35052"/>
                  </a:lnTo>
                  <a:lnTo>
                    <a:pt x="211836" y="0"/>
                  </a:lnTo>
                  <a:close/>
                </a:path>
                <a:path w="1866900" h="35560">
                  <a:moveTo>
                    <a:pt x="489204" y="0"/>
                  </a:moveTo>
                  <a:lnTo>
                    <a:pt x="271272" y="0"/>
                  </a:lnTo>
                  <a:lnTo>
                    <a:pt x="271272" y="35052"/>
                  </a:lnTo>
                  <a:lnTo>
                    <a:pt x="489204" y="35052"/>
                  </a:lnTo>
                  <a:lnTo>
                    <a:pt x="489204" y="0"/>
                  </a:lnTo>
                  <a:close/>
                </a:path>
                <a:path w="1866900" h="35560">
                  <a:moveTo>
                    <a:pt x="765048" y="0"/>
                  </a:moveTo>
                  <a:lnTo>
                    <a:pt x="550164" y="0"/>
                  </a:lnTo>
                  <a:lnTo>
                    <a:pt x="550164" y="35052"/>
                  </a:lnTo>
                  <a:lnTo>
                    <a:pt x="765048" y="35052"/>
                  </a:lnTo>
                  <a:lnTo>
                    <a:pt x="765048" y="0"/>
                  </a:lnTo>
                  <a:close/>
                </a:path>
                <a:path w="1866900" h="35560">
                  <a:moveTo>
                    <a:pt x="1040892" y="0"/>
                  </a:moveTo>
                  <a:lnTo>
                    <a:pt x="824484" y="0"/>
                  </a:lnTo>
                  <a:lnTo>
                    <a:pt x="824484" y="35052"/>
                  </a:lnTo>
                  <a:lnTo>
                    <a:pt x="1040892" y="35052"/>
                  </a:lnTo>
                  <a:lnTo>
                    <a:pt x="1040892" y="0"/>
                  </a:lnTo>
                  <a:close/>
                </a:path>
                <a:path w="1866900" h="35560">
                  <a:moveTo>
                    <a:pt x="1318260" y="0"/>
                  </a:moveTo>
                  <a:lnTo>
                    <a:pt x="1098804" y="0"/>
                  </a:lnTo>
                  <a:lnTo>
                    <a:pt x="1098804" y="35052"/>
                  </a:lnTo>
                  <a:lnTo>
                    <a:pt x="1318260" y="35052"/>
                  </a:lnTo>
                  <a:lnTo>
                    <a:pt x="1318260" y="0"/>
                  </a:lnTo>
                  <a:close/>
                </a:path>
                <a:path w="1866900" h="35560">
                  <a:moveTo>
                    <a:pt x="1591043" y="0"/>
                  </a:moveTo>
                  <a:lnTo>
                    <a:pt x="1377696" y="0"/>
                  </a:lnTo>
                  <a:lnTo>
                    <a:pt x="1377696" y="35052"/>
                  </a:lnTo>
                  <a:lnTo>
                    <a:pt x="1591043" y="35052"/>
                  </a:lnTo>
                  <a:lnTo>
                    <a:pt x="1591043" y="0"/>
                  </a:lnTo>
                  <a:close/>
                </a:path>
                <a:path w="1866900" h="35560">
                  <a:moveTo>
                    <a:pt x="1866900" y="0"/>
                  </a:moveTo>
                  <a:lnTo>
                    <a:pt x="1650492" y="0"/>
                  </a:lnTo>
                  <a:lnTo>
                    <a:pt x="1650492" y="35052"/>
                  </a:lnTo>
                  <a:lnTo>
                    <a:pt x="1866900" y="35052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5975604" y="3140963"/>
              <a:ext cx="182880" cy="0"/>
            </a:xfrm>
            <a:custGeom>
              <a:avLst/>
              <a:gdLst/>
              <a:ahLst/>
              <a:cxnLst/>
              <a:rect l="l" t="t" r="r" b="b"/>
              <a:pathLst>
                <a:path w="182879" h="0">
                  <a:moveTo>
                    <a:pt x="0" y="0"/>
                  </a:moveTo>
                  <a:lnTo>
                    <a:pt x="178943" y="0"/>
                  </a:lnTo>
                  <a:lnTo>
                    <a:pt x="182880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2100072" y="3124199"/>
              <a:ext cx="5177155" cy="655320"/>
            </a:xfrm>
            <a:custGeom>
              <a:avLst/>
              <a:gdLst/>
              <a:ahLst/>
              <a:cxnLst/>
              <a:rect l="l" t="t" r="r" b="b"/>
              <a:pathLst>
                <a:path w="5177155" h="655320">
                  <a:moveTo>
                    <a:pt x="216395" y="620268"/>
                  </a:moveTo>
                  <a:lnTo>
                    <a:pt x="0" y="620268"/>
                  </a:lnTo>
                  <a:lnTo>
                    <a:pt x="0" y="655320"/>
                  </a:lnTo>
                  <a:lnTo>
                    <a:pt x="216395" y="655320"/>
                  </a:lnTo>
                  <a:lnTo>
                    <a:pt x="216395" y="620268"/>
                  </a:lnTo>
                  <a:close/>
                </a:path>
                <a:path w="5177155" h="655320">
                  <a:moveTo>
                    <a:pt x="492252" y="620268"/>
                  </a:moveTo>
                  <a:lnTo>
                    <a:pt x="274320" y="620268"/>
                  </a:lnTo>
                  <a:lnTo>
                    <a:pt x="274320" y="655320"/>
                  </a:lnTo>
                  <a:lnTo>
                    <a:pt x="492252" y="655320"/>
                  </a:lnTo>
                  <a:lnTo>
                    <a:pt x="492252" y="620268"/>
                  </a:lnTo>
                  <a:close/>
                </a:path>
                <a:path w="5177155" h="655320">
                  <a:moveTo>
                    <a:pt x="766559" y="620268"/>
                  </a:moveTo>
                  <a:lnTo>
                    <a:pt x="548640" y="620268"/>
                  </a:lnTo>
                  <a:lnTo>
                    <a:pt x="548640" y="655320"/>
                  </a:lnTo>
                  <a:lnTo>
                    <a:pt x="766559" y="655320"/>
                  </a:lnTo>
                  <a:lnTo>
                    <a:pt x="766559" y="620268"/>
                  </a:lnTo>
                  <a:close/>
                </a:path>
                <a:path w="5177155" h="655320">
                  <a:moveTo>
                    <a:pt x="1042416" y="620268"/>
                  </a:moveTo>
                  <a:lnTo>
                    <a:pt x="824484" y="620268"/>
                  </a:lnTo>
                  <a:lnTo>
                    <a:pt x="824484" y="655320"/>
                  </a:lnTo>
                  <a:lnTo>
                    <a:pt x="1042416" y="655320"/>
                  </a:lnTo>
                  <a:lnTo>
                    <a:pt x="1042416" y="620268"/>
                  </a:lnTo>
                  <a:close/>
                </a:path>
                <a:path w="5177155" h="655320">
                  <a:moveTo>
                    <a:pt x="1316736" y="620268"/>
                  </a:moveTo>
                  <a:lnTo>
                    <a:pt x="1098804" y="620268"/>
                  </a:lnTo>
                  <a:lnTo>
                    <a:pt x="1098804" y="655320"/>
                  </a:lnTo>
                  <a:lnTo>
                    <a:pt x="1316736" y="655320"/>
                  </a:lnTo>
                  <a:lnTo>
                    <a:pt x="1316736" y="620268"/>
                  </a:lnTo>
                  <a:close/>
                </a:path>
                <a:path w="5177155" h="655320">
                  <a:moveTo>
                    <a:pt x="1594104" y="620268"/>
                  </a:moveTo>
                  <a:lnTo>
                    <a:pt x="1376172" y="620268"/>
                  </a:lnTo>
                  <a:lnTo>
                    <a:pt x="1376172" y="655320"/>
                  </a:lnTo>
                  <a:lnTo>
                    <a:pt x="1594104" y="655320"/>
                  </a:lnTo>
                  <a:lnTo>
                    <a:pt x="1594104" y="620268"/>
                  </a:lnTo>
                  <a:close/>
                </a:path>
                <a:path w="5177155" h="655320">
                  <a:moveTo>
                    <a:pt x="4351020" y="0"/>
                  </a:moveTo>
                  <a:lnTo>
                    <a:pt x="4133088" y="0"/>
                  </a:lnTo>
                  <a:lnTo>
                    <a:pt x="4133088" y="35052"/>
                  </a:lnTo>
                  <a:lnTo>
                    <a:pt x="4351020" y="35052"/>
                  </a:lnTo>
                  <a:lnTo>
                    <a:pt x="4351020" y="0"/>
                  </a:lnTo>
                  <a:close/>
                </a:path>
                <a:path w="5177155" h="655320">
                  <a:moveTo>
                    <a:pt x="4628388" y="0"/>
                  </a:moveTo>
                  <a:lnTo>
                    <a:pt x="4408932" y="0"/>
                  </a:lnTo>
                  <a:lnTo>
                    <a:pt x="4408932" y="35052"/>
                  </a:lnTo>
                  <a:lnTo>
                    <a:pt x="4628388" y="35052"/>
                  </a:lnTo>
                  <a:lnTo>
                    <a:pt x="4628388" y="0"/>
                  </a:lnTo>
                  <a:close/>
                </a:path>
                <a:path w="5177155" h="655320">
                  <a:moveTo>
                    <a:pt x="4899660" y="0"/>
                  </a:moveTo>
                  <a:lnTo>
                    <a:pt x="4686287" y="0"/>
                  </a:lnTo>
                  <a:lnTo>
                    <a:pt x="4686287" y="35052"/>
                  </a:lnTo>
                  <a:lnTo>
                    <a:pt x="4899660" y="35052"/>
                  </a:lnTo>
                  <a:lnTo>
                    <a:pt x="4899660" y="0"/>
                  </a:lnTo>
                  <a:close/>
                </a:path>
                <a:path w="5177155" h="655320">
                  <a:moveTo>
                    <a:pt x="5177028" y="0"/>
                  </a:moveTo>
                  <a:lnTo>
                    <a:pt x="4960620" y="0"/>
                  </a:lnTo>
                  <a:lnTo>
                    <a:pt x="4960620" y="35052"/>
                  </a:lnTo>
                  <a:lnTo>
                    <a:pt x="5177028" y="35052"/>
                  </a:lnTo>
                  <a:lnTo>
                    <a:pt x="51770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3770375" y="3761231"/>
              <a:ext cx="182880" cy="0"/>
            </a:xfrm>
            <a:custGeom>
              <a:avLst/>
              <a:gdLst/>
              <a:ahLst/>
              <a:cxnLst/>
              <a:rect l="l" t="t" r="r" b="b"/>
              <a:pathLst>
                <a:path w="182879" h="0">
                  <a:moveTo>
                    <a:pt x="0" y="0"/>
                  </a:moveTo>
                  <a:lnTo>
                    <a:pt x="178943" y="0"/>
                  </a:lnTo>
                  <a:lnTo>
                    <a:pt x="182879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4030980" y="3744467"/>
              <a:ext cx="1866900" cy="35560"/>
            </a:xfrm>
            <a:custGeom>
              <a:avLst/>
              <a:gdLst/>
              <a:ahLst/>
              <a:cxnLst/>
              <a:rect l="l" t="t" r="r" b="b"/>
              <a:pathLst>
                <a:path w="1866900" h="35560">
                  <a:moveTo>
                    <a:pt x="211836" y="0"/>
                  </a:moveTo>
                  <a:lnTo>
                    <a:pt x="0" y="0"/>
                  </a:lnTo>
                  <a:lnTo>
                    <a:pt x="0" y="35052"/>
                  </a:lnTo>
                  <a:lnTo>
                    <a:pt x="211836" y="35052"/>
                  </a:lnTo>
                  <a:lnTo>
                    <a:pt x="211836" y="0"/>
                  </a:lnTo>
                  <a:close/>
                </a:path>
                <a:path w="1866900" h="35560">
                  <a:moveTo>
                    <a:pt x="489204" y="0"/>
                  </a:moveTo>
                  <a:lnTo>
                    <a:pt x="271272" y="0"/>
                  </a:lnTo>
                  <a:lnTo>
                    <a:pt x="271272" y="35052"/>
                  </a:lnTo>
                  <a:lnTo>
                    <a:pt x="489204" y="35052"/>
                  </a:lnTo>
                  <a:lnTo>
                    <a:pt x="489204" y="0"/>
                  </a:lnTo>
                  <a:close/>
                </a:path>
                <a:path w="1866900" h="35560">
                  <a:moveTo>
                    <a:pt x="765048" y="0"/>
                  </a:moveTo>
                  <a:lnTo>
                    <a:pt x="550164" y="0"/>
                  </a:lnTo>
                  <a:lnTo>
                    <a:pt x="550164" y="35052"/>
                  </a:lnTo>
                  <a:lnTo>
                    <a:pt x="765048" y="35052"/>
                  </a:lnTo>
                  <a:lnTo>
                    <a:pt x="765048" y="0"/>
                  </a:lnTo>
                  <a:close/>
                </a:path>
                <a:path w="1866900" h="35560">
                  <a:moveTo>
                    <a:pt x="1040892" y="0"/>
                  </a:moveTo>
                  <a:lnTo>
                    <a:pt x="824484" y="0"/>
                  </a:lnTo>
                  <a:lnTo>
                    <a:pt x="824484" y="35052"/>
                  </a:lnTo>
                  <a:lnTo>
                    <a:pt x="1040892" y="35052"/>
                  </a:lnTo>
                  <a:lnTo>
                    <a:pt x="1040892" y="0"/>
                  </a:lnTo>
                  <a:close/>
                </a:path>
                <a:path w="1866900" h="35560">
                  <a:moveTo>
                    <a:pt x="1318260" y="0"/>
                  </a:moveTo>
                  <a:lnTo>
                    <a:pt x="1098804" y="0"/>
                  </a:lnTo>
                  <a:lnTo>
                    <a:pt x="1098804" y="35052"/>
                  </a:lnTo>
                  <a:lnTo>
                    <a:pt x="1318260" y="35052"/>
                  </a:lnTo>
                  <a:lnTo>
                    <a:pt x="1318260" y="0"/>
                  </a:lnTo>
                  <a:close/>
                </a:path>
                <a:path w="1866900" h="35560">
                  <a:moveTo>
                    <a:pt x="1591043" y="0"/>
                  </a:moveTo>
                  <a:lnTo>
                    <a:pt x="1377696" y="0"/>
                  </a:lnTo>
                  <a:lnTo>
                    <a:pt x="1377696" y="35052"/>
                  </a:lnTo>
                  <a:lnTo>
                    <a:pt x="1591043" y="35052"/>
                  </a:lnTo>
                  <a:lnTo>
                    <a:pt x="1591043" y="0"/>
                  </a:lnTo>
                  <a:close/>
                </a:path>
                <a:path w="1866900" h="35560">
                  <a:moveTo>
                    <a:pt x="1866900" y="0"/>
                  </a:moveTo>
                  <a:lnTo>
                    <a:pt x="1650492" y="0"/>
                  </a:lnTo>
                  <a:lnTo>
                    <a:pt x="1650492" y="35052"/>
                  </a:lnTo>
                  <a:lnTo>
                    <a:pt x="1866900" y="35052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5975604" y="3761231"/>
              <a:ext cx="182880" cy="0"/>
            </a:xfrm>
            <a:custGeom>
              <a:avLst/>
              <a:gdLst/>
              <a:ahLst/>
              <a:cxnLst/>
              <a:rect l="l" t="t" r="r" b="b"/>
              <a:pathLst>
                <a:path w="182879" h="0">
                  <a:moveTo>
                    <a:pt x="0" y="0"/>
                  </a:moveTo>
                  <a:lnTo>
                    <a:pt x="178943" y="0"/>
                  </a:lnTo>
                  <a:lnTo>
                    <a:pt x="182880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2100072" y="3744467"/>
              <a:ext cx="5177155" cy="35560"/>
            </a:xfrm>
            <a:custGeom>
              <a:avLst/>
              <a:gdLst/>
              <a:ahLst/>
              <a:cxnLst/>
              <a:rect l="l" t="t" r="r" b="b"/>
              <a:pathLst>
                <a:path w="5177155" h="35560">
                  <a:moveTo>
                    <a:pt x="216395" y="0"/>
                  </a:moveTo>
                  <a:lnTo>
                    <a:pt x="0" y="0"/>
                  </a:lnTo>
                  <a:lnTo>
                    <a:pt x="0" y="35052"/>
                  </a:lnTo>
                  <a:lnTo>
                    <a:pt x="216395" y="35052"/>
                  </a:lnTo>
                  <a:lnTo>
                    <a:pt x="216395" y="0"/>
                  </a:lnTo>
                  <a:close/>
                </a:path>
                <a:path w="5177155" h="35560">
                  <a:moveTo>
                    <a:pt x="492252" y="0"/>
                  </a:moveTo>
                  <a:lnTo>
                    <a:pt x="274320" y="0"/>
                  </a:lnTo>
                  <a:lnTo>
                    <a:pt x="274320" y="35052"/>
                  </a:lnTo>
                  <a:lnTo>
                    <a:pt x="492252" y="35052"/>
                  </a:lnTo>
                  <a:lnTo>
                    <a:pt x="492252" y="0"/>
                  </a:lnTo>
                  <a:close/>
                </a:path>
                <a:path w="5177155" h="35560">
                  <a:moveTo>
                    <a:pt x="766559" y="0"/>
                  </a:moveTo>
                  <a:lnTo>
                    <a:pt x="548640" y="0"/>
                  </a:lnTo>
                  <a:lnTo>
                    <a:pt x="548640" y="35052"/>
                  </a:lnTo>
                  <a:lnTo>
                    <a:pt x="766559" y="35052"/>
                  </a:lnTo>
                  <a:lnTo>
                    <a:pt x="766559" y="0"/>
                  </a:lnTo>
                  <a:close/>
                </a:path>
                <a:path w="5177155" h="35560">
                  <a:moveTo>
                    <a:pt x="1042416" y="0"/>
                  </a:moveTo>
                  <a:lnTo>
                    <a:pt x="824484" y="0"/>
                  </a:lnTo>
                  <a:lnTo>
                    <a:pt x="824484" y="35052"/>
                  </a:lnTo>
                  <a:lnTo>
                    <a:pt x="1042416" y="35052"/>
                  </a:lnTo>
                  <a:lnTo>
                    <a:pt x="1042416" y="0"/>
                  </a:lnTo>
                  <a:close/>
                </a:path>
                <a:path w="5177155" h="35560">
                  <a:moveTo>
                    <a:pt x="1316736" y="0"/>
                  </a:moveTo>
                  <a:lnTo>
                    <a:pt x="1098804" y="0"/>
                  </a:lnTo>
                  <a:lnTo>
                    <a:pt x="1098804" y="35052"/>
                  </a:lnTo>
                  <a:lnTo>
                    <a:pt x="1316736" y="35052"/>
                  </a:lnTo>
                  <a:lnTo>
                    <a:pt x="1316736" y="0"/>
                  </a:lnTo>
                  <a:close/>
                </a:path>
                <a:path w="5177155" h="35560">
                  <a:moveTo>
                    <a:pt x="1594104" y="0"/>
                  </a:moveTo>
                  <a:lnTo>
                    <a:pt x="1376172" y="0"/>
                  </a:lnTo>
                  <a:lnTo>
                    <a:pt x="1376172" y="35052"/>
                  </a:lnTo>
                  <a:lnTo>
                    <a:pt x="1594104" y="35052"/>
                  </a:lnTo>
                  <a:lnTo>
                    <a:pt x="1594104" y="0"/>
                  </a:lnTo>
                  <a:close/>
                </a:path>
                <a:path w="5177155" h="35560">
                  <a:moveTo>
                    <a:pt x="4351020" y="0"/>
                  </a:moveTo>
                  <a:lnTo>
                    <a:pt x="4133088" y="0"/>
                  </a:lnTo>
                  <a:lnTo>
                    <a:pt x="4133088" y="35052"/>
                  </a:lnTo>
                  <a:lnTo>
                    <a:pt x="4351020" y="35052"/>
                  </a:lnTo>
                  <a:lnTo>
                    <a:pt x="4351020" y="0"/>
                  </a:lnTo>
                  <a:close/>
                </a:path>
                <a:path w="5177155" h="35560">
                  <a:moveTo>
                    <a:pt x="4628388" y="0"/>
                  </a:moveTo>
                  <a:lnTo>
                    <a:pt x="4408932" y="0"/>
                  </a:lnTo>
                  <a:lnTo>
                    <a:pt x="4408932" y="35052"/>
                  </a:lnTo>
                  <a:lnTo>
                    <a:pt x="4628388" y="35052"/>
                  </a:lnTo>
                  <a:lnTo>
                    <a:pt x="4628388" y="0"/>
                  </a:lnTo>
                  <a:close/>
                </a:path>
                <a:path w="5177155" h="35560">
                  <a:moveTo>
                    <a:pt x="4899660" y="0"/>
                  </a:moveTo>
                  <a:lnTo>
                    <a:pt x="4686287" y="0"/>
                  </a:lnTo>
                  <a:lnTo>
                    <a:pt x="4686287" y="35052"/>
                  </a:lnTo>
                  <a:lnTo>
                    <a:pt x="4899660" y="35052"/>
                  </a:lnTo>
                  <a:lnTo>
                    <a:pt x="4899660" y="0"/>
                  </a:lnTo>
                  <a:close/>
                </a:path>
                <a:path w="5177155" h="35560">
                  <a:moveTo>
                    <a:pt x="5177028" y="0"/>
                  </a:moveTo>
                  <a:lnTo>
                    <a:pt x="4960620" y="0"/>
                  </a:lnTo>
                  <a:lnTo>
                    <a:pt x="4960620" y="35052"/>
                  </a:lnTo>
                  <a:lnTo>
                    <a:pt x="5177028" y="35052"/>
                  </a:lnTo>
                  <a:lnTo>
                    <a:pt x="51770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3770375" y="3761231"/>
              <a:ext cx="182880" cy="0"/>
            </a:xfrm>
            <a:custGeom>
              <a:avLst/>
              <a:gdLst/>
              <a:ahLst/>
              <a:cxnLst/>
              <a:rect l="l" t="t" r="r" b="b"/>
              <a:pathLst>
                <a:path w="182879" h="0">
                  <a:moveTo>
                    <a:pt x="0" y="0"/>
                  </a:moveTo>
                  <a:lnTo>
                    <a:pt x="178943" y="0"/>
                  </a:lnTo>
                  <a:lnTo>
                    <a:pt x="182879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4030980" y="3744467"/>
              <a:ext cx="1866900" cy="35560"/>
            </a:xfrm>
            <a:custGeom>
              <a:avLst/>
              <a:gdLst/>
              <a:ahLst/>
              <a:cxnLst/>
              <a:rect l="l" t="t" r="r" b="b"/>
              <a:pathLst>
                <a:path w="1866900" h="35560">
                  <a:moveTo>
                    <a:pt x="211836" y="0"/>
                  </a:moveTo>
                  <a:lnTo>
                    <a:pt x="0" y="0"/>
                  </a:lnTo>
                  <a:lnTo>
                    <a:pt x="0" y="35052"/>
                  </a:lnTo>
                  <a:lnTo>
                    <a:pt x="211836" y="35052"/>
                  </a:lnTo>
                  <a:lnTo>
                    <a:pt x="211836" y="0"/>
                  </a:lnTo>
                  <a:close/>
                </a:path>
                <a:path w="1866900" h="35560">
                  <a:moveTo>
                    <a:pt x="489204" y="0"/>
                  </a:moveTo>
                  <a:lnTo>
                    <a:pt x="271272" y="0"/>
                  </a:lnTo>
                  <a:lnTo>
                    <a:pt x="271272" y="35052"/>
                  </a:lnTo>
                  <a:lnTo>
                    <a:pt x="489204" y="35052"/>
                  </a:lnTo>
                  <a:lnTo>
                    <a:pt x="489204" y="0"/>
                  </a:lnTo>
                  <a:close/>
                </a:path>
                <a:path w="1866900" h="35560">
                  <a:moveTo>
                    <a:pt x="765048" y="0"/>
                  </a:moveTo>
                  <a:lnTo>
                    <a:pt x="550164" y="0"/>
                  </a:lnTo>
                  <a:lnTo>
                    <a:pt x="550164" y="35052"/>
                  </a:lnTo>
                  <a:lnTo>
                    <a:pt x="765048" y="35052"/>
                  </a:lnTo>
                  <a:lnTo>
                    <a:pt x="765048" y="0"/>
                  </a:lnTo>
                  <a:close/>
                </a:path>
                <a:path w="1866900" h="35560">
                  <a:moveTo>
                    <a:pt x="1040892" y="0"/>
                  </a:moveTo>
                  <a:lnTo>
                    <a:pt x="824484" y="0"/>
                  </a:lnTo>
                  <a:lnTo>
                    <a:pt x="824484" y="35052"/>
                  </a:lnTo>
                  <a:lnTo>
                    <a:pt x="1040892" y="35052"/>
                  </a:lnTo>
                  <a:lnTo>
                    <a:pt x="1040892" y="0"/>
                  </a:lnTo>
                  <a:close/>
                </a:path>
                <a:path w="1866900" h="35560">
                  <a:moveTo>
                    <a:pt x="1318260" y="0"/>
                  </a:moveTo>
                  <a:lnTo>
                    <a:pt x="1098804" y="0"/>
                  </a:lnTo>
                  <a:lnTo>
                    <a:pt x="1098804" y="35052"/>
                  </a:lnTo>
                  <a:lnTo>
                    <a:pt x="1318260" y="35052"/>
                  </a:lnTo>
                  <a:lnTo>
                    <a:pt x="1318260" y="0"/>
                  </a:lnTo>
                  <a:close/>
                </a:path>
                <a:path w="1866900" h="35560">
                  <a:moveTo>
                    <a:pt x="1591043" y="0"/>
                  </a:moveTo>
                  <a:lnTo>
                    <a:pt x="1377696" y="0"/>
                  </a:lnTo>
                  <a:lnTo>
                    <a:pt x="1377696" y="35052"/>
                  </a:lnTo>
                  <a:lnTo>
                    <a:pt x="1591043" y="35052"/>
                  </a:lnTo>
                  <a:lnTo>
                    <a:pt x="1591043" y="0"/>
                  </a:lnTo>
                  <a:close/>
                </a:path>
                <a:path w="1866900" h="35560">
                  <a:moveTo>
                    <a:pt x="1866900" y="0"/>
                  </a:moveTo>
                  <a:lnTo>
                    <a:pt x="1650492" y="0"/>
                  </a:lnTo>
                  <a:lnTo>
                    <a:pt x="1650492" y="35052"/>
                  </a:lnTo>
                  <a:lnTo>
                    <a:pt x="1866900" y="35052"/>
                  </a:lnTo>
                  <a:lnTo>
                    <a:pt x="18669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5975604" y="3761231"/>
              <a:ext cx="182880" cy="0"/>
            </a:xfrm>
            <a:custGeom>
              <a:avLst/>
              <a:gdLst/>
              <a:ahLst/>
              <a:cxnLst/>
              <a:rect l="l" t="t" r="r" b="b"/>
              <a:pathLst>
                <a:path w="182879" h="0">
                  <a:moveTo>
                    <a:pt x="0" y="0"/>
                  </a:moveTo>
                  <a:lnTo>
                    <a:pt x="178943" y="0"/>
                  </a:lnTo>
                  <a:lnTo>
                    <a:pt x="182880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6233160" y="3744467"/>
              <a:ext cx="1043940" cy="35560"/>
            </a:xfrm>
            <a:custGeom>
              <a:avLst/>
              <a:gdLst/>
              <a:ahLst/>
              <a:cxnLst/>
              <a:rect l="l" t="t" r="r" b="b"/>
              <a:pathLst>
                <a:path w="1043940" h="35560">
                  <a:moveTo>
                    <a:pt x="217932" y="0"/>
                  </a:moveTo>
                  <a:lnTo>
                    <a:pt x="0" y="0"/>
                  </a:lnTo>
                  <a:lnTo>
                    <a:pt x="0" y="35052"/>
                  </a:lnTo>
                  <a:lnTo>
                    <a:pt x="217932" y="35052"/>
                  </a:lnTo>
                  <a:lnTo>
                    <a:pt x="217932" y="0"/>
                  </a:lnTo>
                  <a:close/>
                </a:path>
                <a:path w="1043940" h="35560">
                  <a:moveTo>
                    <a:pt x="495300" y="0"/>
                  </a:moveTo>
                  <a:lnTo>
                    <a:pt x="275844" y="0"/>
                  </a:lnTo>
                  <a:lnTo>
                    <a:pt x="275844" y="35052"/>
                  </a:lnTo>
                  <a:lnTo>
                    <a:pt x="495300" y="35052"/>
                  </a:lnTo>
                  <a:lnTo>
                    <a:pt x="495300" y="0"/>
                  </a:lnTo>
                  <a:close/>
                </a:path>
                <a:path w="1043940" h="35560">
                  <a:moveTo>
                    <a:pt x="766572" y="0"/>
                  </a:moveTo>
                  <a:lnTo>
                    <a:pt x="553199" y="0"/>
                  </a:lnTo>
                  <a:lnTo>
                    <a:pt x="553199" y="35052"/>
                  </a:lnTo>
                  <a:lnTo>
                    <a:pt x="766572" y="35052"/>
                  </a:lnTo>
                  <a:lnTo>
                    <a:pt x="766572" y="0"/>
                  </a:lnTo>
                  <a:close/>
                </a:path>
                <a:path w="1043940" h="35560">
                  <a:moveTo>
                    <a:pt x="1043940" y="0"/>
                  </a:moveTo>
                  <a:lnTo>
                    <a:pt x="827532" y="0"/>
                  </a:lnTo>
                  <a:lnTo>
                    <a:pt x="827532" y="35052"/>
                  </a:lnTo>
                  <a:lnTo>
                    <a:pt x="1043940" y="35052"/>
                  </a:lnTo>
                  <a:lnTo>
                    <a:pt x="10439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3691890" y="3030473"/>
              <a:ext cx="123825" cy="723900"/>
            </a:xfrm>
            <a:custGeom>
              <a:avLst/>
              <a:gdLst/>
              <a:ahLst/>
              <a:cxnLst/>
              <a:rect l="l" t="t" r="r" b="b"/>
              <a:pathLst>
                <a:path w="123825" h="723900">
                  <a:moveTo>
                    <a:pt x="0" y="628650"/>
                  </a:moveTo>
                  <a:lnTo>
                    <a:pt x="61722" y="723900"/>
                  </a:lnTo>
                  <a:lnTo>
                    <a:pt x="102540" y="660907"/>
                  </a:lnTo>
                  <a:lnTo>
                    <a:pt x="41783" y="660907"/>
                  </a:lnTo>
                  <a:lnTo>
                    <a:pt x="41783" y="650487"/>
                  </a:lnTo>
                  <a:lnTo>
                    <a:pt x="0" y="628650"/>
                  </a:lnTo>
                  <a:close/>
                </a:path>
                <a:path w="123825" h="723900">
                  <a:moveTo>
                    <a:pt x="83565" y="0"/>
                  </a:moveTo>
                  <a:lnTo>
                    <a:pt x="41783" y="0"/>
                  </a:lnTo>
                  <a:lnTo>
                    <a:pt x="41783" y="650487"/>
                  </a:lnTo>
                  <a:lnTo>
                    <a:pt x="61722" y="660907"/>
                  </a:lnTo>
                  <a:lnTo>
                    <a:pt x="83565" y="649491"/>
                  </a:lnTo>
                  <a:lnTo>
                    <a:pt x="83565" y="0"/>
                  </a:lnTo>
                  <a:close/>
                </a:path>
                <a:path w="123825" h="723900">
                  <a:moveTo>
                    <a:pt x="123444" y="628650"/>
                  </a:moveTo>
                  <a:lnTo>
                    <a:pt x="83565" y="649491"/>
                  </a:lnTo>
                  <a:lnTo>
                    <a:pt x="83565" y="660907"/>
                  </a:lnTo>
                  <a:lnTo>
                    <a:pt x="102540" y="660907"/>
                  </a:lnTo>
                  <a:lnTo>
                    <a:pt x="123444" y="6286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3691890" y="3030473"/>
              <a:ext cx="123825" cy="723900"/>
            </a:xfrm>
            <a:custGeom>
              <a:avLst/>
              <a:gdLst/>
              <a:ahLst/>
              <a:cxnLst/>
              <a:rect l="l" t="t" r="r" b="b"/>
              <a:pathLst>
                <a:path w="123825" h="723900">
                  <a:moveTo>
                    <a:pt x="41783" y="660907"/>
                  </a:moveTo>
                  <a:lnTo>
                    <a:pt x="41783" y="0"/>
                  </a:lnTo>
                  <a:lnTo>
                    <a:pt x="83565" y="0"/>
                  </a:lnTo>
                  <a:lnTo>
                    <a:pt x="83565" y="660907"/>
                  </a:lnTo>
                  <a:lnTo>
                    <a:pt x="41783" y="660907"/>
                  </a:lnTo>
                  <a:close/>
                </a:path>
                <a:path w="123825" h="723900">
                  <a:moveTo>
                    <a:pt x="61722" y="660907"/>
                  </a:moveTo>
                  <a:lnTo>
                    <a:pt x="123444" y="628650"/>
                  </a:lnTo>
                  <a:lnTo>
                    <a:pt x="61722" y="723900"/>
                  </a:lnTo>
                  <a:lnTo>
                    <a:pt x="0" y="628650"/>
                  </a:lnTo>
                  <a:lnTo>
                    <a:pt x="61722" y="660907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3691890" y="1896617"/>
              <a:ext cx="123825" cy="460375"/>
            </a:xfrm>
            <a:custGeom>
              <a:avLst/>
              <a:gdLst/>
              <a:ahLst/>
              <a:cxnLst/>
              <a:rect l="l" t="t" r="r" b="b"/>
              <a:pathLst>
                <a:path w="123825" h="460375">
                  <a:moveTo>
                    <a:pt x="61722" y="64389"/>
                  </a:moveTo>
                  <a:lnTo>
                    <a:pt x="41783" y="74317"/>
                  </a:lnTo>
                  <a:lnTo>
                    <a:pt x="41783" y="460248"/>
                  </a:lnTo>
                  <a:lnTo>
                    <a:pt x="83565" y="460248"/>
                  </a:lnTo>
                  <a:lnTo>
                    <a:pt x="83565" y="75266"/>
                  </a:lnTo>
                  <a:lnTo>
                    <a:pt x="61722" y="64389"/>
                  </a:lnTo>
                  <a:close/>
                </a:path>
                <a:path w="123825" h="460375">
                  <a:moveTo>
                    <a:pt x="61722" y="0"/>
                  </a:moveTo>
                  <a:lnTo>
                    <a:pt x="0" y="95123"/>
                  </a:lnTo>
                  <a:lnTo>
                    <a:pt x="41783" y="74317"/>
                  </a:lnTo>
                  <a:lnTo>
                    <a:pt x="41783" y="64389"/>
                  </a:lnTo>
                  <a:lnTo>
                    <a:pt x="103501" y="64389"/>
                  </a:lnTo>
                  <a:lnTo>
                    <a:pt x="61722" y="0"/>
                  </a:lnTo>
                  <a:close/>
                </a:path>
                <a:path w="123825" h="460375">
                  <a:moveTo>
                    <a:pt x="103501" y="64389"/>
                  </a:moveTo>
                  <a:lnTo>
                    <a:pt x="83565" y="64389"/>
                  </a:lnTo>
                  <a:lnTo>
                    <a:pt x="83565" y="75266"/>
                  </a:lnTo>
                  <a:lnTo>
                    <a:pt x="123444" y="95123"/>
                  </a:lnTo>
                  <a:lnTo>
                    <a:pt x="103501" y="643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3691890" y="1896617"/>
              <a:ext cx="123825" cy="460375"/>
            </a:xfrm>
            <a:custGeom>
              <a:avLst/>
              <a:gdLst/>
              <a:ahLst/>
              <a:cxnLst/>
              <a:rect l="l" t="t" r="r" b="b"/>
              <a:pathLst>
                <a:path w="123825" h="460375">
                  <a:moveTo>
                    <a:pt x="41783" y="460248"/>
                  </a:moveTo>
                  <a:lnTo>
                    <a:pt x="41783" y="64389"/>
                  </a:lnTo>
                  <a:lnTo>
                    <a:pt x="83565" y="64389"/>
                  </a:lnTo>
                  <a:lnTo>
                    <a:pt x="83565" y="460248"/>
                  </a:lnTo>
                  <a:lnTo>
                    <a:pt x="41783" y="460248"/>
                  </a:lnTo>
                  <a:close/>
                </a:path>
                <a:path w="123825" h="460375">
                  <a:moveTo>
                    <a:pt x="61722" y="64389"/>
                  </a:moveTo>
                  <a:lnTo>
                    <a:pt x="0" y="95123"/>
                  </a:lnTo>
                  <a:lnTo>
                    <a:pt x="61722" y="0"/>
                  </a:lnTo>
                  <a:lnTo>
                    <a:pt x="123444" y="95123"/>
                  </a:lnTo>
                  <a:lnTo>
                    <a:pt x="61722" y="64389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1855469" y="1896617"/>
              <a:ext cx="120650" cy="405765"/>
            </a:xfrm>
            <a:custGeom>
              <a:avLst/>
              <a:gdLst/>
              <a:ahLst/>
              <a:cxnLst/>
              <a:rect l="l" t="t" r="r" b="b"/>
              <a:pathLst>
                <a:path w="120650" h="405764">
                  <a:moveTo>
                    <a:pt x="59181" y="64516"/>
                  </a:moveTo>
                  <a:lnTo>
                    <a:pt x="39497" y="74738"/>
                  </a:lnTo>
                  <a:lnTo>
                    <a:pt x="39497" y="405384"/>
                  </a:lnTo>
                  <a:lnTo>
                    <a:pt x="78993" y="405384"/>
                  </a:lnTo>
                  <a:lnTo>
                    <a:pt x="78993" y="74463"/>
                  </a:lnTo>
                  <a:lnTo>
                    <a:pt x="59181" y="64516"/>
                  </a:lnTo>
                  <a:close/>
                </a:path>
                <a:path w="120650" h="405764">
                  <a:moveTo>
                    <a:pt x="59181" y="0"/>
                  </a:moveTo>
                  <a:lnTo>
                    <a:pt x="0" y="95250"/>
                  </a:lnTo>
                  <a:lnTo>
                    <a:pt x="39497" y="74738"/>
                  </a:lnTo>
                  <a:lnTo>
                    <a:pt x="39497" y="64516"/>
                  </a:lnTo>
                  <a:lnTo>
                    <a:pt x="100644" y="64516"/>
                  </a:lnTo>
                  <a:lnTo>
                    <a:pt x="59181" y="0"/>
                  </a:lnTo>
                  <a:close/>
                </a:path>
                <a:path w="120650" h="405764">
                  <a:moveTo>
                    <a:pt x="100644" y="64516"/>
                  </a:moveTo>
                  <a:lnTo>
                    <a:pt x="78993" y="64516"/>
                  </a:lnTo>
                  <a:lnTo>
                    <a:pt x="78993" y="74463"/>
                  </a:lnTo>
                  <a:lnTo>
                    <a:pt x="120396" y="95250"/>
                  </a:lnTo>
                  <a:lnTo>
                    <a:pt x="100644" y="645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1855469" y="1896617"/>
              <a:ext cx="120650" cy="405765"/>
            </a:xfrm>
            <a:custGeom>
              <a:avLst/>
              <a:gdLst/>
              <a:ahLst/>
              <a:cxnLst/>
              <a:rect l="l" t="t" r="r" b="b"/>
              <a:pathLst>
                <a:path w="120650" h="405764">
                  <a:moveTo>
                    <a:pt x="39497" y="405384"/>
                  </a:moveTo>
                  <a:lnTo>
                    <a:pt x="39497" y="64516"/>
                  </a:lnTo>
                  <a:lnTo>
                    <a:pt x="78993" y="64516"/>
                  </a:lnTo>
                  <a:lnTo>
                    <a:pt x="78993" y="405384"/>
                  </a:lnTo>
                  <a:lnTo>
                    <a:pt x="39497" y="405384"/>
                  </a:lnTo>
                  <a:close/>
                </a:path>
                <a:path w="120650" h="405764">
                  <a:moveTo>
                    <a:pt x="59181" y="64516"/>
                  </a:moveTo>
                  <a:lnTo>
                    <a:pt x="0" y="95250"/>
                  </a:lnTo>
                  <a:lnTo>
                    <a:pt x="59181" y="0"/>
                  </a:lnTo>
                  <a:lnTo>
                    <a:pt x="120396" y="95250"/>
                  </a:lnTo>
                  <a:lnTo>
                    <a:pt x="59181" y="64516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7" name="object 8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45436" y="2919856"/>
              <a:ext cx="128269" cy="425449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54580" y="3550792"/>
              <a:ext cx="122174" cy="209041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1855469" y="4656581"/>
              <a:ext cx="120650" cy="346075"/>
            </a:xfrm>
            <a:custGeom>
              <a:avLst/>
              <a:gdLst/>
              <a:ahLst/>
              <a:cxnLst/>
              <a:rect l="l" t="t" r="r" b="b"/>
              <a:pathLst>
                <a:path w="120650" h="346075">
                  <a:moveTo>
                    <a:pt x="0" y="252603"/>
                  </a:moveTo>
                  <a:lnTo>
                    <a:pt x="59181" y="345948"/>
                  </a:lnTo>
                  <a:lnTo>
                    <a:pt x="99325" y="284734"/>
                  </a:lnTo>
                  <a:lnTo>
                    <a:pt x="39497" y="284734"/>
                  </a:lnTo>
                  <a:lnTo>
                    <a:pt x="39497" y="274046"/>
                  </a:lnTo>
                  <a:lnTo>
                    <a:pt x="0" y="252603"/>
                  </a:lnTo>
                  <a:close/>
                </a:path>
                <a:path w="120650" h="346075">
                  <a:moveTo>
                    <a:pt x="78993" y="0"/>
                  </a:moveTo>
                  <a:lnTo>
                    <a:pt x="39497" y="0"/>
                  </a:lnTo>
                  <a:lnTo>
                    <a:pt x="39497" y="274046"/>
                  </a:lnTo>
                  <a:lnTo>
                    <a:pt x="59181" y="284734"/>
                  </a:lnTo>
                  <a:lnTo>
                    <a:pt x="78993" y="274334"/>
                  </a:lnTo>
                  <a:lnTo>
                    <a:pt x="78993" y="0"/>
                  </a:lnTo>
                  <a:close/>
                </a:path>
                <a:path w="120650" h="346075">
                  <a:moveTo>
                    <a:pt x="120396" y="252603"/>
                  </a:moveTo>
                  <a:lnTo>
                    <a:pt x="78993" y="274334"/>
                  </a:lnTo>
                  <a:lnTo>
                    <a:pt x="78993" y="284734"/>
                  </a:lnTo>
                  <a:lnTo>
                    <a:pt x="99325" y="284734"/>
                  </a:lnTo>
                  <a:lnTo>
                    <a:pt x="120396" y="2526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1855469" y="4656581"/>
              <a:ext cx="120650" cy="346075"/>
            </a:xfrm>
            <a:custGeom>
              <a:avLst/>
              <a:gdLst/>
              <a:ahLst/>
              <a:cxnLst/>
              <a:rect l="l" t="t" r="r" b="b"/>
              <a:pathLst>
                <a:path w="120650" h="346075">
                  <a:moveTo>
                    <a:pt x="39497" y="284734"/>
                  </a:moveTo>
                  <a:lnTo>
                    <a:pt x="39497" y="0"/>
                  </a:lnTo>
                  <a:lnTo>
                    <a:pt x="78993" y="0"/>
                  </a:lnTo>
                  <a:lnTo>
                    <a:pt x="78993" y="284734"/>
                  </a:lnTo>
                  <a:lnTo>
                    <a:pt x="39497" y="284734"/>
                  </a:lnTo>
                  <a:close/>
                </a:path>
                <a:path w="120650" h="346075">
                  <a:moveTo>
                    <a:pt x="59181" y="284734"/>
                  </a:moveTo>
                  <a:lnTo>
                    <a:pt x="120396" y="252603"/>
                  </a:lnTo>
                  <a:lnTo>
                    <a:pt x="59181" y="345948"/>
                  </a:lnTo>
                  <a:lnTo>
                    <a:pt x="0" y="252603"/>
                  </a:lnTo>
                  <a:lnTo>
                    <a:pt x="59181" y="28473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1855469" y="3758945"/>
              <a:ext cx="120650" cy="391795"/>
            </a:xfrm>
            <a:custGeom>
              <a:avLst/>
              <a:gdLst/>
              <a:ahLst/>
              <a:cxnLst/>
              <a:rect l="l" t="t" r="r" b="b"/>
              <a:pathLst>
                <a:path w="120650" h="391795">
                  <a:moveTo>
                    <a:pt x="59181" y="62991"/>
                  </a:moveTo>
                  <a:lnTo>
                    <a:pt x="39497" y="73721"/>
                  </a:lnTo>
                  <a:lnTo>
                    <a:pt x="39497" y="391667"/>
                  </a:lnTo>
                  <a:lnTo>
                    <a:pt x="78993" y="391667"/>
                  </a:lnTo>
                  <a:lnTo>
                    <a:pt x="78993" y="73432"/>
                  </a:lnTo>
                  <a:lnTo>
                    <a:pt x="59181" y="62991"/>
                  </a:lnTo>
                  <a:close/>
                </a:path>
                <a:path w="120650" h="391795">
                  <a:moveTo>
                    <a:pt x="59181" y="0"/>
                  </a:moveTo>
                  <a:lnTo>
                    <a:pt x="0" y="95249"/>
                  </a:lnTo>
                  <a:lnTo>
                    <a:pt x="39497" y="73721"/>
                  </a:lnTo>
                  <a:lnTo>
                    <a:pt x="39497" y="62991"/>
                  </a:lnTo>
                  <a:lnTo>
                    <a:pt x="99664" y="62991"/>
                  </a:lnTo>
                  <a:lnTo>
                    <a:pt x="59181" y="0"/>
                  </a:lnTo>
                  <a:close/>
                </a:path>
                <a:path w="120650" h="391795">
                  <a:moveTo>
                    <a:pt x="99664" y="62991"/>
                  </a:moveTo>
                  <a:lnTo>
                    <a:pt x="78993" y="62991"/>
                  </a:lnTo>
                  <a:lnTo>
                    <a:pt x="78993" y="73432"/>
                  </a:lnTo>
                  <a:lnTo>
                    <a:pt x="120396" y="95249"/>
                  </a:lnTo>
                  <a:lnTo>
                    <a:pt x="99664" y="629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1855469" y="3758945"/>
              <a:ext cx="120650" cy="391795"/>
            </a:xfrm>
            <a:custGeom>
              <a:avLst/>
              <a:gdLst/>
              <a:ahLst/>
              <a:cxnLst/>
              <a:rect l="l" t="t" r="r" b="b"/>
              <a:pathLst>
                <a:path w="120650" h="391795">
                  <a:moveTo>
                    <a:pt x="39497" y="391667"/>
                  </a:moveTo>
                  <a:lnTo>
                    <a:pt x="39497" y="62991"/>
                  </a:lnTo>
                  <a:lnTo>
                    <a:pt x="78993" y="62991"/>
                  </a:lnTo>
                  <a:lnTo>
                    <a:pt x="78993" y="391667"/>
                  </a:lnTo>
                  <a:lnTo>
                    <a:pt x="39497" y="391667"/>
                  </a:lnTo>
                  <a:close/>
                </a:path>
                <a:path w="120650" h="391795">
                  <a:moveTo>
                    <a:pt x="59181" y="62991"/>
                  </a:moveTo>
                  <a:lnTo>
                    <a:pt x="0" y="95249"/>
                  </a:lnTo>
                  <a:lnTo>
                    <a:pt x="59181" y="0"/>
                  </a:lnTo>
                  <a:lnTo>
                    <a:pt x="120396" y="95249"/>
                  </a:lnTo>
                  <a:lnTo>
                    <a:pt x="59181" y="62991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778764" y="4985003"/>
              <a:ext cx="1995170" cy="36830"/>
            </a:xfrm>
            <a:custGeom>
              <a:avLst/>
              <a:gdLst/>
              <a:ahLst/>
              <a:cxnLst/>
              <a:rect l="l" t="t" r="r" b="b"/>
              <a:pathLst>
                <a:path w="1995170" h="36829">
                  <a:moveTo>
                    <a:pt x="263652" y="0"/>
                  </a:moveTo>
                  <a:lnTo>
                    <a:pt x="0" y="0"/>
                  </a:lnTo>
                  <a:lnTo>
                    <a:pt x="0" y="36576"/>
                  </a:lnTo>
                  <a:lnTo>
                    <a:pt x="263652" y="36576"/>
                  </a:lnTo>
                  <a:lnTo>
                    <a:pt x="263652" y="0"/>
                  </a:lnTo>
                  <a:close/>
                </a:path>
                <a:path w="1995170" h="36829">
                  <a:moveTo>
                    <a:pt x="609600" y="0"/>
                  </a:moveTo>
                  <a:lnTo>
                    <a:pt x="347472" y="0"/>
                  </a:lnTo>
                  <a:lnTo>
                    <a:pt x="347472" y="36576"/>
                  </a:lnTo>
                  <a:lnTo>
                    <a:pt x="609600" y="36576"/>
                  </a:lnTo>
                  <a:lnTo>
                    <a:pt x="609600" y="0"/>
                  </a:lnTo>
                  <a:close/>
                </a:path>
                <a:path w="1995170" h="36829">
                  <a:moveTo>
                    <a:pt x="958583" y="0"/>
                  </a:moveTo>
                  <a:lnTo>
                    <a:pt x="694931" y="0"/>
                  </a:lnTo>
                  <a:lnTo>
                    <a:pt x="694931" y="36576"/>
                  </a:lnTo>
                  <a:lnTo>
                    <a:pt x="958583" y="36576"/>
                  </a:lnTo>
                  <a:lnTo>
                    <a:pt x="958583" y="0"/>
                  </a:lnTo>
                  <a:close/>
                </a:path>
                <a:path w="1995170" h="36829">
                  <a:moveTo>
                    <a:pt x="1303020" y="0"/>
                  </a:moveTo>
                  <a:lnTo>
                    <a:pt x="1042416" y="0"/>
                  </a:lnTo>
                  <a:lnTo>
                    <a:pt x="1042416" y="36576"/>
                  </a:lnTo>
                  <a:lnTo>
                    <a:pt x="1303020" y="36576"/>
                  </a:lnTo>
                  <a:lnTo>
                    <a:pt x="1303020" y="0"/>
                  </a:lnTo>
                  <a:close/>
                </a:path>
                <a:path w="1995170" h="36829">
                  <a:moveTo>
                    <a:pt x="1653527" y="0"/>
                  </a:moveTo>
                  <a:lnTo>
                    <a:pt x="1385303" y="0"/>
                  </a:lnTo>
                  <a:lnTo>
                    <a:pt x="1385303" y="36576"/>
                  </a:lnTo>
                  <a:lnTo>
                    <a:pt x="1653527" y="36576"/>
                  </a:lnTo>
                  <a:lnTo>
                    <a:pt x="1653527" y="0"/>
                  </a:lnTo>
                  <a:close/>
                </a:path>
                <a:path w="1995170" h="36829">
                  <a:moveTo>
                    <a:pt x="1994916" y="0"/>
                  </a:moveTo>
                  <a:lnTo>
                    <a:pt x="1728216" y="0"/>
                  </a:lnTo>
                  <a:lnTo>
                    <a:pt x="1728216" y="36576"/>
                  </a:lnTo>
                  <a:lnTo>
                    <a:pt x="1994916" y="36576"/>
                  </a:lnTo>
                  <a:lnTo>
                    <a:pt x="19949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2874263" y="5001767"/>
              <a:ext cx="231775" cy="0"/>
            </a:xfrm>
            <a:custGeom>
              <a:avLst/>
              <a:gdLst/>
              <a:ahLst/>
              <a:cxnLst/>
              <a:rect l="l" t="t" r="r" b="b"/>
              <a:pathLst>
                <a:path w="231775" h="0">
                  <a:moveTo>
                    <a:pt x="0" y="0"/>
                  </a:moveTo>
                  <a:lnTo>
                    <a:pt x="229743" y="0"/>
                  </a:lnTo>
                  <a:lnTo>
                    <a:pt x="231648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3203448" y="4985003"/>
              <a:ext cx="2344420" cy="36830"/>
            </a:xfrm>
            <a:custGeom>
              <a:avLst/>
              <a:gdLst/>
              <a:ahLst/>
              <a:cxnLst/>
              <a:rect l="l" t="t" r="r" b="b"/>
              <a:pathLst>
                <a:path w="2344420" h="36829">
                  <a:moveTo>
                    <a:pt x="263652" y="0"/>
                  </a:moveTo>
                  <a:lnTo>
                    <a:pt x="0" y="0"/>
                  </a:lnTo>
                  <a:lnTo>
                    <a:pt x="0" y="36576"/>
                  </a:lnTo>
                  <a:lnTo>
                    <a:pt x="263652" y="36576"/>
                  </a:lnTo>
                  <a:lnTo>
                    <a:pt x="263652" y="0"/>
                  </a:lnTo>
                  <a:close/>
                </a:path>
                <a:path w="2344420" h="36829">
                  <a:moveTo>
                    <a:pt x="608076" y="0"/>
                  </a:moveTo>
                  <a:lnTo>
                    <a:pt x="347472" y="0"/>
                  </a:lnTo>
                  <a:lnTo>
                    <a:pt x="347472" y="36576"/>
                  </a:lnTo>
                  <a:lnTo>
                    <a:pt x="608076" y="36576"/>
                  </a:lnTo>
                  <a:lnTo>
                    <a:pt x="608076" y="0"/>
                  </a:lnTo>
                  <a:close/>
                </a:path>
                <a:path w="2344420" h="36829">
                  <a:moveTo>
                    <a:pt x="957072" y="0"/>
                  </a:moveTo>
                  <a:lnTo>
                    <a:pt x="693420" y="0"/>
                  </a:lnTo>
                  <a:lnTo>
                    <a:pt x="693420" y="36576"/>
                  </a:lnTo>
                  <a:lnTo>
                    <a:pt x="957072" y="36576"/>
                  </a:lnTo>
                  <a:lnTo>
                    <a:pt x="957072" y="0"/>
                  </a:lnTo>
                  <a:close/>
                </a:path>
                <a:path w="2344420" h="36829">
                  <a:moveTo>
                    <a:pt x="1303020" y="0"/>
                  </a:moveTo>
                  <a:lnTo>
                    <a:pt x="1040892" y="0"/>
                  </a:lnTo>
                  <a:lnTo>
                    <a:pt x="1040892" y="36576"/>
                  </a:lnTo>
                  <a:lnTo>
                    <a:pt x="1303020" y="36576"/>
                  </a:lnTo>
                  <a:lnTo>
                    <a:pt x="1303020" y="0"/>
                  </a:lnTo>
                  <a:close/>
                </a:path>
                <a:path w="2344420" h="36829">
                  <a:moveTo>
                    <a:pt x="1650492" y="0"/>
                  </a:moveTo>
                  <a:lnTo>
                    <a:pt x="1382268" y="0"/>
                  </a:lnTo>
                  <a:lnTo>
                    <a:pt x="1382268" y="36576"/>
                  </a:lnTo>
                  <a:lnTo>
                    <a:pt x="1650492" y="36576"/>
                  </a:lnTo>
                  <a:lnTo>
                    <a:pt x="1650492" y="0"/>
                  </a:lnTo>
                  <a:close/>
                </a:path>
                <a:path w="2344420" h="36829">
                  <a:moveTo>
                    <a:pt x="1991868" y="0"/>
                  </a:moveTo>
                  <a:lnTo>
                    <a:pt x="1729740" y="0"/>
                  </a:lnTo>
                  <a:lnTo>
                    <a:pt x="1729740" y="36576"/>
                  </a:lnTo>
                  <a:lnTo>
                    <a:pt x="1991868" y="36576"/>
                  </a:lnTo>
                  <a:lnTo>
                    <a:pt x="1991868" y="0"/>
                  </a:lnTo>
                  <a:close/>
                </a:path>
                <a:path w="2344420" h="36829">
                  <a:moveTo>
                    <a:pt x="2343912" y="0"/>
                  </a:moveTo>
                  <a:lnTo>
                    <a:pt x="2078736" y="0"/>
                  </a:lnTo>
                  <a:lnTo>
                    <a:pt x="2078736" y="36576"/>
                  </a:lnTo>
                  <a:lnTo>
                    <a:pt x="2343912" y="36576"/>
                  </a:lnTo>
                  <a:lnTo>
                    <a:pt x="23439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5644896" y="5001767"/>
              <a:ext cx="230504" cy="0"/>
            </a:xfrm>
            <a:custGeom>
              <a:avLst/>
              <a:gdLst/>
              <a:ahLst/>
              <a:cxnLst/>
              <a:rect l="l" t="t" r="r" b="b"/>
              <a:pathLst>
                <a:path w="230504" h="0">
                  <a:moveTo>
                    <a:pt x="0" y="0"/>
                  </a:moveTo>
                  <a:lnTo>
                    <a:pt x="226187" y="0"/>
                  </a:lnTo>
                  <a:lnTo>
                    <a:pt x="230124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778764" y="1872995"/>
              <a:ext cx="6498590" cy="3148965"/>
            </a:xfrm>
            <a:custGeom>
              <a:avLst/>
              <a:gdLst/>
              <a:ahLst/>
              <a:cxnLst/>
              <a:rect l="l" t="t" r="r" b="b"/>
              <a:pathLst>
                <a:path w="6498590" h="3148965">
                  <a:moveTo>
                    <a:pt x="263652" y="0"/>
                  </a:moveTo>
                  <a:lnTo>
                    <a:pt x="0" y="0"/>
                  </a:lnTo>
                  <a:lnTo>
                    <a:pt x="0" y="35052"/>
                  </a:lnTo>
                  <a:lnTo>
                    <a:pt x="263652" y="35052"/>
                  </a:lnTo>
                  <a:lnTo>
                    <a:pt x="263652" y="0"/>
                  </a:lnTo>
                  <a:close/>
                </a:path>
                <a:path w="6498590" h="3148965">
                  <a:moveTo>
                    <a:pt x="609600" y="0"/>
                  </a:moveTo>
                  <a:lnTo>
                    <a:pt x="348996" y="0"/>
                  </a:lnTo>
                  <a:lnTo>
                    <a:pt x="348996" y="35052"/>
                  </a:lnTo>
                  <a:lnTo>
                    <a:pt x="609600" y="35052"/>
                  </a:lnTo>
                  <a:lnTo>
                    <a:pt x="609600" y="0"/>
                  </a:lnTo>
                  <a:close/>
                </a:path>
                <a:path w="6498590" h="3148965">
                  <a:moveTo>
                    <a:pt x="958583" y="0"/>
                  </a:moveTo>
                  <a:lnTo>
                    <a:pt x="694931" y="0"/>
                  </a:lnTo>
                  <a:lnTo>
                    <a:pt x="694931" y="35052"/>
                  </a:lnTo>
                  <a:lnTo>
                    <a:pt x="958583" y="35052"/>
                  </a:lnTo>
                  <a:lnTo>
                    <a:pt x="958583" y="0"/>
                  </a:lnTo>
                  <a:close/>
                </a:path>
                <a:path w="6498590" h="3148965">
                  <a:moveTo>
                    <a:pt x="1304544" y="0"/>
                  </a:moveTo>
                  <a:lnTo>
                    <a:pt x="1042416" y="0"/>
                  </a:lnTo>
                  <a:lnTo>
                    <a:pt x="1042416" y="35052"/>
                  </a:lnTo>
                  <a:lnTo>
                    <a:pt x="1304544" y="35052"/>
                  </a:lnTo>
                  <a:lnTo>
                    <a:pt x="1304544" y="0"/>
                  </a:lnTo>
                  <a:close/>
                </a:path>
                <a:path w="6498590" h="3148965">
                  <a:moveTo>
                    <a:pt x="1653527" y="0"/>
                  </a:moveTo>
                  <a:lnTo>
                    <a:pt x="1385303" y="0"/>
                  </a:lnTo>
                  <a:lnTo>
                    <a:pt x="1385303" y="35052"/>
                  </a:lnTo>
                  <a:lnTo>
                    <a:pt x="1653527" y="35052"/>
                  </a:lnTo>
                  <a:lnTo>
                    <a:pt x="1653527" y="0"/>
                  </a:lnTo>
                  <a:close/>
                </a:path>
                <a:path w="6498590" h="3148965">
                  <a:moveTo>
                    <a:pt x="1994903" y="0"/>
                  </a:moveTo>
                  <a:lnTo>
                    <a:pt x="1735836" y="0"/>
                  </a:lnTo>
                  <a:lnTo>
                    <a:pt x="1735836" y="35052"/>
                  </a:lnTo>
                  <a:lnTo>
                    <a:pt x="1994903" y="35052"/>
                  </a:lnTo>
                  <a:lnTo>
                    <a:pt x="1994903" y="0"/>
                  </a:lnTo>
                  <a:close/>
                </a:path>
                <a:path w="6498590" h="3148965">
                  <a:moveTo>
                    <a:pt x="5462016" y="3112008"/>
                  </a:moveTo>
                  <a:lnTo>
                    <a:pt x="5196840" y="3112008"/>
                  </a:lnTo>
                  <a:lnTo>
                    <a:pt x="5196840" y="3148584"/>
                  </a:lnTo>
                  <a:lnTo>
                    <a:pt x="5462016" y="3148584"/>
                  </a:lnTo>
                  <a:lnTo>
                    <a:pt x="5462016" y="3112008"/>
                  </a:lnTo>
                  <a:close/>
                </a:path>
                <a:path w="6498590" h="3148965">
                  <a:moveTo>
                    <a:pt x="5803392" y="3112008"/>
                  </a:moveTo>
                  <a:lnTo>
                    <a:pt x="5542788" y="3112008"/>
                  </a:lnTo>
                  <a:lnTo>
                    <a:pt x="5542788" y="3148584"/>
                  </a:lnTo>
                  <a:lnTo>
                    <a:pt x="5803392" y="3148584"/>
                  </a:lnTo>
                  <a:lnTo>
                    <a:pt x="5803392" y="3112008"/>
                  </a:lnTo>
                  <a:close/>
                </a:path>
                <a:path w="6498590" h="3148965">
                  <a:moveTo>
                    <a:pt x="6149340" y="3112008"/>
                  </a:moveTo>
                  <a:lnTo>
                    <a:pt x="5891771" y="3112008"/>
                  </a:lnTo>
                  <a:lnTo>
                    <a:pt x="5891771" y="3148584"/>
                  </a:lnTo>
                  <a:lnTo>
                    <a:pt x="6149340" y="3148584"/>
                  </a:lnTo>
                  <a:lnTo>
                    <a:pt x="6149340" y="3112008"/>
                  </a:lnTo>
                  <a:close/>
                </a:path>
                <a:path w="6498590" h="3148965">
                  <a:moveTo>
                    <a:pt x="6498336" y="3112008"/>
                  </a:moveTo>
                  <a:lnTo>
                    <a:pt x="6233147" y="3112008"/>
                  </a:lnTo>
                  <a:lnTo>
                    <a:pt x="6233147" y="3148584"/>
                  </a:lnTo>
                  <a:lnTo>
                    <a:pt x="6498336" y="3148584"/>
                  </a:lnTo>
                  <a:lnTo>
                    <a:pt x="6498336" y="31120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2875787" y="1889759"/>
              <a:ext cx="230504" cy="0"/>
            </a:xfrm>
            <a:custGeom>
              <a:avLst/>
              <a:gdLst/>
              <a:ahLst/>
              <a:cxnLst/>
              <a:rect l="l" t="t" r="r" b="b"/>
              <a:pathLst>
                <a:path w="230505" h="0">
                  <a:moveTo>
                    <a:pt x="0" y="0"/>
                  </a:moveTo>
                  <a:lnTo>
                    <a:pt x="228219" y="0"/>
                  </a:lnTo>
                  <a:lnTo>
                    <a:pt x="230124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3204972" y="1872995"/>
              <a:ext cx="2342515" cy="35560"/>
            </a:xfrm>
            <a:custGeom>
              <a:avLst/>
              <a:gdLst/>
              <a:ahLst/>
              <a:cxnLst/>
              <a:rect l="l" t="t" r="r" b="b"/>
              <a:pathLst>
                <a:path w="2342515" h="35560">
                  <a:moveTo>
                    <a:pt x="262128" y="0"/>
                  </a:moveTo>
                  <a:lnTo>
                    <a:pt x="0" y="0"/>
                  </a:lnTo>
                  <a:lnTo>
                    <a:pt x="0" y="35052"/>
                  </a:lnTo>
                  <a:lnTo>
                    <a:pt x="262128" y="35052"/>
                  </a:lnTo>
                  <a:lnTo>
                    <a:pt x="262128" y="0"/>
                  </a:lnTo>
                  <a:close/>
                </a:path>
                <a:path w="2342515" h="35560">
                  <a:moveTo>
                    <a:pt x="608076" y="0"/>
                  </a:moveTo>
                  <a:lnTo>
                    <a:pt x="345948" y="0"/>
                  </a:lnTo>
                  <a:lnTo>
                    <a:pt x="345948" y="35052"/>
                  </a:lnTo>
                  <a:lnTo>
                    <a:pt x="608076" y="35052"/>
                  </a:lnTo>
                  <a:lnTo>
                    <a:pt x="608076" y="0"/>
                  </a:lnTo>
                  <a:close/>
                </a:path>
                <a:path w="2342515" h="35560">
                  <a:moveTo>
                    <a:pt x="955548" y="0"/>
                  </a:moveTo>
                  <a:lnTo>
                    <a:pt x="691896" y="0"/>
                  </a:lnTo>
                  <a:lnTo>
                    <a:pt x="691896" y="35052"/>
                  </a:lnTo>
                  <a:lnTo>
                    <a:pt x="955548" y="35052"/>
                  </a:lnTo>
                  <a:lnTo>
                    <a:pt x="955548" y="0"/>
                  </a:lnTo>
                  <a:close/>
                </a:path>
                <a:path w="2342515" h="35560">
                  <a:moveTo>
                    <a:pt x="1301496" y="0"/>
                  </a:moveTo>
                  <a:lnTo>
                    <a:pt x="1040892" y="0"/>
                  </a:lnTo>
                  <a:lnTo>
                    <a:pt x="1040892" y="35052"/>
                  </a:lnTo>
                  <a:lnTo>
                    <a:pt x="1301496" y="35052"/>
                  </a:lnTo>
                  <a:lnTo>
                    <a:pt x="1301496" y="0"/>
                  </a:lnTo>
                  <a:close/>
                </a:path>
                <a:path w="2342515" h="35560">
                  <a:moveTo>
                    <a:pt x="1648968" y="0"/>
                  </a:moveTo>
                  <a:lnTo>
                    <a:pt x="1380744" y="0"/>
                  </a:lnTo>
                  <a:lnTo>
                    <a:pt x="1380744" y="35052"/>
                  </a:lnTo>
                  <a:lnTo>
                    <a:pt x="1648968" y="35052"/>
                  </a:lnTo>
                  <a:lnTo>
                    <a:pt x="1648968" y="0"/>
                  </a:lnTo>
                  <a:close/>
                </a:path>
                <a:path w="2342515" h="35560">
                  <a:moveTo>
                    <a:pt x="1994916" y="0"/>
                  </a:moveTo>
                  <a:lnTo>
                    <a:pt x="1731264" y="0"/>
                  </a:lnTo>
                  <a:lnTo>
                    <a:pt x="1731264" y="35052"/>
                  </a:lnTo>
                  <a:lnTo>
                    <a:pt x="1994916" y="35052"/>
                  </a:lnTo>
                  <a:lnTo>
                    <a:pt x="1994916" y="0"/>
                  </a:lnTo>
                  <a:close/>
                </a:path>
                <a:path w="2342515" h="35560">
                  <a:moveTo>
                    <a:pt x="2342388" y="0"/>
                  </a:moveTo>
                  <a:lnTo>
                    <a:pt x="2077212" y="0"/>
                  </a:lnTo>
                  <a:lnTo>
                    <a:pt x="2077212" y="35052"/>
                  </a:lnTo>
                  <a:lnTo>
                    <a:pt x="2342388" y="35052"/>
                  </a:lnTo>
                  <a:lnTo>
                    <a:pt x="2342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5647943" y="1889759"/>
              <a:ext cx="227329" cy="0"/>
            </a:xfrm>
            <a:custGeom>
              <a:avLst/>
              <a:gdLst/>
              <a:ahLst/>
              <a:cxnLst/>
              <a:rect l="l" t="t" r="r" b="b"/>
              <a:pathLst>
                <a:path w="227329" h="0">
                  <a:moveTo>
                    <a:pt x="0" y="0"/>
                  </a:moveTo>
                  <a:lnTo>
                    <a:pt x="223138" y="0"/>
                  </a:lnTo>
                  <a:lnTo>
                    <a:pt x="227075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778764" y="1872995"/>
              <a:ext cx="6498590" cy="3148965"/>
            </a:xfrm>
            <a:custGeom>
              <a:avLst/>
              <a:gdLst/>
              <a:ahLst/>
              <a:cxnLst/>
              <a:rect l="l" t="t" r="r" b="b"/>
              <a:pathLst>
                <a:path w="6498590" h="3148965">
                  <a:moveTo>
                    <a:pt x="263652" y="3112008"/>
                  </a:moveTo>
                  <a:lnTo>
                    <a:pt x="0" y="3112008"/>
                  </a:lnTo>
                  <a:lnTo>
                    <a:pt x="0" y="3148584"/>
                  </a:lnTo>
                  <a:lnTo>
                    <a:pt x="263652" y="3148584"/>
                  </a:lnTo>
                  <a:lnTo>
                    <a:pt x="263652" y="3112008"/>
                  </a:lnTo>
                  <a:close/>
                </a:path>
                <a:path w="6498590" h="3148965">
                  <a:moveTo>
                    <a:pt x="609600" y="3112008"/>
                  </a:moveTo>
                  <a:lnTo>
                    <a:pt x="347472" y="3112008"/>
                  </a:lnTo>
                  <a:lnTo>
                    <a:pt x="347472" y="3148584"/>
                  </a:lnTo>
                  <a:lnTo>
                    <a:pt x="609600" y="3148584"/>
                  </a:lnTo>
                  <a:lnTo>
                    <a:pt x="609600" y="3112008"/>
                  </a:lnTo>
                  <a:close/>
                </a:path>
                <a:path w="6498590" h="3148965">
                  <a:moveTo>
                    <a:pt x="958583" y="3112008"/>
                  </a:moveTo>
                  <a:lnTo>
                    <a:pt x="694931" y="3112008"/>
                  </a:lnTo>
                  <a:lnTo>
                    <a:pt x="694931" y="3148584"/>
                  </a:lnTo>
                  <a:lnTo>
                    <a:pt x="958583" y="3148584"/>
                  </a:lnTo>
                  <a:lnTo>
                    <a:pt x="958583" y="3112008"/>
                  </a:lnTo>
                  <a:close/>
                </a:path>
                <a:path w="6498590" h="3148965">
                  <a:moveTo>
                    <a:pt x="1303020" y="3112008"/>
                  </a:moveTo>
                  <a:lnTo>
                    <a:pt x="1042416" y="3112008"/>
                  </a:lnTo>
                  <a:lnTo>
                    <a:pt x="1042416" y="3148584"/>
                  </a:lnTo>
                  <a:lnTo>
                    <a:pt x="1303020" y="3148584"/>
                  </a:lnTo>
                  <a:lnTo>
                    <a:pt x="1303020" y="3112008"/>
                  </a:lnTo>
                  <a:close/>
                </a:path>
                <a:path w="6498590" h="3148965">
                  <a:moveTo>
                    <a:pt x="1653527" y="3112008"/>
                  </a:moveTo>
                  <a:lnTo>
                    <a:pt x="1385303" y="3112008"/>
                  </a:lnTo>
                  <a:lnTo>
                    <a:pt x="1385303" y="3148584"/>
                  </a:lnTo>
                  <a:lnTo>
                    <a:pt x="1653527" y="3148584"/>
                  </a:lnTo>
                  <a:lnTo>
                    <a:pt x="1653527" y="3112008"/>
                  </a:lnTo>
                  <a:close/>
                </a:path>
                <a:path w="6498590" h="3148965">
                  <a:moveTo>
                    <a:pt x="1994916" y="3112008"/>
                  </a:moveTo>
                  <a:lnTo>
                    <a:pt x="1728216" y="3112008"/>
                  </a:lnTo>
                  <a:lnTo>
                    <a:pt x="1728216" y="3148584"/>
                  </a:lnTo>
                  <a:lnTo>
                    <a:pt x="1994916" y="3148584"/>
                  </a:lnTo>
                  <a:lnTo>
                    <a:pt x="1994916" y="3112008"/>
                  </a:lnTo>
                  <a:close/>
                </a:path>
                <a:path w="6498590" h="3148965">
                  <a:moveTo>
                    <a:pt x="5462016" y="0"/>
                  </a:moveTo>
                  <a:lnTo>
                    <a:pt x="5196840" y="0"/>
                  </a:lnTo>
                  <a:lnTo>
                    <a:pt x="5196840" y="35052"/>
                  </a:lnTo>
                  <a:lnTo>
                    <a:pt x="5462016" y="35052"/>
                  </a:lnTo>
                  <a:lnTo>
                    <a:pt x="5462016" y="0"/>
                  </a:lnTo>
                  <a:close/>
                </a:path>
                <a:path w="6498590" h="3148965">
                  <a:moveTo>
                    <a:pt x="5803392" y="0"/>
                  </a:moveTo>
                  <a:lnTo>
                    <a:pt x="5542788" y="0"/>
                  </a:lnTo>
                  <a:lnTo>
                    <a:pt x="5542788" y="35052"/>
                  </a:lnTo>
                  <a:lnTo>
                    <a:pt x="5803392" y="35052"/>
                  </a:lnTo>
                  <a:lnTo>
                    <a:pt x="5803392" y="0"/>
                  </a:lnTo>
                  <a:close/>
                </a:path>
                <a:path w="6498590" h="3148965">
                  <a:moveTo>
                    <a:pt x="6153912" y="0"/>
                  </a:moveTo>
                  <a:lnTo>
                    <a:pt x="5891771" y="0"/>
                  </a:lnTo>
                  <a:lnTo>
                    <a:pt x="5891771" y="35052"/>
                  </a:lnTo>
                  <a:lnTo>
                    <a:pt x="6153912" y="35052"/>
                  </a:lnTo>
                  <a:lnTo>
                    <a:pt x="6153912" y="0"/>
                  </a:lnTo>
                  <a:close/>
                </a:path>
                <a:path w="6498590" h="3148965">
                  <a:moveTo>
                    <a:pt x="6498336" y="0"/>
                  </a:moveTo>
                  <a:lnTo>
                    <a:pt x="6233147" y="0"/>
                  </a:lnTo>
                  <a:lnTo>
                    <a:pt x="6233147" y="35052"/>
                  </a:lnTo>
                  <a:lnTo>
                    <a:pt x="6498336" y="35052"/>
                  </a:lnTo>
                  <a:lnTo>
                    <a:pt x="64983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2874263" y="5001767"/>
              <a:ext cx="231775" cy="0"/>
            </a:xfrm>
            <a:custGeom>
              <a:avLst/>
              <a:gdLst/>
              <a:ahLst/>
              <a:cxnLst/>
              <a:rect l="l" t="t" r="r" b="b"/>
              <a:pathLst>
                <a:path w="231775" h="0">
                  <a:moveTo>
                    <a:pt x="0" y="0"/>
                  </a:moveTo>
                  <a:lnTo>
                    <a:pt x="229743" y="0"/>
                  </a:lnTo>
                  <a:lnTo>
                    <a:pt x="231648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3203448" y="4985003"/>
              <a:ext cx="2344420" cy="36830"/>
            </a:xfrm>
            <a:custGeom>
              <a:avLst/>
              <a:gdLst/>
              <a:ahLst/>
              <a:cxnLst/>
              <a:rect l="l" t="t" r="r" b="b"/>
              <a:pathLst>
                <a:path w="2344420" h="36829">
                  <a:moveTo>
                    <a:pt x="263652" y="0"/>
                  </a:moveTo>
                  <a:lnTo>
                    <a:pt x="0" y="0"/>
                  </a:lnTo>
                  <a:lnTo>
                    <a:pt x="0" y="36576"/>
                  </a:lnTo>
                  <a:lnTo>
                    <a:pt x="263652" y="36576"/>
                  </a:lnTo>
                  <a:lnTo>
                    <a:pt x="263652" y="0"/>
                  </a:lnTo>
                  <a:close/>
                </a:path>
                <a:path w="2344420" h="36829">
                  <a:moveTo>
                    <a:pt x="608076" y="0"/>
                  </a:moveTo>
                  <a:lnTo>
                    <a:pt x="347472" y="0"/>
                  </a:lnTo>
                  <a:lnTo>
                    <a:pt x="347472" y="36576"/>
                  </a:lnTo>
                  <a:lnTo>
                    <a:pt x="608076" y="36576"/>
                  </a:lnTo>
                  <a:lnTo>
                    <a:pt x="608076" y="0"/>
                  </a:lnTo>
                  <a:close/>
                </a:path>
                <a:path w="2344420" h="36829">
                  <a:moveTo>
                    <a:pt x="957072" y="0"/>
                  </a:moveTo>
                  <a:lnTo>
                    <a:pt x="693420" y="0"/>
                  </a:lnTo>
                  <a:lnTo>
                    <a:pt x="693420" y="36576"/>
                  </a:lnTo>
                  <a:lnTo>
                    <a:pt x="957072" y="36576"/>
                  </a:lnTo>
                  <a:lnTo>
                    <a:pt x="957072" y="0"/>
                  </a:lnTo>
                  <a:close/>
                </a:path>
                <a:path w="2344420" h="36829">
                  <a:moveTo>
                    <a:pt x="1303020" y="0"/>
                  </a:moveTo>
                  <a:lnTo>
                    <a:pt x="1040892" y="0"/>
                  </a:lnTo>
                  <a:lnTo>
                    <a:pt x="1040892" y="36576"/>
                  </a:lnTo>
                  <a:lnTo>
                    <a:pt x="1303020" y="36576"/>
                  </a:lnTo>
                  <a:lnTo>
                    <a:pt x="1303020" y="0"/>
                  </a:lnTo>
                  <a:close/>
                </a:path>
                <a:path w="2344420" h="36829">
                  <a:moveTo>
                    <a:pt x="1650492" y="0"/>
                  </a:moveTo>
                  <a:lnTo>
                    <a:pt x="1382268" y="0"/>
                  </a:lnTo>
                  <a:lnTo>
                    <a:pt x="1382268" y="36576"/>
                  </a:lnTo>
                  <a:lnTo>
                    <a:pt x="1650492" y="36576"/>
                  </a:lnTo>
                  <a:lnTo>
                    <a:pt x="1650492" y="0"/>
                  </a:lnTo>
                  <a:close/>
                </a:path>
                <a:path w="2344420" h="36829">
                  <a:moveTo>
                    <a:pt x="1991868" y="0"/>
                  </a:moveTo>
                  <a:lnTo>
                    <a:pt x="1729740" y="0"/>
                  </a:lnTo>
                  <a:lnTo>
                    <a:pt x="1729740" y="36576"/>
                  </a:lnTo>
                  <a:lnTo>
                    <a:pt x="1991868" y="36576"/>
                  </a:lnTo>
                  <a:lnTo>
                    <a:pt x="1991868" y="0"/>
                  </a:lnTo>
                  <a:close/>
                </a:path>
                <a:path w="2344420" h="36829">
                  <a:moveTo>
                    <a:pt x="2343912" y="0"/>
                  </a:moveTo>
                  <a:lnTo>
                    <a:pt x="2078736" y="0"/>
                  </a:lnTo>
                  <a:lnTo>
                    <a:pt x="2078736" y="36576"/>
                  </a:lnTo>
                  <a:lnTo>
                    <a:pt x="2343912" y="36576"/>
                  </a:lnTo>
                  <a:lnTo>
                    <a:pt x="23439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5644896" y="5001767"/>
              <a:ext cx="230504" cy="0"/>
            </a:xfrm>
            <a:custGeom>
              <a:avLst/>
              <a:gdLst/>
              <a:ahLst/>
              <a:cxnLst/>
              <a:rect l="l" t="t" r="r" b="b"/>
              <a:pathLst>
                <a:path w="230504" h="0">
                  <a:moveTo>
                    <a:pt x="0" y="0"/>
                  </a:moveTo>
                  <a:lnTo>
                    <a:pt x="226187" y="0"/>
                  </a:lnTo>
                  <a:lnTo>
                    <a:pt x="230124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778764" y="4985003"/>
              <a:ext cx="6498590" cy="36830"/>
            </a:xfrm>
            <a:custGeom>
              <a:avLst/>
              <a:gdLst/>
              <a:ahLst/>
              <a:cxnLst/>
              <a:rect l="l" t="t" r="r" b="b"/>
              <a:pathLst>
                <a:path w="6498590" h="36829">
                  <a:moveTo>
                    <a:pt x="263652" y="0"/>
                  </a:moveTo>
                  <a:lnTo>
                    <a:pt x="0" y="0"/>
                  </a:lnTo>
                  <a:lnTo>
                    <a:pt x="0" y="36576"/>
                  </a:lnTo>
                  <a:lnTo>
                    <a:pt x="263652" y="36576"/>
                  </a:lnTo>
                  <a:lnTo>
                    <a:pt x="263652" y="0"/>
                  </a:lnTo>
                  <a:close/>
                </a:path>
                <a:path w="6498590" h="36829">
                  <a:moveTo>
                    <a:pt x="609600" y="0"/>
                  </a:moveTo>
                  <a:lnTo>
                    <a:pt x="347472" y="0"/>
                  </a:lnTo>
                  <a:lnTo>
                    <a:pt x="347472" y="36576"/>
                  </a:lnTo>
                  <a:lnTo>
                    <a:pt x="609600" y="36576"/>
                  </a:lnTo>
                  <a:lnTo>
                    <a:pt x="609600" y="0"/>
                  </a:lnTo>
                  <a:close/>
                </a:path>
                <a:path w="6498590" h="36829">
                  <a:moveTo>
                    <a:pt x="958583" y="0"/>
                  </a:moveTo>
                  <a:lnTo>
                    <a:pt x="694931" y="0"/>
                  </a:lnTo>
                  <a:lnTo>
                    <a:pt x="694931" y="36576"/>
                  </a:lnTo>
                  <a:lnTo>
                    <a:pt x="958583" y="36576"/>
                  </a:lnTo>
                  <a:lnTo>
                    <a:pt x="958583" y="0"/>
                  </a:lnTo>
                  <a:close/>
                </a:path>
                <a:path w="6498590" h="36829">
                  <a:moveTo>
                    <a:pt x="1303020" y="0"/>
                  </a:moveTo>
                  <a:lnTo>
                    <a:pt x="1042416" y="0"/>
                  </a:lnTo>
                  <a:lnTo>
                    <a:pt x="1042416" y="36576"/>
                  </a:lnTo>
                  <a:lnTo>
                    <a:pt x="1303020" y="36576"/>
                  </a:lnTo>
                  <a:lnTo>
                    <a:pt x="1303020" y="0"/>
                  </a:lnTo>
                  <a:close/>
                </a:path>
                <a:path w="6498590" h="36829">
                  <a:moveTo>
                    <a:pt x="1653527" y="0"/>
                  </a:moveTo>
                  <a:lnTo>
                    <a:pt x="1385303" y="0"/>
                  </a:lnTo>
                  <a:lnTo>
                    <a:pt x="1385303" y="36576"/>
                  </a:lnTo>
                  <a:lnTo>
                    <a:pt x="1653527" y="36576"/>
                  </a:lnTo>
                  <a:lnTo>
                    <a:pt x="1653527" y="0"/>
                  </a:lnTo>
                  <a:close/>
                </a:path>
                <a:path w="6498590" h="36829">
                  <a:moveTo>
                    <a:pt x="1994916" y="0"/>
                  </a:moveTo>
                  <a:lnTo>
                    <a:pt x="1728216" y="0"/>
                  </a:lnTo>
                  <a:lnTo>
                    <a:pt x="1728216" y="36576"/>
                  </a:lnTo>
                  <a:lnTo>
                    <a:pt x="1994916" y="36576"/>
                  </a:lnTo>
                  <a:lnTo>
                    <a:pt x="1994916" y="0"/>
                  </a:lnTo>
                  <a:close/>
                </a:path>
                <a:path w="6498590" h="36829">
                  <a:moveTo>
                    <a:pt x="5462016" y="0"/>
                  </a:moveTo>
                  <a:lnTo>
                    <a:pt x="5196840" y="0"/>
                  </a:lnTo>
                  <a:lnTo>
                    <a:pt x="5196840" y="36576"/>
                  </a:lnTo>
                  <a:lnTo>
                    <a:pt x="5462016" y="36576"/>
                  </a:lnTo>
                  <a:lnTo>
                    <a:pt x="5462016" y="0"/>
                  </a:lnTo>
                  <a:close/>
                </a:path>
                <a:path w="6498590" h="36829">
                  <a:moveTo>
                    <a:pt x="5803392" y="0"/>
                  </a:moveTo>
                  <a:lnTo>
                    <a:pt x="5542788" y="0"/>
                  </a:lnTo>
                  <a:lnTo>
                    <a:pt x="5542788" y="36576"/>
                  </a:lnTo>
                  <a:lnTo>
                    <a:pt x="5803392" y="36576"/>
                  </a:lnTo>
                  <a:lnTo>
                    <a:pt x="5803392" y="0"/>
                  </a:lnTo>
                  <a:close/>
                </a:path>
                <a:path w="6498590" h="36829">
                  <a:moveTo>
                    <a:pt x="6149340" y="0"/>
                  </a:moveTo>
                  <a:lnTo>
                    <a:pt x="5891771" y="0"/>
                  </a:lnTo>
                  <a:lnTo>
                    <a:pt x="5891771" y="36576"/>
                  </a:lnTo>
                  <a:lnTo>
                    <a:pt x="6149340" y="36576"/>
                  </a:lnTo>
                  <a:lnTo>
                    <a:pt x="6149340" y="0"/>
                  </a:lnTo>
                  <a:close/>
                </a:path>
                <a:path w="6498590" h="36829">
                  <a:moveTo>
                    <a:pt x="6498336" y="0"/>
                  </a:moveTo>
                  <a:lnTo>
                    <a:pt x="6233147" y="0"/>
                  </a:lnTo>
                  <a:lnTo>
                    <a:pt x="6233147" y="36576"/>
                  </a:lnTo>
                  <a:lnTo>
                    <a:pt x="6498336" y="36576"/>
                  </a:lnTo>
                  <a:lnTo>
                    <a:pt x="64983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2874263" y="5001767"/>
              <a:ext cx="231775" cy="0"/>
            </a:xfrm>
            <a:custGeom>
              <a:avLst/>
              <a:gdLst/>
              <a:ahLst/>
              <a:cxnLst/>
              <a:rect l="l" t="t" r="r" b="b"/>
              <a:pathLst>
                <a:path w="231775" h="0">
                  <a:moveTo>
                    <a:pt x="0" y="0"/>
                  </a:moveTo>
                  <a:lnTo>
                    <a:pt x="229743" y="0"/>
                  </a:lnTo>
                  <a:lnTo>
                    <a:pt x="231648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3203448" y="4985003"/>
              <a:ext cx="2344420" cy="36830"/>
            </a:xfrm>
            <a:custGeom>
              <a:avLst/>
              <a:gdLst/>
              <a:ahLst/>
              <a:cxnLst/>
              <a:rect l="l" t="t" r="r" b="b"/>
              <a:pathLst>
                <a:path w="2344420" h="36829">
                  <a:moveTo>
                    <a:pt x="263652" y="0"/>
                  </a:moveTo>
                  <a:lnTo>
                    <a:pt x="0" y="0"/>
                  </a:lnTo>
                  <a:lnTo>
                    <a:pt x="0" y="36576"/>
                  </a:lnTo>
                  <a:lnTo>
                    <a:pt x="263652" y="36576"/>
                  </a:lnTo>
                  <a:lnTo>
                    <a:pt x="263652" y="0"/>
                  </a:lnTo>
                  <a:close/>
                </a:path>
                <a:path w="2344420" h="36829">
                  <a:moveTo>
                    <a:pt x="608076" y="0"/>
                  </a:moveTo>
                  <a:lnTo>
                    <a:pt x="347472" y="0"/>
                  </a:lnTo>
                  <a:lnTo>
                    <a:pt x="347472" y="36576"/>
                  </a:lnTo>
                  <a:lnTo>
                    <a:pt x="608076" y="36576"/>
                  </a:lnTo>
                  <a:lnTo>
                    <a:pt x="608076" y="0"/>
                  </a:lnTo>
                  <a:close/>
                </a:path>
                <a:path w="2344420" h="36829">
                  <a:moveTo>
                    <a:pt x="957072" y="0"/>
                  </a:moveTo>
                  <a:lnTo>
                    <a:pt x="693420" y="0"/>
                  </a:lnTo>
                  <a:lnTo>
                    <a:pt x="693420" y="36576"/>
                  </a:lnTo>
                  <a:lnTo>
                    <a:pt x="957072" y="36576"/>
                  </a:lnTo>
                  <a:lnTo>
                    <a:pt x="957072" y="0"/>
                  </a:lnTo>
                  <a:close/>
                </a:path>
                <a:path w="2344420" h="36829">
                  <a:moveTo>
                    <a:pt x="1303020" y="0"/>
                  </a:moveTo>
                  <a:lnTo>
                    <a:pt x="1040892" y="0"/>
                  </a:lnTo>
                  <a:lnTo>
                    <a:pt x="1040892" y="36576"/>
                  </a:lnTo>
                  <a:lnTo>
                    <a:pt x="1303020" y="36576"/>
                  </a:lnTo>
                  <a:lnTo>
                    <a:pt x="1303020" y="0"/>
                  </a:lnTo>
                  <a:close/>
                </a:path>
                <a:path w="2344420" h="36829">
                  <a:moveTo>
                    <a:pt x="1650492" y="0"/>
                  </a:moveTo>
                  <a:lnTo>
                    <a:pt x="1382268" y="0"/>
                  </a:lnTo>
                  <a:lnTo>
                    <a:pt x="1382268" y="36576"/>
                  </a:lnTo>
                  <a:lnTo>
                    <a:pt x="1650492" y="36576"/>
                  </a:lnTo>
                  <a:lnTo>
                    <a:pt x="1650492" y="0"/>
                  </a:lnTo>
                  <a:close/>
                </a:path>
                <a:path w="2344420" h="36829">
                  <a:moveTo>
                    <a:pt x="1991868" y="0"/>
                  </a:moveTo>
                  <a:lnTo>
                    <a:pt x="1729740" y="0"/>
                  </a:lnTo>
                  <a:lnTo>
                    <a:pt x="1729740" y="36576"/>
                  </a:lnTo>
                  <a:lnTo>
                    <a:pt x="1991868" y="36576"/>
                  </a:lnTo>
                  <a:lnTo>
                    <a:pt x="1991868" y="0"/>
                  </a:lnTo>
                  <a:close/>
                </a:path>
                <a:path w="2344420" h="36829">
                  <a:moveTo>
                    <a:pt x="2343912" y="0"/>
                  </a:moveTo>
                  <a:lnTo>
                    <a:pt x="2078736" y="0"/>
                  </a:lnTo>
                  <a:lnTo>
                    <a:pt x="2078736" y="36576"/>
                  </a:lnTo>
                  <a:lnTo>
                    <a:pt x="2343912" y="36576"/>
                  </a:lnTo>
                  <a:lnTo>
                    <a:pt x="23439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5644896" y="5001767"/>
              <a:ext cx="230504" cy="0"/>
            </a:xfrm>
            <a:custGeom>
              <a:avLst/>
              <a:gdLst/>
              <a:ahLst/>
              <a:cxnLst/>
              <a:rect l="l" t="t" r="r" b="b"/>
              <a:pathLst>
                <a:path w="230504" h="0">
                  <a:moveTo>
                    <a:pt x="0" y="0"/>
                  </a:moveTo>
                  <a:lnTo>
                    <a:pt x="226187" y="0"/>
                  </a:lnTo>
                  <a:lnTo>
                    <a:pt x="230124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778764" y="1872995"/>
              <a:ext cx="6498590" cy="3148965"/>
            </a:xfrm>
            <a:custGeom>
              <a:avLst/>
              <a:gdLst/>
              <a:ahLst/>
              <a:cxnLst/>
              <a:rect l="l" t="t" r="r" b="b"/>
              <a:pathLst>
                <a:path w="6498590" h="3148965">
                  <a:moveTo>
                    <a:pt x="263652" y="0"/>
                  </a:moveTo>
                  <a:lnTo>
                    <a:pt x="0" y="0"/>
                  </a:lnTo>
                  <a:lnTo>
                    <a:pt x="0" y="35052"/>
                  </a:lnTo>
                  <a:lnTo>
                    <a:pt x="263652" y="35052"/>
                  </a:lnTo>
                  <a:lnTo>
                    <a:pt x="263652" y="0"/>
                  </a:lnTo>
                  <a:close/>
                </a:path>
                <a:path w="6498590" h="3148965">
                  <a:moveTo>
                    <a:pt x="609600" y="0"/>
                  </a:moveTo>
                  <a:lnTo>
                    <a:pt x="348996" y="0"/>
                  </a:lnTo>
                  <a:lnTo>
                    <a:pt x="348996" y="35052"/>
                  </a:lnTo>
                  <a:lnTo>
                    <a:pt x="609600" y="35052"/>
                  </a:lnTo>
                  <a:lnTo>
                    <a:pt x="609600" y="0"/>
                  </a:lnTo>
                  <a:close/>
                </a:path>
                <a:path w="6498590" h="3148965">
                  <a:moveTo>
                    <a:pt x="958583" y="0"/>
                  </a:moveTo>
                  <a:lnTo>
                    <a:pt x="694931" y="0"/>
                  </a:lnTo>
                  <a:lnTo>
                    <a:pt x="694931" y="35052"/>
                  </a:lnTo>
                  <a:lnTo>
                    <a:pt x="958583" y="35052"/>
                  </a:lnTo>
                  <a:lnTo>
                    <a:pt x="958583" y="0"/>
                  </a:lnTo>
                  <a:close/>
                </a:path>
                <a:path w="6498590" h="3148965">
                  <a:moveTo>
                    <a:pt x="1304544" y="0"/>
                  </a:moveTo>
                  <a:lnTo>
                    <a:pt x="1042416" y="0"/>
                  </a:lnTo>
                  <a:lnTo>
                    <a:pt x="1042416" y="35052"/>
                  </a:lnTo>
                  <a:lnTo>
                    <a:pt x="1304544" y="35052"/>
                  </a:lnTo>
                  <a:lnTo>
                    <a:pt x="1304544" y="0"/>
                  </a:lnTo>
                  <a:close/>
                </a:path>
                <a:path w="6498590" h="3148965">
                  <a:moveTo>
                    <a:pt x="1653527" y="0"/>
                  </a:moveTo>
                  <a:lnTo>
                    <a:pt x="1385303" y="0"/>
                  </a:lnTo>
                  <a:lnTo>
                    <a:pt x="1385303" y="35052"/>
                  </a:lnTo>
                  <a:lnTo>
                    <a:pt x="1653527" y="35052"/>
                  </a:lnTo>
                  <a:lnTo>
                    <a:pt x="1653527" y="0"/>
                  </a:lnTo>
                  <a:close/>
                </a:path>
                <a:path w="6498590" h="3148965">
                  <a:moveTo>
                    <a:pt x="1994903" y="0"/>
                  </a:moveTo>
                  <a:lnTo>
                    <a:pt x="1735836" y="0"/>
                  </a:lnTo>
                  <a:lnTo>
                    <a:pt x="1735836" y="35052"/>
                  </a:lnTo>
                  <a:lnTo>
                    <a:pt x="1994903" y="35052"/>
                  </a:lnTo>
                  <a:lnTo>
                    <a:pt x="1994903" y="0"/>
                  </a:lnTo>
                  <a:close/>
                </a:path>
                <a:path w="6498590" h="3148965">
                  <a:moveTo>
                    <a:pt x="5462016" y="3112008"/>
                  </a:moveTo>
                  <a:lnTo>
                    <a:pt x="5196840" y="3112008"/>
                  </a:lnTo>
                  <a:lnTo>
                    <a:pt x="5196840" y="3148584"/>
                  </a:lnTo>
                  <a:lnTo>
                    <a:pt x="5462016" y="3148584"/>
                  </a:lnTo>
                  <a:lnTo>
                    <a:pt x="5462016" y="3112008"/>
                  </a:lnTo>
                  <a:close/>
                </a:path>
                <a:path w="6498590" h="3148965">
                  <a:moveTo>
                    <a:pt x="5803392" y="3112008"/>
                  </a:moveTo>
                  <a:lnTo>
                    <a:pt x="5542788" y="3112008"/>
                  </a:lnTo>
                  <a:lnTo>
                    <a:pt x="5542788" y="3148584"/>
                  </a:lnTo>
                  <a:lnTo>
                    <a:pt x="5803392" y="3148584"/>
                  </a:lnTo>
                  <a:lnTo>
                    <a:pt x="5803392" y="3112008"/>
                  </a:lnTo>
                  <a:close/>
                </a:path>
                <a:path w="6498590" h="3148965">
                  <a:moveTo>
                    <a:pt x="6149340" y="3112008"/>
                  </a:moveTo>
                  <a:lnTo>
                    <a:pt x="5891771" y="3112008"/>
                  </a:lnTo>
                  <a:lnTo>
                    <a:pt x="5891771" y="3148584"/>
                  </a:lnTo>
                  <a:lnTo>
                    <a:pt x="6149340" y="3148584"/>
                  </a:lnTo>
                  <a:lnTo>
                    <a:pt x="6149340" y="3112008"/>
                  </a:lnTo>
                  <a:close/>
                </a:path>
                <a:path w="6498590" h="3148965">
                  <a:moveTo>
                    <a:pt x="6498336" y="3112008"/>
                  </a:moveTo>
                  <a:lnTo>
                    <a:pt x="6233147" y="3112008"/>
                  </a:lnTo>
                  <a:lnTo>
                    <a:pt x="6233147" y="3148584"/>
                  </a:lnTo>
                  <a:lnTo>
                    <a:pt x="6498336" y="3148584"/>
                  </a:lnTo>
                  <a:lnTo>
                    <a:pt x="6498336" y="311200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2875787" y="1889759"/>
              <a:ext cx="230504" cy="0"/>
            </a:xfrm>
            <a:custGeom>
              <a:avLst/>
              <a:gdLst/>
              <a:ahLst/>
              <a:cxnLst/>
              <a:rect l="l" t="t" r="r" b="b"/>
              <a:pathLst>
                <a:path w="230505" h="0">
                  <a:moveTo>
                    <a:pt x="0" y="0"/>
                  </a:moveTo>
                  <a:lnTo>
                    <a:pt x="228219" y="0"/>
                  </a:lnTo>
                  <a:lnTo>
                    <a:pt x="230124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3204972" y="1872995"/>
              <a:ext cx="2342515" cy="35560"/>
            </a:xfrm>
            <a:custGeom>
              <a:avLst/>
              <a:gdLst/>
              <a:ahLst/>
              <a:cxnLst/>
              <a:rect l="l" t="t" r="r" b="b"/>
              <a:pathLst>
                <a:path w="2342515" h="35560">
                  <a:moveTo>
                    <a:pt x="262128" y="0"/>
                  </a:moveTo>
                  <a:lnTo>
                    <a:pt x="0" y="0"/>
                  </a:lnTo>
                  <a:lnTo>
                    <a:pt x="0" y="35052"/>
                  </a:lnTo>
                  <a:lnTo>
                    <a:pt x="262128" y="35052"/>
                  </a:lnTo>
                  <a:lnTo>
                    <a:pt x="262128" y="0"/>
                  </a:lnTo>
                  <a:close/>
                </a:path>
                <a:path w="2342515" h="35560">
                  <a:moveTo>
                    <a:pt x="608076" y="0"/>
                  </a:moveTo>
                  <a:lnTo>
                    <a:pt x="345948" y="0"/>
                  </a:lnTo>
                  <a:lnTo>
                    <a:pt x="345948" y="35052"/>
                  </a:lnTo>
                  <a:lnTo>
                    <a:pt x="608076" y="35052"/>
                  </a:lnTo>
                  <a:lnTo>
                    <a:pt x="608076" y="0"/>
                  </a:lnTo>
                  <a:close/>
                </a:path>
                <a:path w="2342515" h="35560">
                  <a:moveTo>
                    <a:pt x="955548" y="0"/>
                  </a:moveTo>
                  <a:lnTo>
                    <a:pt x="691896" y="0"/>
                  </a:lnTo>
                  <a:lnTo>
                    <a:pt x="691896" y="35052"/>
                  </a:lnTo>
                  <a:lnTo>
                    <a:pt x="955548" y="35052"/>
                  </a:lnTo>
                  <a:lnTo>
                    <a:pt x="955548" y="0"/>
                  </a:lnTo>
                  <a:close/>
                </a:path>
                <a:path w="2342515" h="35560">
                  <a:moveTo>
                    <a:pt x="1301496" y="0"/>
                  </a:moveTo>
                  <a:lnTo>
                    <a:pt x="1040892" y="0"/>
                  </a:lnTo>
                  <a:lnTo>
                    <a:pt x="1040892" y="35052"/>
                  </a:lnTo>
                  <a:lnTo>
                    <a:pt x="1301496" y="35052"/>
                  </a:lnTo>
                  <a:lnTo>
                    <a:pt x="1301496" y="0"/>
                  </a:lnTo>
                  <a:close/>
                </a:path>
                <a:path w="2342515" h="35560">
                  <a:moveTo>
                    <a:pt x="1648968" y="0"/>
                  </a:moveTo>
                  <a:lnTo>
                    <a:pt x="1380744" y="0"/>
                  </a:lnTo>
                  <a:lnTo>
                    <a:pt x="1380744" y="35052"/>
                  </a:lnTo>
                  <a:lnTo>
                    <a:pt x="1648968" y="35052"/>
                  </a:lnTo>
                  <a:lnTo>
                    <a:pt x="1648968" y="0"/>
                  </a:lnTo>
                  <a:close/>
                </a:path>
                <a:path w="2342515" h="35560">
                  <a:moveTo>
                    <a:pt x="1994916" y="0"/>
                  </a:moveTo>
                  <a:lnTo>
                    <a:pt x="1731264" y="0"/>
                  </a:lnTo>
                  <a:lnTo>
                    <a:pt x="1731264" y="35052"/>
                  </a:lnTo>
                  <a:lnTo>
                    <a:pt x="1994916" y="35052"/>
                  </a:lnTo>
                  <a:lnTo>
                    <a:pt x="1994916" y="0"/>
                  </a:lnTo>
                  <a:close/>
                </a:path>
                <a:path w="2342515" h="35560">
                  <a:moveTo>
                    <a:pt x="2342388" y="0"/>
                  </a:moveTo>
                  <a:lnTo>
                    <a:pt x="2077212" y="0"/>
                  </a:lnTo>
                  <a:lnTo>
                    <a:pt x="2077212" y="35052"/>
                  </a:lnTo>
                  <a:lnTo>
                    <a:pt x="2342388" y="35052"/>
                  </a:lnTo>
                  <a:lnTo>
                    <a:pt x="2342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5647943" y="1889759"/>
              <a:ext cx="227329" cy="0"/>
            </a:xfrm>
            <a:custGeom>
              <a:avLst/>
              <a:gdLst/>
              <a:ahLst/>
              <a:cxnLst/>
              <a:rect l="l" t="t" r="r" b="b"/>
              <a:pathLst>
                <a:path w="227329" h="0">
                  <a:moveTo>
                    <a:pt x="0" y="0"/>
                  </a:moveTo>
                  <a:lnTo>
                    <a:pt x="223138" y="0"/>
                  </a:lnTo>
                  <a:lnTo>
                    <a:pt x="227075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778764" y="1872995"/>
              <a:ext cx="6498590" cy="35560"/>
            </a:xfrm>
            <a:custGeom>
              <a:avLst/>
              <a:gdLst/>
              <a:ahLst/>
              <a:cxnLst/>
              <a:rect l="l" t="t" r="r" b="b"/>
              <a:pathLst>
                <a:path w="6498590" h="35560">
                  <a:moveTo>
                    <a:pt x="263652" y="0"/>
                  </a:moveTo>
                  <a:lnTo>
                    <a:pt x="0" y="0"/>
                  </a:lnTo>
                  <a:lnTo>
                    <a:pt x="0" y="35052"/>
                  </a:lnTo>
                  <a:lnTo>
                    <a:pt x="263652" y="35052"/>
                  </a:lnTo>
                  <a:lnTo>
                    <a:pt x="263652" y="0"/>
                  </a:lnTo>
                  <a:close/>
                </a:path>
                <a:path w="6498590" h="35560">
                  <a:moveTo>
                    <a:pt x="609600" y="0"/>
                  </a:moveTo>
                  <a:lnTo>
                    <a:pt x="348996" y="0"/>
                  </a:lnTo>
                  <a:lnTo>
                    <a:pt x="348996" y="35052"/>
                  </a:lnTo>
                  <a:lnTo>
                    <a:pt x="609600" y="35052"/>
                  </a:lnTo>
                  <a:lnTo>
                    <a:pt x="609600" y="0"/>
                  </a:lnTo>
                  <a:close/>
                </a:path>
                <a:path w="6498590" h="35560">
                  <a:moveTo>
                    <a:pt x="958583" y="0"/>
                  </a:moveTo>
                  <a:lnTo>
                    <a:pt x="694931" y="0"/>
                  </a:lnTo>
                  <a:lnTo>
                    <a:pt x="694931" y="35052"/>
                  </a:lnTo>
                  <a:lnTo>
                    <a:pt x="958583" y="35052"/>
                  </a:lnTo>
                  <a:lnTo>
                    <a:pt x="958583" y="0"/>
                  </a:lnTo>
                  <a:close/>
                </a:path>
                <a:path w="6498590" h="35560">
                  <a:moveTo>
                    <a:pt x="1304544" y="0"/>
                  </a:moveTo>
                  <a:lnTo>
                    <a:pt x="1042416" y="0"/>
                  </a:lnTo>
                  <a:lnTo>
                    <a:pt x="1042416" y="35052"/>
                  </a:lnTo>
                  <a:lnTo>
                    <a:pt x="1304544" y="35052"/>
                  </a:lnTo>
                  <a:lnTo>
                    <a:pt x="1304544" y="0"/>
                  </a:lnTo>
                  <a:close/>
                </a:path>
                <a:path w="6498590" h="35560">
                  <a:moveTo>
                    <a:pt x="1653527" y="0"/>
                  </a:moveTo>
                  <a:lnTo>
                    <a:pt x="1385303" y="0"/>
                  </a:lnTo>
                  <a:lnTo>
                    <a:pt x="1385303" y="35052"/>
                  </a:lnTo>
                  <a:lnTo>
                    <a:pt x="1653527" y="35052"/>
                  </a:lnTo>
                  <a:lnTo>
                    <a:pt x="1653527" y="0"/>
                  </a:lnTo>
                  <a:close/>
                </a:path>
                <a:path w="6498590" h="35560">
                  <a:moveTo>
                    <a:pt x="1994903" y="0"/>
                  </a:moveTo>
                  <a:lnTo>
                    <a:pt x="1735836" y="0"/>
                  </a:lnTo>
                  <a:lnTo>
                    <a:pt x="1735836" y="35052"/>
                  </a:lnTo>
                  <a:lnTo>
                    <a:pt x="1994903" y="35052"/>
                  </a:lnTo>
                  <a:lnTo>
                    <a:pt x="1994903" y="0"/>
                  </a:lnTo>
                  <a:close/>
                </a:path>
                <a:path w="6498590" h="35560">
                  <a:moveTo>
                    <a:pt x="5462016" y="0"/>
                  </a:moveTo>
                  <a:lnTo>
                    <a:pt x="5196840" y="0"/>
                  </a:lnTo>
                  <a:lnTo>
                    <a:pt x="5196840" y="35052"/>
                  </a:lnTo>
                  <a:lnTo>
                    <a:pt x="5462016" y="35052"/>
                  </a:lnTo>
                  <a:lnTo>
                    <a:pt x="5462016" y="0"/>
                  </a:lnTo>
                  <a:close/>
                </a:path>
                <a:path w="6498590" h="35560">
                  <a:moveTo>
                    <a:pt x="5803392" y="0"/>
                  </a:moveTo>
                  <a:lnTo>
                    <a:pt x="5542788" y="0"/>
                  </a:lnTo>
                  <a:lnTo>
                    <a:pt x="5542788" y="35052"/>
                  </a:lnTo>
                  <a:lnTo>
                    <a:pt x="5803392" y="35052"/>
                  </a:lnTo>
                  <a:lnTo>
                    <a:pt x="5803392" y="0"/>
                  </a:lnTo>
                  <a:close/>
                </a:path>
                <a:path w="6498590" h="35560">
                  <a:moveTo>
                    <a:pt x="6153912" y="0"/>
                  </a:moveTo>
                  <a:lnTo>
                    <a:pt x="5891771" y="0"/>
                  </a:lnTo>
                  <a:lnTo>
                    <a:pt x="5891771" y="35052"/>
                  </a:lnTo>
                  <a:lnTo>
                    <a:pt x="6153912" y="35052"/>
                  </a:lnTo>
                  <a:lnTo>
                    <a:pt x="6153912" y="0"/>
                  </a:lnTo>
                  <a:close/>
                </a:path>
                <a:path w="6498590" h="35560">
                  <a:moveTo>
                    <a:pt x="6498336" y="0"/>
                  </a:moveTo>
                  <a:lnTo>
                    <a:pt x="6233147" y="0"/>
                  </a:lnTo>
                  <a:lnTo>
                    <a:pt x="6233147" y="35052"/>
                  </a:lnTo>
                  <a:lnTo>
                    <a:pt x="6498336" y="35052"/>
                  </a:lnTo>
                  <a:lnTo>
                    <a:pt x="64983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/>
            <p:cNvSpPr/>
            <p:nvPr/>
          </p:nvSpPr>
          <p:spPr>
            <a:xfrm>
              <a:off x="2875787" y="1889759"/>
              <a:ext cx="230504" cy="0"/>
            </a:xfrm>
            <a:custGeom>
              <a:avLst/>
              <a:gdLst/>
              <a:ahLst/>
              <a:cxnLst/>
              <a:rect l="l" t="t" r="r" b="b"/>
              <a:pathLst>
                <a:path w="230505" h="0">
                  <a:moveTo>
                    <a:pt x="0" y="0"/>
                  </a:moveTo>
                  <a:lnTo>
                    <a:pt x="228219" y="0"/>
                  </a:lnTo>
                  <a:lnTo>
                    <a:pt x="230124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3204972" y="1872995"/>
              <a:ext cx="2342515" cy="35560"/>
            </a:xfrm>
            <a:custGeom>
              <a:avLst/>
              <a:gdLst/>
              <a:ahLst/>
              <a:cxnLst/>
              <a:rect l="l" t="t" r="r" b="b"/>
              <a:pathLst>
                <a:path w="2342515" h="35560">
                  <a:moveTo>
                    <a:pt x="262128" y="0"/>
                  </a:moveTo>
                  <a:lnTo>
                    <a:pt x="0" y="0"/>
                  </a:lnTo>
                  <a:lnTo>
                    <a:pt x="0" y="35052"/>
                  </a:lnTo>
                  <a:lnTo>
                    <a:pt x="262128" y="35052"/>
                  </a:lnTo>
                  <a:lnTo>
                    <a:pt x="262128" y="0"/>
                  </a:lnTo>
                  <a:close/>
                </a:path>
                <a:path w="2342515" h="35560">
                  <a:moveTo>
                    <a:pt x="608076" y="0"/>
                  </a:moveTo>
                  <a:lnTo>
                    <a:pt x="345948" y="0"/>
                  </a:lnTo>
                  <a:lnTo>
                    <a:pt x="345948" y="35052"/>
                  </a:lnTo>
                  <a:lnTo>
                    <a:pt x="608076" y="35052"/>
                  </a:lnTo>
                  <a:lnTo>
                    <a:pt x="608076" y="0"/>
                  </a:lnTo>
                  <a:close/>
                </a:path>
                <a:path w="2342515" h="35560">
                  <a:moveTo>
                    <a:pt x="955548" y="0"/>
                  </a:moveTo>
                  <a:lnTo>
                    <a:pt x="691896" y="0"/>
                  </a:lnTo>
                  <a:lnTo>
                    <a:pt x="691896" y="35052"/>
                  </a:lnTo>
                  <a:lnTo>
                    <a:pt x="955548" y="35052"/>
                  </a:lnTo>
                  <a:lnTo>
                    <a:pt x="955548" y="0"/>
                  </a:lnTo>
                  <a:close/>
                </a:path>
                <a:path w="2342515" h="35560">
                  <a:moveTo>
                    <a:pt x="1301496" y="0"/>
                  </a:moveTo>
                  <a:lnTo>
                    <a:pt x="1040892" y="0"/>
                  </a:lnTo>
                  <a:lnTo>
                    <a:pt x="1040892" y="35052"/>
                  </a:lnTo>
                  <a:lnTo>
                    <a:pt x="1301496" y="35052"/>
                  </a:lnTo>
                  <a:lnTo>
                    <a:pt x="1301496" y="0"/>
                  </a:lnTo>
                  <a:close/>
                </a:path>
                <a:path w="2342515" h="35560">
                  <a:moveTo>
                    <a:pt x="1648968" y="0"/>
                  </a:moveTo>
                  <a:lnTo>
                    <a:pt x="1380744" y="0"/>
                  </a:lnTo>
                  <a:lnTo>
                    <a:pt x="1380744" y="35052"/>
                  </a:lnTo>
                  <a:lnTo>
                    <a:pt x="1648968" y="35052"/>
                  </a:lnTo>
                  <a:lnTo>
                    <a:pt x="1648968" y="0"/>
                  </a:lnTo>
                  <a:close/>
                </a:path>
                <a:path w="2342515" h="35560">
                  <a:moveTo>
                    <a:pt x="1994916" y="0"/>
                  </a:moveTo>
                  <a:lnTo>
                    <a:pt x="1731264" y="0"/>
                  </a:lnTo>
                  <a:lnTo>
                    <a:pt x="1731264" y="35052"/>
                  </a:lnTo>
                  <a:lnTo>
                    <a:pt x="1994916" y="35052"/>
                  </a:lnTo>
                  <a:lnTo>
                    <a:pt x="1994916" y="0"/>
                  </a:lnTo>
                  <a:close/>
                </a:path>
                <a:path w="2342515" h="35560">
                  <a:moveTo>
                    <a:pt x="2342388" y="0"/>
                  </a:moveTo>
                  <a:lnTo>
                    <a:pt x="2077212" y="0"/>
                  </a:lnTo>
                  <a:lnTo>
                    <a:pt x="2077212" y="35052"/>
                  </a:lnTo>
                  <a:lnTo>
                    <a:pt x="2342388" y="35052"/>
                  </a:lnTo>
                  <a:lnTo>
                    <a:pt x="23423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5647943" y="1889759"/>
              <a:ext cx="227329" cy="0"/>
            </a:xfrm>
            <a:custGeom>
              <a:avLst/>
              <a:gdLst/>
              <a:ahLst/>
              <a:cxnLst/>
              <a:rect l="l" t="t" r="r" b="b"/>
              <a:pathLst>
                <a:path w="227329" h="0">
                  <a:moveTo>
                    <a:pt x="0" y="0"/>
                  </a:moveTo>
                  <a:lnTo>
                    <a:pt x="223138" y="0"/>
                  </a:lnTo>
                  <a:lnTo>
                    <a:pt x="227075" y="0"/>
                  </a:lnTo>
                </a:path>
              </a:pathLst>
            </a:custGeom>
            <a:ln w="335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5975604" y="1872995"/>
              <a:ext cx="1301750" cy="35560"/>
            </a:xfrm>
            <a:custGeom>
              <a:avLst/>
              <a:gdLst/>
              <a:ahLst/>
              <a:cxnLst/>
              <a:rect l="l" t="t" r="r" b="b"/>
              <a:pathLst>
                <a:path w="1301750" h="35560">
                  <a:moveTo>
                    <a:pt x="265176" y="0"/>
                  </a:moveTo>
                  <a:lnTo>
                    <a:pt x="0" y="0"/>
                  </a:lnTo>
                  <a:lnTo>
                    <a:pt x="0" y="35052"/>
                  </a:lnTo>
                  <a:lnTo>
                    <a:pt x="265176" y="35052"/>
                  </a:lnTo>
                  <a:lnTo>
                    <a:pt x="265176" y="0"/>
                  </a:lnTo>
                  <a:close/>
                </a:path>
                <a:path w="1301750" h="35560">
                  <a:moveTo>
                    <a:pt x="606552" y="0"/>
                  </a:moveTo>
                  <a:lnTo>
                    <a:pt x="345948" y="0"/>
                  </a:lnTo>
                  <a:lnTo>
                    <a:pt x="345948" y="35052"/>
                  </a:lnTo>
                  <a:lnTo>
                    <a:pt x="606552" y="35052"/>
                  </a:lnTo>
                  <a:lnTo>
                    <a:pt x="606552" y="0"/>
                  </a:lnTo>
                  <a:close/>
                </a:path>
                <a:path w="1301750" h="35560">
                  <a:moveTo>
                    <a:pt x="957072" y="0"/>
                  </a:moveTo>
                  <a:lnTo>
                    <a:pt x="694931" y="0"/>
                  </a:lnTo>
                  <a:lnTo>
                    <a:pt x="694931" y="35052"/>
                  </a:lnTo>
                  <a:lnTo>
                    <a:pt x="957072" y="35052"/>
                  </a:lnTo>
                  <a:lnTo>
                    <a:pt x="957072" y="0"/>
                  </a:lnTo>
                  <a:close/>
                </a:path>
                <a:path w="1301750" h="35560">
                  <a:moveTo>
                    <a:pt x="1301496" y="0"/>
                  </a:moveTo>
                  <a:lnTo>
                    <a:pt x="1036307" y="0"/>
                  </a:lnTo>
                  <a:lnTo>
                    <a:pt x="1036307" y="35052"/>
                  </a:lnTo>
                  <a:lnTo>
                    <a:pt x="1301496" y="35052"/>
                  </a:lnTo>
                  <a:lnTo>
                    <a:pt x="13014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5896355" y="2820923"/>
              <a:ext cx="76200" cy="2138680"/>
            </a:xfrm>
            <a:custGeom>
              <a:avLst/>
              <a:gdLst/>
              <a:ahLst/>
              <a:cxnLst/>
              <a:rect l="l" t="t" r="r" b="b"/>
              <a:pathLst>
                <a:path w="76200" h="2138679">
                  <a:moveTo>
                    <a:pt x="31750" y="2061971"/>
                  </a:moveTo>
                  <a:lnTo>
                    <a:pt x="0" y="2061971"/>
                  </a:lnTo>
                  <a:lnTo>
                    <a:pt x="38100" y="2138172"/>
                  </a:lnTo>
                  <a:lnTo>
                    <a:pt x="69850" y="2074671"/>
                  </a:lnTo>
                  <a:lnTo>
                    <a:pt x="31750" y="2074671"/>
                  </a:lnTo>
                  <a:lnTo>
                    <a:pt x="31750" y="2061971"/>
                  </a:lnTo>
                  <a:close/>
                </a:path>
                <a:path w="76200" h="2138679">
                  <a:moveTo>
                    <a:pt x="44450" y="0"/>
                  </a:moveTo>
                  <a:lnTo>
                    <a:pt x="31750" y="0"/>
                  </a:lnTo>
                  <a:lnTo>
                    <a:pt x="31750" y="2074671"/>
                  </a:lnTo>
                  <a:lnTo>
                    <a:pt x="44450" y="2074671"/>
                  </a:lnTo>
                  <a:lnTo>
                    <a:pt x="44450" y="0"/>
                  </a:lnTo>
                  <a:close/>
                </a:path>
                <a:path w="76200" h="2138679">
                  <a:moveTo>
                    <a:pt x="76200" y="2061971"/>
                  </a:moveTo>
                  <a:lnTo>
                    <a:pt x="44450" y="2061971"/>
                  </a:lnTo>
                  <a:lnTo>
                    <a:pt x="44450" y="2074671"/>
                  </a:lnTo>
                  <a:lnTo>
                    <a:pt x="69850" y="2074671"/>
                  </a:lnTo>
                  <a:lnTo>
                    <a:pt x="76200" y="20619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9" name="object 119"/>
          <p:cNvSpPr txBox="1"/>
          <p:nvPr/>
        </p:nvSpPr>
        <p:spPr>
          <a:xfrm>
            <a:off x="514604" y="4219702"/>
            <a:ext cx="238379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6600FF"/>
                </a:solidFill>
                <a:latin typeface="Arial"/>
                <a:cs typeface="Arial"/>
              </a:rPr>
              <a:t>Thể</a:t>
            </a:r>
            <a:r>
              <a:rPr dirty="0" sz="1800" spc="-35" b="1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00FF"/>
                </a:solidFill>
                <a:latin typeface="Arial"/>
                <a:cs typeface="Arial"/>
              </a:rPr>
              <a:t>tích</a:t>
            </a:r>
            <a:r>
              <a:rPr dirty="0" sz="1800" spc="-15" b="1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00FF"/>
                </a:solidFill>
                <a:latin typeface="Arial"/>
                <a:cs typeface="Arial"/>
              </a:rPr>
              <a:t>dự</a:t>
            </a:r>
            <a:r>
              <a:rPr dirty="0" sz="1800" spc="-30" b="1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00FF"/>
                </a:solidFill>
                <a:latin typeface="Arial"/>
                <a:cs typeface="Arial"/>
              </a:rPr>
              <a:t>trữ</a:t>
            </a:r>
            <a:r>
              <a:rPr dirty="0" sz="1800" spc="-20" b="1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00FF"/>
                </a:solidFill>
                <a:latin typeface="Arial"/>
                <a:cs typeface="Arial"/>
              </a:rPr>
              <a:t>thở</a:t>
            </a:r>
            <a:r>
              <a:rPr dirty="0" sz="1800" spc="-35" b="1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6600FF"/>
                </a:solidFill>
                <a:latin typeface="Arial"/>
                <a:cs typeface="Arial"/>
              </a:rPr>
              <a:t>ra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514604" y="4494021"/>
            <a:ext cx="7067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6600FF"/>
                </a:solidFill>
                <a:latin typeface="Arial"/>
                <a:cs typeface="Arial"/>
              </a:rPr>
              <a:t>(</a:t>
            </a:r>
            <a:r>
              <a:rPr dirty="0" sz="1800" spc="-70" b="1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6600FF"/>
                </a:solidFill>
                <a:latin typeface="Arial"/>
                <a:cs typeface="Arial"/>
              </a:rPr>
              <a:t>ERV)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5612129" y="2312670"/>
            <a:ext cx="7639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651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6600FF"/>
                </a:solidFill>
                <a:latin typeface="Arial"/>
                <a:cs typeface="Arial"/>
              </a:rPr>
              <a:t>Dung </a:t>
            </a:r>
            <a:r>
              <a:rPr dirty="0" sz="1200" spc="-75" b="1">
                <a:solidFill>
                  <a:srgbClr val="6600FF"/>
                </a:solidFill>
                <a:latin typeface="Arial"/>
                <a:cs typeface="Arial"/>
              </a:rPr>
              <a:t>tích </a:t>
            </a:r>
            <a:r>
              <a:rPr dirty="0" sz="1200" spc="-70" b="1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600FF"/>
                </a:solidFill>
                <a:latin typeface="Arial"/>
                <a:cs typeface="Arial"/>
              </a:rPr>
              <a:t>Sống</a:t>
            </a:r>
            <a:r>
              <a:rPr dirty="0" sz="1200" spc="10" b="1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6600FF"/>
                </a:solidFill>
                <a:latin typeface="Arial"/>
                <a:cs typeface="Arial"/>
              </a:rPr>
              <a:t>(VC)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22" name="object 122"/>
          <p:cNvGrpSpPr/>
          <p:nvPr/>
        </p:nvGrpSpPr>
        <p:grpSpPr>
          <a:xfrm>
            <a:off x="758698" y="1876044"/>
            <a:ext cx="6573520" cy="4022090"/>
            <a:chOff x="758698" y="1876044"/>
            <a:chExt cx="6573520" cy="4022090"/>
          </a:xfrm>
        </p:grpSpPr>
        <p:sp>
          <p:nvSpPr>
            <p:cNvPr id="123" name="object 123"/>
            <p:cNvSpPr/>
            <p:nvPr/>
          </p:nvSpPr>
          <p:spPr>
            <a:xfrm>
              <a:off x="5896356" y="1876044"/>
              <a:ext cx="76200" cy="441959"/>
            </a:xfrm>
            <a:custGeom>
              <a:avLst/>
              <a:gdLst/>
              <a:ahLst/>
              <a:cxnLst/>
              <a:rect l="l" t="t" r="r" b="b"/>
              <a:pathLst>
                <a:path w="76200" h="441960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41959"/>
                  </a:lnTo>
                  <a:lnTo>
                    <a:pt x="44450" y="441959"/>
                  </a:lnTo>
                  <a:lnTo>
                    <a:pt x="44450" y="63500"/>
                  </a:lnTo>
                  <a:close/>
                </a:path>
                <a:path w="76200" h="441960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41960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787908" y="5868923"/>
              <a:ext cx="6515100" cy="0"/>
            </a:xfrm>
            <a:custGeom>
              <a:avLst/>
              <a:gdLst/>
              <a:ahLst/>
              <a:cxnLst/>
              <a:rect l="l" t="t" r="r" b="b"/>
              <a:pathLst>
                <a:path w="6515100" h="0">
                  <a:moveTo>
                    <a:pt x="0" y="0"/>
                  </a:moveTo>
                  <a:lnTo>
                    <a:pt x="6515100" y="0"/>
                  </a:lnTo>
                </a:path>
              </a:pathLst>
            </a:custGeom>
            <a:ln w="57912">
              <a:solidFill>
                <a:srgbClr val="FFFFFF"/>
              </a:solidFill>
              <a:prstDash val="lg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/>
            <p:cNvSpPr/>
            <p:nvPr/>
          </p:nvSpPr>
          <p:spPr>
            <a:xfrm>
              <a:off x="1865376" y="5046726"/>
              <a:ext cx="114300" cy="810895"/>
            </a:xfrm>
            <a:custGeom>
              <a:avLst/>
              <a:gdLst/>
              <a:ahLst/>
              <a:cxnLst/>
              <a:rect l="l" t="t" r="r" b="b"/>
              <a:pathLst>
                <a:path w="114300" h="810895">
                  <a:moveTo>
                    <a:pt x="38100" y="696468"/>
                  </a:moveTo>
                  <a:lnTo>
                    <a:pt x="0" y="696468"/>
                  </a:lnTo>
                  <a:lnTo>
                    <a:pt x="57150" y="810768"/>
                  </a:lnTo>
                  <a:lnTo>
                    <a:pt x="104775" y="715518"/>
                  </a:lnTo>
                  <a:lnTo>
                    <a:pt x="38100" y="715518"/>
                  </a:lnTo>
                  <a:lnTo>
                    <a:pt x="38100" y="696468"/>
                  </a:lnTo>
                  <a:close/>
                </a:path>
                <a:path w="114300" h="810895">
                  <a:moveTo>
                    <a:pt x="76200" y="95250"/>
                  </a:moveTo>
                  <a:lnTo>
                    <a:pt x="38100" y="95250"/>
                  </a:lnTo>
                  <a:lnTo>
                    <a:pt x="38100" y="715518"/>
                  </a:lnTo>
                  <a:lnTo>
                    <a:pt x="76200" y="715518"/>
                  </a:lnTo>
                  <a:lnTo>
                    <a:pt x="76200" y="95250"/>
                  </a:lnTo>
                  <a:close/>
                </a:path>
                <a:path w="114300" h="810895">
                  <a:moveTo>
                    <a:pt x="114300" y="696468"/>
                  </a:moveTo>
                  <a:lnTo>
                    <a:pt x="76200" y="696468"/>
                  </a:lnTo>
                  <a:lnTo>
                    <a:pt x="76200" y="715518"/>
                  </a:lnTo>
                  <a:lnTo>
                    <a:pt x="104775" y="715518"/>
                  </a:lnTo>
                  <a:lnTo>
                    <a:pt x="114300" y="696468"/>
                  </a:lnTo>
                  <a:close/>
                </a:path>
                <a:path w="114300" h="810895">
                  <a:moveTo>
                    <a:pt x="57150" y="0"/>
                  </a:moveTo>
                  <a:lnTo>
                    <a:pt x="0" y="114300"/>
                  </a:lnTo>
                  <a:lnTo>
                    <a:pt x="38100" y="114300"/>
                  </a:lnTo>
                  <a:lnTo>
                    <a:pt x="38100" y="95250"/>
                  </a:lnTo>
                  <a:lnTo>
                    <a:pt x="104775" y="95250"/>
                  </a:lnTo>
                  <a:lnTo>
                    <a:pt x="57150" y="0"/>
                  </a:lnTo>
                  <a:close/>
                </a:path>
                <a:path w="114300" h="810895">
                  <a:moveTo>
                    <a:pt x="104775" y="95250"/>
                  </a:moveTo>
                  <a:lnTo>
                    <a:pt x="76200" y="95250"/>
                  </a:lnTo>
                  <a:lnTo>
                    <a:pt x="76200" y="114300"/>
                  </a:lnTo>
                  <a:lnTo>
                    <a:pt x="114300" y="114300"/>
                  </a:lnTo>
                  <a:lnTo>
                    <a:pt x="104775" y="952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6" name="object 126"/>
          <p:cNvSpPr txBox="1"/>
          <p:nvPr/>
        </p:nvSpPr>
        <p:spPr>
          <a:xfrm>
            <a:off x="924560" y="5267071"/>
            <a:ext cx="77406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6600FF"/>
                </a:solidFill>
                <a:latin typeface="Arial"/>
                <a:cs typeface="Arial"/>
              </a:rPr>
              <a:t>Thể </a:t>
            </a:r>
            <a:r>
              <a:rPr dirty="0" sz="1800" spc="5" b="1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dirty="0" sz="1800" spc="20" b="1">
                <a:solidFill>
                  <a:srgbClr val="6600FF"/>
                </a:solidFill>
                <a:latin typeface="Arial"/>
                <a:cs typeface="Arial"/>
              </a:rPr>
              <a:t>t</a:t>
            </a:r>
            <a:r>
              <a:rPr dirty="0" sz="1800" spc="-445" b="1">
                <a:solidFill>
                  <a:srgbClr val="6600FF"/>
                </a:solidFill>
                <a:latin typeface="Arial"/>
                <a:cs typeface="Arial"/>
              </a:rPr>
              <a:t>í</a:t>
            </a:r>
            <a:r>
              <a:rPr dirty="0" sz="1800" spc="-5" b="1">
                <a:solidFill>
                  <a:srgbClr val="6600FF"/>
                </a:solidFill>
                <a:latin typeface="Arial"/>
                <a:cs typeface="Arial"/>
              </a:rPr>
              <a:t>ch</a:t>
            </a:r>
            <a:r>
              <a:rPr dirty="0" sz="1800" spc="-10" b="1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6600FF"/>
                </a:solidFill>
                <a:latin typeface="Arial"/>
                <a:cs typeface="Arial"/>
              </a:rPr>
              <a:t>k</a:t>
            </a:r>
            <a:r>
              <a:rPr dirty="0" sz="1800" spc="15" b="1">
                <a:solidFill>
                  <a:srgbClr val="6600FF"/>
                </a:solidFill>
                <a:latin typeface="Arial"/>
                <a:cs typeface="Arial"/>
              </a:rPr>
              <a:t>h</a:t>
            </a:r>
            <a:r>
              <a:rPr dirty="0" sz="1800" b="1">
                <a:solidFill>
                  <a:srgbClr val="6600FF"/>
                </a:solidFill>
                <a:latin typeface="Arial"/>
                <a:cs typeface="Arial"/>
              </a:rPr>
              <a:t>í  </a:t>
            </a:r>
            <a:r>
              <a:rPr dirty="0" sz="1800" spc="-5" b="1">
                <a:solidFill>
                  <a:srgbClr val="6600FF"/>
                </a:solidFill>
                <a:latin typeface="Arial"/>
                <a:cs typeface="Arial"/>
              </a:rPr>
              <a:t>cặn </a:t>
            </a:r>
            <a:r>
              <a:rPr dirty="0" sz="1800" b="1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6600FF"/>
                </a:solidFill>
                <a:latin typeface="Arial"/>
                <a:cs typeface="Arial"/>
              </a:rPr>
              <a:t>(RV)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6320028" y="1925573"/>
            <a:ext cx="1594485" cy="3907790"/>
          </a:xfrm>
          <a:custGeom>
            <a:avLst/>
            <a:gdLst/>
            <a:ahLst/>
            <a:cxnLst/>
            <a:rect l="l" t="t" r="r" b="b"/>
            <a:pathLst>
              <a:path w="1594484" h="3907790">
                <a:moveTo>
                  <a:pt x="76200" y="1917954"/>
                </a:moveTo>
                <a:lnTo>
                  <a:pt x="69850" y="1905254"/>
                </a:lnTo>
                <a:lnTo>
                  <a:pt x="38100" y="1841754"/>
                </a:lnTo>
                <a:lnTo>
                  <a:pt x="0" y="1917954"/>
                </a:lnTo>
                <a:lnTo>
                  <a:pt x="31750" y="1917954"/>
                </a:lnTo>
                <a:lnTo>
                  <a:pt x="31750" y="3830586"/>
                </a:lnTo>
                <a:lnTo>
                  <a:pt x="0" y="3830586"/>
                </a:lnTo>
                <a:lnTo>
                  <a:pt x="38100" y="3906774"/>
                </a:lnTo>
                <a:lnTo>
                  <a:pt x="69850" y="3843274"/>
                </a:lnTo>
                <a:lnTo>
                  <a:pt x="76200" y="3830586"/>
                </a:lnTo>
                <a:lnTo>
                  <a:pt x="44450" y="3830586"/>
                </a:lnTo>
                <a:lnTo>
                  <a:pt x="44450" y="1917954"/>
                </a:lnTo>
                <a:lnTo>
                  <a:pt x="76200" y="1917954"/>
                </a:lnTo>
                <a:close/>
              </a:path>
              <a:path w="1594484" h="3907790">
                <a:moveTo>
                  <a:pt x="1594104" y="3820668"/>
                </a:moveTo>
                <a:lnTo>
                  <a:pt x="1565148" y="3820668"/>
                </a:lnTo>
                <a:lnTo>
                  <a:pt x="1565148" y="1179576"/>
                </a:lnTo>
                <a:lnTo>
                  <a:pt x="1536192" y="1179576"/>
                </a:lnTo>
                <a:lnTo>
                  <a:pt x="1536192" y="3820668"/>
                </a:lnTo>
                <a:lnTo>
                  <a:pt x="1507236" y="3820668"/>
                </a:lnTo>
                <a:lnTo>
                  <a:pt x="1550670" y="3907536"/>
                </a:lnTo>
                <a:lnTo>
                  <a:pt x="1586852" y="3835146"/>
                </a:lnTo>
                <a:lnTo>
                  <a:pt x="1594104" y="3820668"/>
                </a:lnTo>
                <a:close/>
              </a:path>
              <a:path w="1594484" h="3907790">
                <a:moveTo>
                  <a:pt x="1594104" y="86868"/>
                </a:moveTo>
                <a:lnTo>
                  <a:pt x="1586865" y="72390"/>
                </a:lnTo>
                <a:lnTo>
                  <a:pt x="1550670" y="0"/>
                </a:lnTo>
                <a:lnTo>
                  <a:pt x="1507236" y="86868"/>
                </a:lnTo>
                <a:lnTo>
                  <a:pt x="1536192" y="86868"/>
                </a:lnTo>
                <a:lnTo>
                  <a:pt x="1536192" y="662940"/>
                </a:lnTo>
                <a:lnTo>
                  <a:pt x="1565148" y="662940"/>
                </a:lnTo>
                <a:lnTo>
                  <a:pt x="1565148" y="86868"/>
                </a:lnTo>
                <a:lnTo>
                  <a:pt x="1594104" y="868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 txBox="1"/>
          <p:nvPr/>
        </p:nvSpPr>
        <p:spPr>
          <a:xfrm>
            <a:off x="6440551" y="4066413"/>
            <a:ext cx="126873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668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6600FF"/>
                </a:solidFill>
                <a:latin typeface="Arial"/>
                <a:cs typeface="Arial"/>
              </a:rPr>
              <a:t>Dung</a:t>
            </a:r>
            <a:r>
              <a:rPr dirty="0" sz="1800" spc="-35" b="1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dirty="0" sz="1800" spc="-110" b="1">
                <a:solidFill>
                  <a:srgbClr val="6600FF"/>
                </a:solidFill>
                <a:latin typeface="Arial"/>
                <a:cs typeface="Arial"/>
              </a:rPr>
              <a:t>tích</a:t>
            </a:r>
            <a:endParaRPr sz="1800">
              <a:latin typeface="Arial"/>
              <a:cs typeface="Arial"/>
            </a:endParaRPr>
          </a:p>
          <a:p>
            <a:pPr marL="127000">
              <a:lnSpc>
                <a:spcPct val="100000"/>
              </a:lnSpc>
            </a:pPr>
            <a:r>
              <a:rPr dirty="0" sz="1800" spc="-10" b="1">
                <a:solidFill>
                  <a:srgbClr val="6600FF"/>
                </a:solidFill>
                <a:latin typeface="Arial"/>
                <a:cs typeface="Arial"/>
              </a:rPr>
              <a:t>cặn</a:t>
            </a:r>
            <a:r>
              <a:rPr dirty="0" sz="1800" spc="-35" b="1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00FF"/>
                </a:solidFill>
                <a:latin typeface="Arial"/>
                <a:cs typeface="Arial"/>
              </a:rPr>
              <a:t>chức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6600FF"/>
                </a:solidFill>
                <a:latin typeface="Arial"/>
                <a:cs typeface="Arial"/>
              </a:rPr>
              <a:t>năng</a:t>
            </a:r>
            <a:r>
              <a:rPr dirty="0" sz="1800" spc="-75" b="1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6600FF"/>
                </a:solidFill>
                <a:latin typeface="Arial"/>
                <a:cs typeface="Arial"/>
              </a:rPr>
              <a:t>(ERC)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7072630" y="2646679"/>
            <a:ext cx="15525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solidFill>
                  <a:srgbClr val="6600FF"/>
                </a:solidFill>
                <a:latin typeface="Arial"/>
                <a:cs typeface="Arial"/>
              </a:rPr>
              <a:t>Du</a:t>
            </a:r>
            <a:r>
              <a:rPr dirty="0" sz="1800" spc="5" b="1">
                <a:solidFill>
                  <a:srgbClr val="6600FF"/>
                </a:solidFill>
                <a:latin typeface="Arial"/>
                <a:cs typeface="Arial"/>
              </a:rPr>
              <a:t>n</a:t>
            </a:r>
            <a:r>
              <a:rPr dirty="0" sz="1800" b="1">
                <a:solidFill>
                  <a:srgbClr val="6600FF"/>
                </a:solidFill>
                <a:latin typeface="Arial"/>
                <a:cs typeface="Arial"/>
              </a:rPr>
              <a:t>g </a:t>
            </a:r>
            <a:r>
              <a:rPr dirty="0" sz="1800" spc="20" b="1">
                <a:solidFill>
                  <a:srgbClr val="6600FF"/>
                </a:solidFill>
                <a:latin typeface="Arial"/>
                <a:cs typeface="Arial"/>
              </a:rPr>
              <a:t>t</a:t>
            </a:r>
            <a:r>
              <a:rPr dirty="0" sz="1800" spc="-440" b="1">
                <a:solidFill>
                  <a:srgbClr val="6600FF"/>
                </a:solidFill>
                <a:latin typeface="Arial"/>
                <a:cs typeface="Arial"/>
              </a:rPr>
              <a:t>í</a:t>
            </a:r>
            <a:r>
              <a:rPr dirty="0" sz="1800" spc="-5" b="1">
                <a:solidFill>
                  <a:srgbClr val="6600FF"/>
                </a:solidFill>
                <a:latin typeface="Arial"/>
                <a:cs typeface="Arial"/>
              </a:rPr>
              <a:t>ch</a:t>
            </a:r>
            <a:r>
              <a:rPr dirty="0" sz="1800" b="1">
                <a:solidFill>
                  <a:srgbClr val="6600FF"/>
                </a:solidFill>
                <a:latin typeface="Arial"/>
                <a:cs typeface="Arial"/>
              </a:rPr>
              <a:t> t</a:t>
            </a:r>
            <a:r>
              <a:rPr dirty="0" sz="1800" spc="15" b="1">
                <a:solidFill>
                  <a:srgbClr val="6600FF"/>
                </a:solidFill>
                <a:latin typeface="Arial"/>
                <a:cs typeface="Arial"/>
              </a:rPr>
              <a:t>o</a:t>
            </a:r>
            <a:r>
              <a:rPr dirty="0" sz="1800" spc="-190" b="1">
                <a:solidFill>
                  <a:srgbClr val="6600FF"/>
                </a:solidFill>
                <a:latin typeface="Arial"/>
                <a:cs typeface="Arial"/>
              </a:rPr>
              <a:t>à</a:t>
            </a:r>
            <a:r>
              <a:rPr dirty="0" sz="1800" b="1">
                <a:solidFill>
                  <a:srgbClr val="6600FF"/>
                </a:solidFill>
                <a:latin typeface="Arial"/>
                <a:cs typeface="Arial"/>
              </a:rPr>
              <a:t>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7269606" y="2921000"/>
            <a:ext cx="12319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6600FF"/>
                </a:solidFill>
                <a:latin typeface="Arial"/>
                <a:cs typeface="Arial"/>
              </a:rPr>
              <a:t>phổi</a:t>
            </a:r>
            <a:r>
              <a:rPr dirty="0" sz="1800" spc="400" b="1">
                <a:solidFill>
                  <a:srgbClr val="6600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6600FF"/>
                </a:solidFill>
                <a:latin typeface="Arial"/>
                <a:cs typeface="Arial"/>
              </a:rPr>
              <a:t>(TLC)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066800"/>
            <a:ext cx="9144000" cy="5786755"/>
            <a:chOff x="0" y="1066800"/>
            <a:chExt cx="9144000" cy="57867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1066800"/>
              <a:ext cx="8229600" cy="51724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172197"/>
              <a:ext cx="9144000" cy="681228"/>
            </a:xfrm>
            <a:prstGeom prst="rect">
              <a:avLst/>
            </a:prstGeom>
          </p:spPr>
        </p:pic>
      </p:grp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809543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69870" y="420369"/>
            <a:ext cx="329882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006FC0"/>
                </a:solidFill>
                <a:latin typeface="Verdana"/>
                <a:cs typeface="Verdana"/>
              </a:rPr>
              <a:t>BƯỚC</a:t>
            </a:r>
            <a:r>
              <a:rPr dirty="0" sz="2800" spc="5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006FC0"/>
                </a:solidFill>
                <a:latin typeface="Verdana"/>
                <a:cs typeface="Verdana"/>
              </a:rPr>
              <a:t>4:</a:t>
            </a:r>
            <a:r>
              <a:rPr dirty="0" sz="2800" spc="-3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0000"/>
                </a:solidFill>
                <a:latin typeface="Verdana"/>
                <a:cs typeface="Verdana"/>
              </a:rPr>
              <a:t>ĐO</a:t>
            </a:r>
            <a:r>
              <a:rPr dirty="0" sz="2800" spc="-15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0000"/>
                </a:solidFill>
                <a:latin typeface="Verdana"/>
                <a:cs typeface="Verdana"/>
              </a:rPr>
              <a:t>FVC</a:t>
            </a:r>
            <a:endParaRPr sz="280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95122" y="1235963"/>
            <a:ext cx="717550" cy="1062355"/>
            <a:chOff x="595122" y="1235963"/>
            <a:chExt cx="717550" cy="1062355"/>
          </a:xfrm>
        </p:grpSpPr>
        <p:sp>
          <p:nvSpPr>
            <p:cNvPr id="8" name="object 8"/>
            <p:cNvSpPr/>
            <p:nvPr/>
          </p:nvSpPr>
          <p:spPr>
            <a:xfrm>
              <a:off x="991362" y="1251965"/>
              <a:ext cx="304800" cy="457200"/>
            </a:xfrm>
            <a:custGeom>
              <a:avLst/>
              <a:gdLst/>
              <a:ahLst/>
              <a:cxnLst/>
              <a:rect l="l" t="t" r="r" b="b"/>
              <a:pathLst>
                <a:path w="304800" h="457200">
                  <a:moveTo>
                    <a:pt x="0" y="228600"/>
                  </a:moveTo>
                  <a:lnTo>
                    <a:pt x="4025" y="176188"/>
                  </a:lnTo>
                  <a:lnTo>
                    <a:pt x="15491" y="128073"/>
                  </a:lnTo>
                  <a:lnTo>
                    <a:pt x="33482" y="85628"/>
                  </a:lnTo>
                  <a:lnTo>
                    <a:pt x="57083" y="50225"/>
                  </a:lnTo>
                  <a:lnTo>
                    <a:pt x="85380" y="23237"/>
                  </a:lnTo>
                  <a:lnTo>
                    <a:pt x="152400" y="0"/>
                  </a:lnTo>
                  <a:lnTo>
                    <a:pt x="187342" y="6038"/>
                  </a:lnTo>
                  <a:lnTo>
                    <a:pt x="247716" y="50225"/>
                  </a:lnTo>
                  <a:lnTo>
                    <a:pt x="271317" y="85628"/>
                  </a:lnTo>
                  <a:lnTo>
                    <a:pt x="289308" y="128073"/>
                  </a:lnTo>
                  <a:lnTo>
                    <a:pt x="300774" y="176188"/>
                  </a:lnTo>
                  <a:lnTo>
                    <a:pt x="304800" y="228600"/>
                  </a:lnTo>
                  <a:lnTo>
                    <a:pt x="300774" y="281011"/>
                  </a:lnTo>
                  <a:lnTo>
                    <a:pt x="289308" y="329126"/>
                  </a:lnTo>
                  <a:lnTo>
                    <a:pt x="271317" y="371571"/>
                  </a:lnTo>
                  <a:lnTo>
                    <a:pt x="247716" y="406974"/>
                  </a:lnTo>
                  <a:lnTo>
                    <a:pt x="219419" y="433962"/>
                  </a:lnTo>
                  <a:lnTo>
                    <a:pt x="152400" y="457200"/>
                  </a:lnTo>
                  <a:lnTo>
                    <a:pt x="117457" y="451161"/>
                  </a:lnTo>
                  <a:lnTo>
                    <a:pt x="57083" y="406974"/>
                  </a:lnTo>
                  <a:lnTo>
                    <a:pt x="33482" y="371571"/>
                  </a:lnTo>
                  <a:lnTo>
                    <a:pt x="15491" y="329126"/>
                  </a:lnTo>
                  <a:lnTo>
                    <a:pt x="4025" y="281011"/>
                  </a:lnTo>
                  <a:lnTo>
                    <a:pt x="0" y="228600"/>
                  </a:lnTo>
                  <a:close/>
                </a:path>
              </a:pathLst>
            </a:custGeom>
            <a:ln w="3200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95122" y="1677034"/>
              <a:ext cx="473075" cy="621665"/>
            </a:xfrm>
            <a:custGeom>
              <a:avLst/>
              <a:gdLst/>
              <a:ahLst/>
              <a:cxnLst/>
              <a:rect l="l" t="t" r="r" b="b"/>
              <a:pathLst>
                <a:path w="473075" h="621664">
                  <a:moveTo>
                    <a:pt x="427116" y="60575"/>
                  </a:moveTo>
                  <a:lnTo>
                    <a:pt x="392313" y="75258"/>
                  </a:lnTo>
                  <a:lnTo>
                    <a:pt x="0" y="598297"/>
                  </a:lnTo>
                  <a:lnTo>
                    <a:pt x="30479" y="621156"/>
                  </a:lnTo>
                  <a:lnTo>
                    <a:pt x="422758" y="98165"/>
                  </a:lnTo>
                  <a:lnTo>
                    <a:pt x="427116" y="60575"/>
                  </a:lnTo>
                  <a:close/>
                </a:path>
                <a:path w="473075" h="621664">
                  <a:moveTo>
                    <a:pt x="470298" y="18923"/>
                  </a:moveTo>
                  <a:lnTo>
                    <a:pt x="434568" y="18923"/>
                  </a:lnTo>
                  <a:lnTo>
                    <a:pt x="465048" y="41782"/>
                  </a:lnTo>
                  <a:lnTo>
                    <a:pt x="422758" y="98165"/>
                  </a:lnTo>
                  <a:lnTo>
                    <a:pt x="415645" y="159512"/>
                  </a:lnTo>
                  <a:lnTo>
                    <a:pt x="416280" y="167094"/>
                  </a:lnTo>
                  <a:lnTo>
                    <a:pt x="419636" y="173593"/>
                  </a:lnTo>
                  <a:lnTo>
                    <a:pt x="425178" y="178353"/>
                  </a:lnTo>
                  <a:lnTo>
                    <a:pt x="432371" y="180720"/>
                  </a:lnTo>
                  <a:lnTo>
                    <a:pt x="439911" y="180048"/>
                  </a:lnTo>
                  <a:lnTo>
                    <a:pt x="446398" y="176672"/>
                  </a:lnTo>
                  <a:lnTo>
                    <a:pt x="451152" y="171130"/>
                  </a:lnTo>
                  <a:lnTo>
                    <a:pt x="453491" y="163956"/>
                  </a:lnTo>
                  <a:lnTo>
                    <a:pt x="470298" y="18923"/>
                  </a:lnTo>
                  <a:close/>
                </a:path>
                <a:path w="473075" h="621664">
                  <a:moveTo>
                    <a:pt x="472490" y="0"/>
                  </a:moveTo>
                  <a:lnTo>
                    <a:pt x="320484" y="64135"/>
                  </a:lnTo>
                  <a:lnTo>
                    <a:pt x="314235" y="68454"/>
                  </a:lnTo>
                  <a:lnTo>
                    <a:pt x="310243" y="74596"/>
                  </a:lnTo>
                  <a:lnTo>
                    <a:pt x="308834" y="81762"/>
                  </a:lnTo>
                  <a:lnTo>
                    <a:pt x="310337" y="89153"/>
                  </a:lnTo>
                  <a:lnTo>
                    <a:pt x="314599" y="95384"/>
                  </a:lnTo>
                  <a:lnTo>
                    <a:pt x="320714" y="99377"/>
                  </a:lnTo>
                  <a:lnTo>
                    <a:pt x="327880" y="100798"/>
                  </a:lnTo>
                  <a:lnTo>
                    <a:pt x="335292" y="99313"/>
                  </a:lnTo>
                  <a:lnTo>
                    <a:pt x="392313" y="75258"/>
                  </a:lnTo>
                  <a:lnTo>
                    <a:pt x="434568" y="18923"/>
                  </a:lnTo>
                  <a:lnTo>
                    <a:pt x="470298" y="18923"/>
                  </a:lnTo>
                  <a:lnTo>
                    <a:pt x="472490" y="0"/>
                  </a:lnTo>
                  <a:close/>
                </a:path>
                <a:path w="473075" h="621664">
                  <a:moveTo>
                    <a:pt x="446760" y="28066"/>
                  </a:moveTo>
                  <a:lnTo>
                    <a:pt x="430885" y="28066"/>
                  </a:lnTo>
                  <a:lnTo>
                    <a:pt x="457212" y="47878"/>
                  </a:lnTo>
                  <a:lnTo>
                    <a:pt x="427116" y="60575"/>
                  </a:lnTo>
                  <a:lnTo>
                    <a:pt x="422758" y="98165"/>
                  </a:lnTo>
                  <a:lnTo>
                    <a:pt x="465048" y="41782"/>
                  </a:lnTo>
                  <a:lnTo>
                    <a:pt x="446760" y="28066"/>
                  </a:lnTo>
                  <a:close/>
                </a:path>
                <a:path w="473075" h="621664">
                  <a:moveTo>
                    <a:pt x="434568" y="18923"/>
                  </a:moveTo>
                  <a:lnTo>
                    <a:pt x="392313" y="75258"/>
                  </a:lnTo>
                  <a:lnTo>
                    <a:pt x="427116" y="60575"/>
                  </a:lnTo>
                  <a:lnTo>
                    <a:pt x="430885" y="28066"/>
                  </a:lnTo>
                  <a:lnTo>
                    <a:pt x="446760" y="28066"/>
                  </a:lnTo>
                  <a:lnTo>
                    <a:pt x="434568" y="18923"/>
                  </a:lnTo>
                  <a:close/>
                </a:path>
                <a:path w="473075" h="621664">
                  <a:moveTo>
                    <a:pt x="430885" y="28066"/>
                  </a:moveTo>
                  <a:lnTo>
                    <a:pt x="427116" y="60575"/>
                  </a:lnTo>
                  <a:lnTo>
                    <a:pt x="457212" y="47878"/>
                  </a:lnTo>
                  <a:lnTo>
                    <a:pt x="430885" y="2806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80206"/>
            <a:ext cx="9144000" cy="4732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80954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69870" y="420369"/>
            <a:ext cx="329882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006FC0"/>
                </a:solidFill>
                <a:latin typeface="Verdana"/>
                <a:cs typeface="Verdana"/>
              </a:rPr>
              <a:t>BƯỚC</a:t>
            </a:r>
            <a:r>
              <a:rPr dirty="0" sz="2800" spc="5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006FC0"/>
                </a:solidFill>
                <a:latin typeface="Verdana"/>
                <a:cs typeface="Verdana"/>
              </a:rPr>
              <a:t>4:</a:t>
            </a:r>
            <a:r>
              <a:rPr dirty="0" sz="2800" spc="-3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0000"/>
                </a:solidFill>
                <a:latin typeface="Verdana"/>
                <a:cs typeface="Verdana"/>
              </a:rPr>
              <a:t>ĐO</a:t>
            </a:r>
            <a:r>
              <a:rPr dirty="0" sz="2800" spc="-15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0000"/>
                </a:solidFill>
                <a:latin typeface="Verdana"/>
                <a:cs typeface="Verdana"/>
              </a:rPr>
              <a:t>FVC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9740" y="1206753"/>
            <a:ext cx="7973059" cy="46716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2400" indent="-140335">
              <a:lnSpc>
                <a:spcPct val="100000"/>
              </a:lnSpc>
              <a:spcBef>
                <a:spcPts val="100"/>
              </a:spcBef>
              <a:buClr>
                <a:srgbClr val="006FC0"/>
              </a:buClr>
              <a:buSzPct val="95833"/>
              <a:buFont typeface="Wingdings"/>
              <a:buChar char=""/>
              <a:tabLst>
                <a:tab pos="153035" algn="l"/>
              </a:tabLst>
            </a:pPr>
            <a:r>
              <a:rPr dirty="0" sz="2400" spc="-5">
                <a:latin typeface="Microsoft Sans Serif"/>
                <a:cs typeface="Microsoft Sans Serif"/>
              </a:rPr>
              <a:t>BN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ngậm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35">
                <a:latin typeface="Microsoft Sans Serif"/>
                <a:cs typeface="Microsoft Sans Serif"/>
              </a:rPr>
              <a:t>kín</a:t>
            </a:r>
            <a:r>
              <a:rPr dirty="0" sz="2400" spc="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miệng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vào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ống,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kẹp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mũi</a:t>
            </a:r>
            <a:endParaRPr sz="2400">
              <a:latin typeface="Microsoft Sans Serif"/>
              <a:cs typeface="Microsoft Sans Serif"/>
            </a:endParaRPr>
          </a:p>
          <a:p>
            <a:pPr marL="152400" indent="-140335">
              <a:lnSpc>
                <a:spcPct val="100000"/>
              </a:lnSpc>
              <a:spcBef>
                <a:spcPts val="2014"/>
              </a:spcBef>
              <a:buClr>
                <a:srgbClr val="006FC0"/>
              </a:buClr>
              <a:buSzPct val="95833"/>
              <a:buFont typeface="Wingdings"/>
              <a:buChar char=""/>
              <a:tabLst>
                <a:tab pos="153035" algn="l"/>
              </a:tabLst>
            </a:pPr>
            <a:r>
              <a:rPr dirty="0" sz="2400" spc="40">
                <a:latin typeface="Microsoft Sans Serif"/>
                <a:cs typeface="Microsoft Sans Serif"/>
              </a:rPr>
              <a:t>Hít</a:t>
            </a:r>
            <a:r>
              <a:rPr dirty="0" sz="2400" spc="-5">
                <a:latin typeface="Microsoft Sans Serif"/>
                <a:cs typeface="Microsoft Sans Serif"/>
              </a:rPr>
              <a:t> </a:t>
            </a:r>
            <a:r>
              <a:rPr dirty="0" sz="2400" spc="80">
                <a:latin typeface="Microsoft Sans Serif"/>
                <a:cs typeface="Microsoft Sans Serif"/>
              </a:rPr>
              <a:t>thở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30">
                <a:latin typeface="Microsoft Sans Serif"/>
                <a:cs typeface="Microsoft Sans Serif"/>
              </a:rPr>
              <a:t>bình</a:t>
            </a:r>
            <a:r>
              <a:rPr dirty="0" sz="2400">
                <a:latin typeface="Microsoft Sans Serif"/>
                <a:cs typeface="Microsoft Sans Serif"/>
              </a:rPr>
              <a:t> </a:t>
            </a:r>
            <a:r>
              <a:rPr dirty="0" sz="2400" spc="85">
                <a:latin typeface="Microsoft Sans Serif"/>
                <a:cs typeface="Microsoft Sans Serif"/>
              </a:rPr>
              <a:t>thường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4 </a:t>
            </a:r>
            <a:r>
              <a:rPr dirty="0" sz="2400" spc="-10">
                <a:latin typeface="Microsoft Sans Serif"/>
                <a:cs typeface="Microsoft Sans Serif"/>
              </a:rPr>
              <a:t>lần</a:t>
            </a:r>
            <a:endParaRPr sz="24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  <a:spcBef>
                <a:spcPts val="2020"/>
              </a:spcBef>
            </a:pPr>
            <a:r>
              <a:rPr dirty="0" sz="2400" spc="30">
                <a:solidFill>
                  <a:srgbClr val="006FC0"/>
                </a:solidFill>
                <a:latin typeface="Microsoft Sans Serif"/>
                <a:cs typeface="Microsoft Sans Serif"/>
              </a:rPr>
              <a:t>→</a:t>
            </a:r>
            <a:r>
              <a:rPr dirty="0" sz="2400" spc="30">
                <a:latin typeface="Microsoft Sans Serif"/>
                <a:cs typeface="Microsoft Sans Serif"/>
              </a:rPr>
              <a:t>Hít</a:t>
            </a:r>
            <a:r>
              <a:rPr dirty="0" sz="2400" spc="-1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vào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hết</a:t>
            </a:r>
            <a:r>
              <a:rPr dirty="0" sz="2400" spc="5">
                <a:latin typeface="Microsoft Sans Serif"/>
                <a:cs typeface="Microsoft Sans Serif"/>
              </a:rPr>
              <a:t> </a:t>
            </a:r>
            <a:r>
              <a:rPr dirty="0" sz="2400" spc="90">
                <a:latin typeface="Microsoft Sans Serif"/>
                <a:cs typeface="Microsoft Sans Serif"/>
              </a:rPr>
              <a:t>sức</a:t>
            </a:r>
            <a:endParaRPr sz="24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  <a:spcBef>
                <a:spcPts val="2014"/>
              </a:spcBef>
            </a:pPr>
            <a:r>
              <a:rPr dirty="0" sz="2400" spc="-10">
                <a:solidFill>
                  <a:srgbClr val="006FC0"/>
                </a:solidFill>
                <a:latin typeface="Microsoft Sans Serif"/>
                <a:cs typeface="Microsoft Sans Serif"/>
              </a:rPr>
              <a:t>→</a:t>
            </a:r>
            <a:r>
              <a:rPr dirty="0" sz="2400" spc="-10">
                <a:latin typeface="Microsoft Sans Serif"/>
                <a:cs typeface="Microsoft Sans Serif"/>
              </a:rPr>
              <a:t>Thổi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ra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thật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nhanh,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thật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mạnh,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thật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hết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65">
                <a:latin typeface="Microsoft Sans Serif"/>
                <a:cs typeface="Microsoft Sans Serif"/>
              </a:rPr>
              <a:t>sức,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kéo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dài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60">
                <a:latin typeface="Microsoft Sans Serif"/>
                <a:cs typeface="Microsoft Sans Serif"/>
              </a:rPr>
              <a:t>ít</a:t>
            </a:r>
            <a:endParaRPr sz="24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  <a:spcBef>
                <a:spcPts val="1440"/>
              </a:spcBef>
            </a:pPr>
            <a:r>
              <a:rPr dirty="0" sz="2400" spc="-5">
                <a:latin typeface="Microsoft Sans Serif"/>
                <a:cs typeface="Microsoft Sans Serif"/>
              </a:rPr>
              <a:t>nhất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6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giây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hoặc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khi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không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thể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75">
                <a:latin typeface="Microsoft Sans Serif"/>
                <a:cs typeface="Microsoft Sans Serif"/>
              </a:rPr>
              <a:t>thở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ra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120">
                <a:latin typeface="Microsoft Sans Serif"/>
                <a:cs typeface="Microsoft Sans Serif"/>
              </a:rPr>
              <a:t>được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85">
                <a:latin typeface="Microsoft Sans Serif"/>
                <a:cs typeface="Microsoft Sans Serif"/>
              </a:rPr>
              <a:t>nữa</a:t>
            </a:r>
            <a:endParaRPr sz="24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  <a:spcBef>
                <a:spcPts val="2020"/>
              </a:spcBef>
            </a:pPr>
            <a:r>
              <a:rPr dirty="0" sz="2400" spc="30">
                <a:solidFill>
                  <a:srgbClr val="006FC0"/>
                </a:solidFill>
                <a:latin typeface="Microsoft Sans Serif"/>
                <a:cs typeface="Microsoft Sans Serif"/>
              </a:rPr>
              <a:t>→</a:t>
            </a:r>
            <a:r>
              <a:rPr dirty="0" sz="2400" spc="30">
                <a:latin typeface="Microsoft Sans Serif"/>
                <a:cs typeface="Microsoft Sans Serif"/>
              </a:rPr>
              <a:t>Hít</a:t>
            </a:r>
            <a:r>
              <a:rPr dirty="0" sz="240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vào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sâu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Wingdings"/>
                <a:cs typeface="Wingdings"/>
              </a:rPr>
              <a:t></a:t>
            </a:r>
            <a:r>
              <a:rPr dirty="0" sz="2400" spc="5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Kết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thúc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phép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đo</a:t>
            </a:r>
            <a:endParaRPr sz="2400">
              <a:latin typeface="Microsoft Sans Serif"/>
              <a:cs typeface="Microsoft Sans Serif"/>
            </a:endParaRPr>
          </a:p>
          <a:p>
            <a:pPr marL="152400" indent="-140335">
              <a:lnSpc>
                <a:spcPct val="100000"/>
              </a:lnSpc>
              <a:spcBef>
                <a:spcPts val="2014"/>
              </a:spcBef>
              <a:buClr>
                <a:srgbClr val="006FC0"/>
              </a:buClr>
              <a:buSzPct val="95833"/>
              <a:buFont typeface="Wingdings"/>
              <a:buChar char=""/>
              <a:tabLst>
                <a:tab pos="153035" algn="l"/>
              </a:tabLst>
            </a:pPr>
            <a:r>
              <a:rPr dirty="0" sz="2400" spc="-5">
                <a:latin typeface="Microsoft Sans Serif"/>
                <a:cs typeface="Microsoft Sans Serif"/>
              </a:rPr>
              <a:t>Cho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BN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nghỉ</a:t>
            </a:r>
            <a:r>
              <a:rPr dirty="0" sz="2400" spc="5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5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phút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rồi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65">
                <a:latin typeface="Microsoft Sans Serif"/>
                <a:cs typeface="Microsoft Sans Serif"/>
              </a:rPr>
              <a:t>thực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hiện</a:t>
            </a:r>
            <a:r>
              <a:rPr dirty="0" sz="2400" spc="50">
                <a:latin typeface="Microsoft Sans Serif"/>
                <a:cs typeface="Microsoft Sans Serif"/>
              </a:rPr>
              <a:t> </a:t>
            </a:r>
            <a:r>
              <a:rPr dirty="0" sz="2400" spc="-15">
                <a:latin typeface="Microsoft Sans Serif"/>
                <a:cs typeface="Microsoft Sans Serif"/>
              </a:rPr>
              <a:t>lại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phép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đo</a:t>
            </a:r>
            <a:endParaRPr sz="2400">
              <a:latin typeface="Microsoft Sans Serif"/>
              <a:cs typeface="Microsoft Sans Serif"/>
            </a:endParaRPr>
          </a:p>
          <a:p>
            <a:pPr marL="152400" indent="-140335">
              <a:lnSpc>
                <a:spcPct val="100000"/>
              </a:lnSpc>
              <a:spcBef>
                <a:spcPts val="2014"/>
              </a:spcBef>
              <a:buClr>
                <a:srgbClr val="006FC0"/>
              </a:buClr>
              <a:buSzPct val="95833"/>
              <a:buFont typeface="Wingdings"/>
              <a:buChar char=""/>
              <a:tabLst>
                <a:tab pos="153035" algn="l"/>
              </a:tabLst>
            </a:pPr>
            <a:r>
              <a:rPr dirty="0" sz="2400" spc="-5">
                <a:latin typeface="Microsoft Sans Serif"/>
                <a:cs typeface="Microsoft Sans Serif"/>
              </a:rPr>
              <a:t>Đo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135">
                <a:latin typeface="Microsoft Sans Serif"/>
                <a:cs typeface="Microsoft Sans Serif"/>
              </a:rPr>
              <a:t>từ</a:t>
            </a:r>
            <a:r>
              <a:rPr dirty="0" sz="2400" spc="2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3-8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10">
                <a:latin typeface="Microsoft Sans Serif"/>
                <a:cs typeface="Microsoft Sans Serif"/>
              </a:rPr>
              <a:t>lần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để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đạt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 spc="120">
                <a:latin typeface="Microsoft Sans Serif"/>
                <a:cs typeface="Microsoft Sans Serif"/>
              </a:rPr>
              <a:t>được</a:t>
            </a:r>
            <a:r>
              <a:rPr dirty="0" sz="2400" spc="4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kết</a:t>
            </a:r>
            <a:r>
              <a:rPr dirty="0" sz="2400" spc="1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quả</a:t>
            </a:r>
            <a:r>
              <a:rPr dirty="0" sz="2400" spc="3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đảm</a:t>
            </a:r>
            <a:r>
              <a:rPr dirty="0" sz="2400" spc="35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bảo</a:t>
            </a:r>
            <a:r>
              <a:rPr dirty="0" sz="2400" spc="40">
                <a:latin typeface="Microsoft Sans Serif"/>
                <a:cs typeface="Microsoft Sans Serif"/>
              </a:rPr>
              <a:t> </a:t>
            </a:r>
            <a:r>
              <a:rPr dirty="0" sz="2400" spc="-5">
                <a:latin typeface="Microsoft Sans Serif"/>
                <a:cs typeface="Microsoft Sans Serif"/>
              </a:rPr>
              <a:t>yêu</a:t>
            </a:r>
            <a:r>
              <a:rPr dirty="0" sz="2400" spc="25">
                <a:latin typeface="Microsoft Sans Serif"/>
                <a:cs typeface="Microsoft Sans Serif"/>
              </a:rPr>
              <a:t> </a:t>
            </a:r>
            <a:r>
              <a:rPr dirty="0" sz="2400">
                <a:latin typeface="Microsoft Sans Serif"/>
                <a:cs typeface="Microsoft Sans Serif"/>
              </a:rPr>
              <a:t>cầu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9870" y="420369"/>
            <a:ext cx="329882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006FC0"/>
                </a:solidFill>
                <a:latin typeface="Verdana"/>
                <a:cs typeface="Verdana"/>
              </a:rPr>
              <a:t>BƯỚC</a:t>
            </a:r>
            <a:r>
              <a:rPr dirty="0" sz="2800" spc="5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006FC0"/>
                </a:solidFill>
                <a:latin typeface="Verdana"/>
                <a:cs typeface="Verdana"/>
              </a:rPr>
              <a:t>4:</a:t>
            </a:r>
            <a:r>
              <a:rPr dirty="0" sz="2800" spc="-3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0000"/>
                </a:solidFill>
                <a:latin typeface="Verdana"/>
                <a:cs typeface="Verdana"/>
              </a:rPr>
              <a:t>ĐO</a:t>
            </a:r>
            <a:r>
              <a:rPr dirty="0" sz="2800" spc="-15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0000"/>
                </a:solidFill>
                <a:latin typeface="Verdana"/>
                <a:cs typeface="Verdana"/>
              </a:rPr>
              <a:t>FVC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066800"/>
            <a:ext cx="8523732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9870" y="420369"/>
            <a:ext cx="329882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006FC0"/>
                </a:solidFill>
                <a:latin typeface="Verdana"/>
                <a:cs typeface="Verdana"/>
              </a:rPr>
              <a:t>BƯỚC</a:t>
            </a:r>
            <a:r>
              <a:rPr dirty="0" sz="2800" spc="5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006FC0"/>
                </a:solidFill>
                <a:latin typeface="Verdana"/>
                <a:cs typeface="Verdana"/>
              </a:rPr>
              <a:t>4:</a:t>
            </a:r>
            <a:r>
              <a:rPr dirty="0" sz="2800" spc="-3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0000"/>
                </a:solidFill>
                <a:latin typeface="Verdana"/>
                <a:cs typeface="Verdana"/>
              </a:rPr>
              <a:t>ĐO</a:t>
            </a:r>
            <a:r>
              <a:rPr dirty="0" sz="2800" spc="-15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0000"/>
                </a:solidFill>
                <a:latin typeface="Verdana"/>
                <a:cs typeface="Verdana"/>
              </a:rPr>
              <a:t>FVC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066800"/>
            <a:ext cx="8534400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9870" y="420369"/>
            <a:ext cx="329882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006FC0"/>
                </a:solidFill>
                <a:latin typeface="Verdana"/>
                <a:cs typeface="Verdana"/>
              </a:rPr>
              <a:t>BƯỚC</a:t>
            </a:r>
            <a:r>
              <a:rPr dirty="0" sz="2800" spc="5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006FC0"/>
                </a:solidFill>
                <a:latin typeface="Verdana"/>
                <a:cs typeface="Verdana"/>
              </a:rPr>
              <a:t>4:</a:t>
            </a:r>
            <a:r>
              <a:rPr dirty="0" sz="2800" spc="-3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0000"/>
                </a:solidFill>
                <a:latin typeface="Verdana"/>
                <a:cs typeface="Verdana"/>
              </a:rPr>
              <a:t>ĐO</a:t>
            </a:r>
            <a:r>
              <a:rPr dirty="0" sz="2800" spc="-15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0000"/>
                </a:solidFill>
                <a:latin typeface="Verdana"/>
                <a:cs typeface="Verdana"/>
              </a:rPr>
              <a:t>FVC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066800"/>
            <a:ext cx="8534400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9870" y="420369"/>
            <a:ext cx="329882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006FC0"/>
                </a:solidFill>
                <a:latin typeface="Verdana"/>
                <a:cs typeface="Verdana"/>
              </a:rPr>
              <a:t>BƯỚC</a:t>
            </a:r>
            <a:r>
              <a:rPr dirty="0" sz="2800" spc="5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006FC0"/>
                </a:solidFill>
                <a:latin typeface="Verdana"/>
                <a:cs typeface="Verdana"/>
              </a:rPr>
              <a:t>4:</a:t>
            </a:r>
            <a:r>
              <a:rPr dirty="0" sz="2800" spc="-3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0000"/>
                </a:solidFill>
                <a:latin typeface="Verdana"/>
                <a:cs typeface="Verdana"/>
              </a:rPr>
              <a:t>ĐO</a:t>
            </a:r>
            <a:r>
              <a:rPr dirty="0" sz="2800" spc="-15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0000"/>
                </a:solidFill>
                <a:latin typeface="Verdana"/>
                <a:cs typeface="Verdana"/>
              </a:rPr>
              <a:t>FVC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468" y="1077467"/>
            <a:ext cx="8503920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84778"/>
            <a:ext cx="9144000" cy="47321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80954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69870" y="420369"/>
            <a:ext cx="329882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006FC0"/>
                </a:solidFill>
                <a:latin typeface="Verdana"/>
                <a:cs typeface="Verdana"/>
              </a:rPr>
              <a:t>BƯỚC</a:t>
            </a:r>
            <a:r>
              <a:rPr dirty="0" sz="2800" spc="5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006FC0"/>
                </a:solidFill>
                <a:latin typeface="Verdana"/>
                <a:cs typeface="Verdana"/>
              </a:rPr>
              <a:t>4:</a:t>
            </a:r>
            <a:r>
              <a:rPr dirty="0" sz="2800" spc="-3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0000"/>
                </a:solidFill>
                <a:latin typeface="Verdana"/>
                <a:cs typeface="Verdana"/>
              </a:rPr>
              <a:t>ĐO</a:t>
            </a:r>
            <a:r>
              <a:rPr dirty="0" sz="2800" spc="-15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0000"/>
                </a:solidFill>
                <a:latin typeface="Verdana"/>
                <a:cs typeface="Verdana"/>
              </a:rPr>
              <a:t>FVC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1029582"/>
            <a:ext cx="7835900" cy="4942840"/>
          </a:xfrm>
          <a:prstGeom prst="rect">
            <a:avLst/>
          </a:prstGeom>
        </p:spPr>
        <p:txBody>
          <a:bodyPr wrap="square" lIns="0" tIns="2076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635"/>
              </a:spcBef>
            </a:pPr>
            <a:r>
              <a:rPr dirty="0" sz="2800" spc="-100" b="1">
                <a:solidFill>
                  <a:srgbClr val="FF0000"/>
                </a:solidFill>
                <a:latin typeface="Arial"/>
                <a:cs typeface="Arial"/>
              </a:rPr>
              <a:t>Yêu</a:t>
            </a:r>
            <a:r>
              <a:rPr dirty="0" sz="2800" spc="26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0000"/>
                </a:solidFill>
                <a:latin typeface="Arial"/>
                <a:cs typeface="Arial"/>
              </a:rPr>
              <a:t>cầu:</a:t>
            </a:r>
            <a:r>
              <a:rPr dirty="0" sz="2800" spc="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(</a:t>
            </a:r>
            <a:r>
              <a:rPr dirty="0" u="heavy" sz="2800" spc="-5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phụ</a:t>
            </a:r>
            <a:r>
              <a:rPr dirty="0" u="heavy" sz="2800" spc="-1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spc="-5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lục</a:t>
            </a:r>
            <a:r>
              <a:rPr dirty="0" u="heavy" sz="2800" spc="-1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800" b="1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3</a:t>
            </a:r>
            <a:r>
              <a:rPr dirty="0" sz="2800" b="1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 marL="351155" indent="-339090">
              <a:lnSpc>
                <a:spcPct val="100000"/>
              </a:lnSpc>
              <a:spcBef>
                <a:spcPts val="1325"/>
              </a:spcBef>
              <a:buClr>
                <a:srgbClr val="FF0000"/>
              </a:buClr>
              <a:buSzPct val="109090"/>
              <a:buAutoNum type="arabicPeriod"/>
              <a:tabLst>
                <a:tab pos="351790" algn="l"/>
              </a:tabLst>
            </a:pPr>
            <a:r>
              <a:rPr dirty="0" sz="2200" spc="-5" b="1">
                <a:latin typeface="Arial"/>
                <a:cs typeface="Arial"/>
              </a:rPr>
              <a:t>3 đường</a:t>
            </a:r>
            <a:r>
              <a:rPr dirty="0" sz="2200" spc="15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cong</a:t>
            </a:r>
            <a:r>
              <a:rPr dirty="0" sz="2200" spc="2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FVC</a:t>
            </a:r>
            <a:r>
              <a:rPr dirty="0" sz="220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chấp</a:t>
            </a:r>
            <a:r>
              <a:rPr dirty="0" sz="2200" spc="20" b="1">
                <a:latin typeface="Arial"/>
                <a:cs typeface="Arial"/>
              </a:rPr>
              <a:t> </a:t>
            </a:r>
            <a:r>
              <a:rPr dirty="0" sz="2200" spc="-5" b="1">
                <a:latin typeface="Arial"/>
                <a:cs typeface="Arial"/>
              </a:rPr>
              <a:t>nhận</a:t>
            </a:r>
            <a:r>
              <a:rPr dirty="0" sz="2200" spc="10" b="1">
                <a:latin typeface="Arial"/>
                <a:cs typeface="Arial"/>
              </a:rPr>
              <a:t> </a:t>
            </a:r>
            <a:r>
              <a:rPr dirty="0" sz="2200" b="1">
                <a:latin typeface="Arial"/>
                <a:cs typeface="Arial"/>
              </a:rPr>
              <a:t>được:</a:t>
            </a:r>
            <a:endParaRPr sz="2200">
              <a:latin typeface="Arial"/>
              <a:cs typeface="Arial"/>
            </a:endParaRPr>
          </a:p>
          <a:p>
            <a:pPr lvl="1" marL="598170" indent="-128905">
              <a:lnSpc>
                <a:spcPct val="100000"/>
              </a:lnSpc>
              <a:spcBef>
                <a:spcPts val="1100"/>
              </a:spcBef>
              <a:buClr>
                <a:srgbClr val="006FC0"/>
              </a:buClr>
              <a:buSzPct val="95454"/>
              <a:buFont typeface="Wingdings"/>
              <a:buChar char=""/>
              <a:tabLst>
                <a:tab pos="598805" algn="l"/>
              </a:tabLst>
            </a:pPr>
            <a:r>
              <a:rPr dirty="0" sz="2200" spc="30">
                <a:latin typeface="Microsoft Sans Serif"/>
                <a:cs typeface="Microsoft Sans Serif"/>
              </a:rPr>
              <a:t>Hít</a:t>
            </a:r>
            <a:r>
              <a:rPr dirty="0" sz="2200" spc="20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vào</a:t>
            </a:r>
            <a:r>
              <a:rPr dirty="0" sz="2200" spc="35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hết</a:t>
            </a:r>
            <a:r>
              <a:rPr dirty="0" sz="2200" spc="35">
                <a:latin typeface="Microsoft Sans Serif"/>
                <a:cs typeface="Microsoft Sans Serif"/>
              </a:rPr>
              <a:t> </a:t>
            </a:r>
            <a:r>
              <a:rPr dirty="0" sz="2200" spc="80">
                <a:latin typeface="Microsoft Sans Serif"/>
                <a:cs typeface="Microsoft Sans Serif"/>
              </a:rPr>
              <a:t>sức</a:t>
            </a:r>
            <a:r>
              <a:rPr dirty="0" sz="2200" spc="15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Wingdings"/>
                <a:cs typeface="Wingdings"/>
              </a:rPr>
              <a:t></a:t>
            </a:r>
            <a:r>
              <a:rPr dirty="0" sz="2200" spc="50">
                <a:latin typeface="Times New Roman"/>
                <a:cs typeface="Times New Roman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thổi</a:t>
            </a:r>
            <a:r>
              <a:rPr dirty="0" sz="2200" spc="25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ra</a:t>
            </a:r>
            <a:r>
              <a:rPr dirty="0" sz="2200" spc="35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hết</a:t>
            </a:r>
            <a:r>
              <a:rPr dirty="0" sz="2200" spc="20">
                <a:latin typeface="Microsoft Sans Serif"/>
                <a:cs typeface="Microsoft Sans Serif"/>
              </a:rPr>
              <a:t> </a:t>
            </a:r>
            <a:r>
              <a:rPr dirty="0" sz="2200" spc="85">
                <a:latin typeface="Microsoft Sans Serif"/>
                <a:cs typeface="Microsoft Sans Serif"/>
              </a:rPr>
              <a:t>sức</a:t>
            </a:r>
            <a:endParaRPr sz="2200">
              <a:latin typeface="Microsoft Sans Serif"/>
              <a:cs typeface="Microsoft Sans Serif"/>
            </a:endParaRPr>
          </a:p>
          <a:p>
            <a:pPr lvl="1" marL="598170" indent="-128905">
              <a:lnSpc>
                <a:spcPct val="100000"/>
              </a:lnSpc>
              <a:spcBef>
                <a:spcPts val="1055"/>
              </a:spcBef>
              <a:buClr>
                <a:srgbClr val="006FC0"/>
              </a:buClr>
              <a:buSzPct val="95454"/>
              <a:buFont typeface="Wingdings"/>
              <a:buChar char=""/>
              <a:tabLst>
                <a:tab pos="598805" algn="l"/>
              </a:tabLst>
            </a:pPr>
            <a:r>
              <a:rPr dirty="0" sz="2200" spc="-5">
                <a:latin typeface="Microsoft Sans Serif"/>
                <a:cs typeface="Microsoft Sans Serif"/>
              </a:rPr>
              <a:t>Gắng </a:t>
            </a:r>
            <a:r>
              <a:rPr dirty="0" sz="2200" spc="85">
                <a:latin typeface="Microsoft Sans Serif"/>
                <a:cs typeface="Microsoft Sans Serif"/>
              </a:rPr>
              <a:t>sức</a:t>
            </a:r>
            <a:endParaRPr sz="2200">
              <a:latin typeface="Microsoft Sans Serif"/>
              <a:cs typeface="Microsoft Sans Serif"/>
            </a:endParaRPr>
          </a:p>
          <a:p>
            <a:pPr lvl="1" marL="598170" indent="-128905">
              <a:lnSpc>
                <a:spcPct val="100000"/>
              </a:lnSpc>
              <a:spcBef>
                <a:spcPts val="1060"/>
              </a:spcBef>
              <a:buClr>
                <a:srgbClr val="006FC0"/>
              </a:buClr>
              <a:buSzPct val="95454"/>
              <a:buFont typeface="Wingdings"/>
              <a:buChar char=""/>
              <a:tabLst>
                <a:tab pos="598805" algn="l"/>
              </a:tabLst>
            </a:pPr>
            <a:r>
              <a:rPr dirty="0" sz="2200" spc="-5">
                <a:latin typeface="Microsoft Sans Serif"/>
                <a:cs typeface="Microsoft Sans Serif"/>
              </a:rPr>
              <a:t>Không</a:t>
            </a:r>
            <a:r>
              <a:rPr dirty="0" sz="2200" spc="10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ngập</a:t>
            </a:r>
            <a:r>
              <a:rPr dirty="0" sz="2200" spc="20">
                <a:latin typeface="Microsoft Sans Serif"/>
                <a:cs typeface="Microsoft Sans Serif"/>
              </a:rPr>
              <a:t> </a:t>
            </a:r>
            <a:r>
              <a:rPr dirty="0" sz="2200" spc="45">
                <a:latin typeface="Microsoft Sans Serif"/>
                <a:cs typeface="Microsoft Sans Serif"/>
              </a:rPr>
              <a:t>ngừng</a:t>
            </a:r>
            <a:endParaRPr sz="2200">
              <a:latin typeface="Microsoft Sans Serif"/>
              <a:cs typeface="Microsoft Sans Serif"/>
            </a:endParaRPr>
          </a:p>
          <a:p>
            <a:pPr lvl="1" marL="598170" indent="-128905">
              <a:lnSpc>
                <a:spcPct val="100000"/>
              </a:lnSpc>
              <a:spcBef>
                <a:spcPts val="1055"/>
              </a:spcBef>
              <a:buClr>
                <a:srgbClr val="006FC0"/>
              </a:buClr>
              <a:buSzPct val="95454"/>
              <a:buFont typeface="Wingdings"/>
              <a:buChar char=""/>
              <a:tabLst>
                <a:tab pos="598805" algn="l"/>
              </a:tabLst>
            </a:pPr>
            <a:r>
              <a:rPr dirty="0" sz="2200" spc="-5">
                <a:latin typeface="Microsoft Sans Serif"/>
                <a:cs typeface="Microsoft Sans Serif"/>
              </a:rPr>
              <a:t>Không</a:t>
            </a:r>
            <a:r>
              <a:rPr dirty="0" sz="2200" spc="-10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ho</a:t>
            </a:r>
            <a:endParaRPr sz="2200">
              <a:latin typeface="Microsoft Sans Serif"/>
              <a:cs typeface="Microsoft Sans Serif"/>
            </a:endParaRPr>
          </a:p>
          <a:p>
            <a:pPr lvl="1" marL="598170" indent="-128905">
              <a:lnSpc>
                <a:spcPct val="100000"/>
              </a:lnSpc>
              <a:spcBef>
                <a:spcPts val="1055"/>
              </a:spcBef>
              <a:buClr>
                <a:srgbClr val="006FC0"/>
              </a:buClr>
              <a:buSzPct val="95454"/>
              <a:buFont typeface="Wingdings"/>
              <a:buChar char=""/>
              <a:tabLst>
                <a:tab pos="598805" algn="l"/>
              </a:tabLst>
            </a:pPr>
            <a:r>
              <a:rPr dirty="0" sz="2200" spc="45">
                <a:latin typeface="Microsoft Sans Serif"/>
                <a:cs typeface="Microsoft Sans Serif"/>
              </a:rPr>
              <a:t>Thời</a:t>
            </a:r>
            <a:r>
              <a:rPr dirty="0" sz="2200" spc="35">
                <a:latin typeface="Microsoft Sans Serif"/>
                <a:cs typeface="Microsoft Sans Serif"/>
              </a:rPr>
              <a:t> </a:t>
            </a:r>
            <a:r>
              <a:rPr dirty="0" sz="2200" spc="-10">
                <a:latin typeface="Microsoft Sans Serif"/>
                <a:cs typeface="Microsoft Sans Serif"/>
              </a:rPr>
              <a:t>gian</a:t>
            </a:r>
            <a:r>
              <a:rPr dirty="0" sz="2200" spc="35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tối</a:t>
            </a:r>
            <a:r>
              <a:rPr dirty="0" sz="2200" spc="35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thiểu</a:t>
            </a:r>
            <a:r>
              <a:rPr dirty="0" sz="2200" spc="30">
                <a:latin typeface="Microsoft Sans Serif"/>
                <a:cs typeface="Microsoft Sans Serif"/>
              </a:rPr>
              <a:t> </a:t>
            </a:r>
            <a:r>
              <a:rPr dirty="0" sz="2200" spc="-10">
                <a:latin typeface="Microsoft Sans Serif"/>
                <a:cs typeface="Microsoft Sans Serif"/>
              </a:rPr>
              <a:t>là</a:t>
            </a:r>
            <a:r>
              <a:rPr dirty="0" sz="2200" spc="15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6s</a:t>
            </a:r>
            <a:r>
              <a:rPr dirty="0" sz="2200" spc="40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đến</a:t>
            </a:r>
            <a:r>
              <a:rPr dirty="0" sz="2200" spc="40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15s</a:t>
            </a:r>
            <a:r>
              <a:rPr dirty="0" sz="2200" spc="25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nếu</a:t>
            </a:r>
            <a:r>
              <a:rPr dirty="0" sz="2200" spc="50">
                <a:latin typeface="Microsoft Sans Serif"/>
                <a:cs typeface="Microsoft Sans Serif"/>
              </a:rPr>
              <a:t> </a:t>
            </a:r>
            <a:r>
              <a:rPr dirty="0" sz="2200">
                <a:latin typeface="Microsoft Sans Serif"/>
                <a:cs typeface="Microsoft Sans Serif"/>
              </a:rPr>
              <a:t>có</a:t>
            </a:r>
            <a:r>
              <a:rPr dirty="0" sz="2200" spc="30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tắc</a:t>
            </a:r>
            <a:r>
              <a:rPr dirty="0" sz="2200" spc="25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nghẽn</a:t>
            </a:r>
            <a:r>
              <a:rPr dirty="0" sz="2200" spc="45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tốt</a:t>
            </a:r>
            <a:r>
              <a:rPr dirty="0" sz="2200" spc="30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nhất</a:t>
            </a:r>
            <a:endParaRPr sz="22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  <a:spcBef>
                <a:spcPts val="1060"/>
              </a:spcBef>
            </a:pPr>
            <a:r>
              <a:rPr dirty="0" sz="2200" spc="-10">
                <a:latin typeface="Microsoft Sans Serif"/>
                <a:cs typeface="Microsoft Sans Serif"/>
              </a:rPr>
              <a:t>là</a:t>
            </a:r>
            <a:r>
              <a:rPr dirty="0" sz="2200" spc="25">
                <a:latin typeface="Microsoft Sans Serif"/>
                <a:cs typeface="Microsoft Sans Serif"/>
              </a:rPr>
              <a:t> </a:t>
            </a:r>
            <a:r>
              <a:rPr dirty="0" sz="2200" spc="70">
                <a:latin typeface="Microsoft Sans Serif"/>
                <a:cs typeface="Microsoft Sans Serif"/>
              </a:rPr>
              <a:t>thở</a:t>
            </a:r>
            <a:r>
              <a:rPr dirty="0" sz="2200" spc="30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ra</a:t>
            </a:r>
            <a:r>
              <a:rPr dirty="0" sz="2200" spc="25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đến</a:t>
            </a:r>
            <a:r>
              <a:rPr dirty="0" sz="2200" spc="45">
                <a:latin typeface="Microsoft Sans Serif"/>
                <a:cs typeface="Microsoft Sans Serif"/>
              </a:rPr>
              <a:t> </a:t>
            </a:r>
            <a:r>
              <a:rPr dirty="0" sz="2200" spc="-10">
                <a:latin typeface="Microsoft Sans Serif"/>
                <a:cs typeface="Microsoft Sans Serif"/>
              </a:rPr>
              <a:t>khi</a:t>
            </a:r>
            <a:r>
              <a:rPr dirty="0" sz="2200" spc="25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bệnh</a:t>
            </a:r>
            <a:r>
              <a:rPr dirty="0" sz="2200" spc="30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nhân</a:t>
            </a:r>
            <a:r>
              <a:rPr dirty="0" sz="2200" spc="45">
                <a:latin typeface="Microsoft Sans Serif"/>
                <a:cs typeface="Microsoft Sans Serif"/>
              </a:rPr>
              <a:t> </a:t>
            </a:r>
            <a:r>
              <a:rPr dirty="0" sz="2200" spc="120">
                <a:latin typeface="Microsoft Sans Serif"/>
                <a:cs typeface="Microsoft Sans Serif"/>
              </a:rPr>
              <a:t>tự</a:t>
            </a:r>
            <a:r>
              <a:rPr dirty="0" sz="2200" spc="30">
                <a:latin typeface="Microsoft Sans Serif"/>
                <a:cs typeface="Microsoft Sans Serif"/>
              </a:rPr>
              <a:t> </a:t>
            </a:r>
            <a:r>
              <a:rPr dirty="0" sz="2200" spc="35">
                <a:latin typeface="Microsoft Sans Serif"/>
                <a:cs typeface="Microsoft Sans Serif"/>
              </a:rPr>
              <a:t>hít</a:t>
            </a:r>
            <a:r>
              <a:rPr dirty="0" sz="2200" spc="30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vào</a:t>
            </a:r>
            <a:r>
              <a:rPr dirty="0" sz="2200" spc="40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hoặc</a:t>
            </a:r>
            <a:r>
              <a:rPr dirty="0" sz="2200" spc="35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có</a:t>
            </a:r>
            <a:r>
              <a:rPr dirty="0" sz="2200" spc="30">
                <a:latin typeface="Microsoft Sans Serif"/>
                <a:cs typeface="Microsoft Sans Serif"/>
              </a:rPr>
              <a:t> </a:t>
            </a:r>
            <a:r>
              <a:rPr dirty="0" sz="2200" spc="25">
                <a:latin typeface="Microsoft Sans Serif"/>
                <a:cs typeface="Microsoft Sans Serif"/>
              </a:rPr>
              <a:t>bình</a:t>
            </a:r>
            <a:r>
              <a:rPr dirty="0" sz="2200" spc="30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nguyên</a:t>
            </a:r>
            <a:endParaRPr sz="2200">
              <a:latin typeface="Microsoft Sans Serif"/>
              <a:cs typeface="Microsoft Sans Serif"/>
            </a:endParaRPr>
          </a:p>
          <a:p>
            <a:pPr marL="469900">
              <a:lnSpc>
                <a:spcPct val="100000"/>
              </a:lnSpc>
              <a:spcBef>
                <a:spcPts val="1055"/>
              </a:spcBef>
            </a:pPr>
            <a:r>
              <a:rPr dirty="0" sz="2200" spc="215">
                <a:latin typeface="Microsoft Sans Serif"/>
                <a:cs typeface="Microsoft Sans Serif"/>
              </a:rPr>
              <a:t>ở</a:t>
            </a:r>
            <a:r>
              <a:rPr dirty="0" sz="2200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đoạn</a:t>
            </a:r>
            <a:r>
              <a:rPr dirty="0" sz="2200">
                <a:latin typeface="Microsoft Sans Serif"/>
                <a:cs typeface="Microsoft Sans Serif"/>
              </a:rPr>
              <a:t> </a:t>
            </a:r>
            <a:r>
              <a:rPr dirty="0" sz="2200" spc="-10">
                <a:latin typeface="Microsoft Sans Serif"/>
                <a:cs typeface="Microsoft Sans Serif"/>
              </a:rPr>
              <a:t>cuối</a:t>
            </a:r>
            <a:endParaRPr sz="2200">
              <a:latin typeface="Microsoft Sans Serif"/>
              <a:cs typeface="Microsoft Sans Serif"/>
            </a:endParaRPr>
          </a:p>
          <a:p>
            <a:pPr lvl="1" marL="598170" indent="-128905">
              <a:lnSpc>
                <a:spcPct val="100000"/>
              </a:lnSpc>
              <a:spcBef>
                <a:spcPts val="1055"/>
              </a:spcBef>
              <a:buClr>
                <a:srgbClr val="006FC0"/>
              </a:buClr>
              <a:buSzPct val="95454"/>
              <a:buFont typeface="Wingdings"/>
              <a:buChar char=""/>
              <a:tabLst>
                <a:tab pos="598805" algn="l"/>
              </a:tabLst>
            </a:pPr>
            <a:r>
              <a:rPr dirty="0" sz="2200" spc="-5">
                <a:latin typeface="Microsoft Sans Serif"/>
                <a:cs typeface="Microsoft Sans Serif"/>
              </a:rPr>
              <a:t>Không</a:t>
            </a:r>
            <a:r>
              <a:rPr dirty="0" sz="2200" spc="25">
                <a:latin typeface="Microsoft Sans Serif"/>
                <a:cs typeface="Microsoft Sans Serif"/>
              </a:rPr>
              <a:t> </a:t>
            </a:r>
            <a:r>
              <a:rPr dirty="0" sz="2200" spc="105">
                <a:latin typeface="Microsoft Sans Serif"/>
                <a:cs typeface="Microsoft Sans Serif"/>
              </a:rPr>
              <a:t>hở</a:t>
            </a:r>
            <a:r>
              <a:rPr dirty="0" sz="2200" spc="25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miệng</a:t>
            </a:r>
            <a:r>
              <a:rPr dirty="0" sz="2200" spc="40">
                <a:latin typeface="Microsoft Sans Serif"/>
                <a:cs typeface="Microsoft Sans Serif"/>
              </a:rPr>
              <a:t> </a:t>
            </a:r>
            <a:r>
              <a:rPr dirty="0" sz="2200" spc="-10">
                <a:latin typeface="Microsoft Sans Serif"/>
                <a:cs typeface="Microsoft Sans Serif"/>
              </a:rPr>
              <a:t>và</a:t>
            </a:r>
            <a:r>
              <a:rPr dirty="0" sz="2200" spc="35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ống</a:t>
            </a:r>
            <a:r>
              <a:rPr dirty="0" sz="2200" spc="30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ngậm</a:t>
            </a:r>
            <a:r>
              <a:rPr dirty="0" sz="2200" spc="40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không</a:t>
            </a:r>
            <a:r>
              <a:rPr dirty="0" sz="2200" spc="30">
                <a:latin typeface="Microsoft Sans Serif"/>
                <a:cs typeface="Microsoft Sans Serif"/>
              </a:rPr>
              <a:t> </a:t>
            </a:r>
            <a:r>
              <a:rPr dirty="0" sz="2200" spc="-5">
                <a:latin typeface="Microsoft Sans Serif"/>
                <a:cs typeface="Microsoft Sans Serif"/>
              </a:rPr>
              <a:t>tắc</a:t>
            </a:r>
            <a:endParaRPr sz="22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84778"/>
            <a:ext cx="9144000" cy="47321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80954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69870" y="420369"/>
            <a:ext cx="329882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006FC0"/>
                </a:solidFill>
                <a:latin typeface="Verdana"/>
                <a:cs typeface="Verdana"/>
              </a:rPr>
              <a:t>BƯỚC</a:t>
            </a:r>
            <a:r>
              <a:rPr dirty="0" sz="2800" spc="5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006FC0"/>
                </a:solidFill>
                <a:latin typeface="Verdana"/>
                <a:cs typeface="Verdana"/>
              </a:rPr>
              <a:t>4:</a:t>
            </a:r>
            <a:r>
              <a:rPr dirty="0" sz="2800" spc="-3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0000"/>
                </a:solidFill>
                <a:latin typeface="Verdana"/>
                <a:cs typeface="Verdana"/>
              </a:rPr>
              <a:t>ĐO</a:t>
            </a:r>
            <a:r>
              <a:rPr dirty="0" sz="2800" spc="-15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0000"/>
                </a:solidFill>
                <a:latin typeface="Verdana"/>
                <a:cs typeface="Verdana"/>
              </a:rPr>
              <a:t>FVC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2600" y="1529537"/>
            <a:ext cx="7903845" cy="32689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07670" indent="-395605">
              <a:lnSpc>
                <a:spcPct val="100000"/>
              </a:lnSpc>
              <a:spcBef>
                <a:spcPts val="95"/>
              </a:spcBef>
              <a:buClr>
                <a:srgbClr val="FF0000"/>
              </a:buClr>
              <a:buAutoNum type="arabicPeriod" startAt="2"/>
              <a:tabLst>
                <a:tab pos="408305" algn="l"/>
              </a:tabLst>
            </a:pPr>
            <a:r>
              <a:rPr dirty="0" sz="2800" spc="-95" b="1">
                <a:latin typeface="Arial"/>
                <a:cs typeface="Arial"/>
              </a:rPr>
              <a:t>Các</a:t>
            </a:r>
            <a:r>
              <a:rPr dirty="0" sz="2800" spc="265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kết quả</a:t>
            </a:r>
            <a:r>
              <a:rPr dirty="0" sz="2800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lặp</a:t>
            </a:r>
            <a:r>
              <a:rPr dirty="0" sz="2800" spc="-1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lại:</a:t>
            </a:r>
            <a:endParaRPr sz="2800">
              <a:latin typeface="Arial"/>
              <a:cs typeface="Arial"/>
            </a:endParaRPr>
          </a:p>
          <a:p>
            <a:pPr lvl="1" marL="885825" indent="-515620">
              <a:lnSpc>
                <a:spcPct val="100000"/>
              </a:lnSpc>
              <a:spcBef>
                <a:spcPts val="2355"/>
              </a:spcBef>
              <a:buClr>
                <a:srgbClr val="006FC0"/>
              </a:buClr>
              <a:buFont typeface="Wingdings"/>
              <a:buChar char=""/>
              <a:tabLst>
                <a:tab pos="885825" algn="l"/>
                <a:tab pos="886460" algn="l"/>
              </a:tabLst>
            </a:pPr>
            <a:r>
              <a:rPr dirty="0" sz="2800" spc="-10">
                <a:latin typeface="Microsoft Sans Serif"/>
                <a:cs typeface="Microsoft Sans Serif"/>
              </a:rPr>
              <a:t>FVC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và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FEV1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chênh</a:t>
            </a:r>
            <a:r>
              <a:rPr dirty="0" sz="2800" spc="45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nhau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trong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5%</a:t>
            </a:r>
            <a:r>
              <a:rPr dirty="0" sz="2800" spc="2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hay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0,1l</a:t>
            </a:r>
            <a:endParaRPr sz="2800">
              <a:latin typeface="Microsoft Sans Serif"/>
              <a:cs typeface="Microsoft Sans Serif"/>
            </a:endParaRPr>
          </a:p>
          <a:p>
            <a:pPr lvl="1" marL="885825" indent="-515620">
              <a:lnSpc>
                <a:spcPct val="100000"/>
              </a:lnSpc>
              <a:spcBef>
                <a:spcPts val="2355"/>
              </a:spcBef>
              <a:buClr>
                <a:srgbClr val="006FC0"/>
              </a:buClr>
              <a:buFont typeface="Wingdings"/>
              <a:buChar char=""/>
              <a:tabLst>
                <a:tab pos="885825" algn="l"/>
                <a:tab pos="886460" algn="l"/>
              </a:tabLst>
            </a:pPr>
            <a:r>
              <a:rPr dirty="0" sz="2800" spc="-5">
                <a:latin typeface="Microsoft Sans Serif"/>
                <a:cs typeface="Microsoft Sans Serif"/>
              </a:rPr>
              <a:t>Nếu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75">
                <a:latin typeface="Microsoft Sans Serif"/>
                <a:cs typeface="Microsoft Sans Serif"/>
              </a:rPr>
              <a:t>chưa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đạt</a:t>
            </a:r>
            <a:r>
              <a:rPr dirty="0" sz="2800" spc="2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tiếp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tục</a:t>
            </a:r>
            <a:r>
              <a:rPr dirty="0" sz="2800" spc="2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làm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 spc="-15">
                <a:latin typeface="Microsoft Sans Serif"/>
                <a:cs typeface="Microsoft Sans Serif"/>
              </a:rPr>
              <a:t>lại</a:t>
            </a:r>
            <a:endParaRPr sz="2800">
              <a:latin typeface="Microsoft Sans Serif"/>
              <a:cs typeface="Microsoft Sans Serif"/>
            </a:endParaRPr>
          </a:p>
          <a:p>
            <a:pPr lvl="1" marL="885825" marR="74930" indent="-515620">
              <a:lnSpc>
                <a:spcPct val="150000"/>
              </a:lnSpc>
              <a:spcBef>
                <a:spcPts val="675"/>
              </a:spcBef>
              <a:buClr>
                <a:srgbClr val="006FC0"/>
              </a:buClr>
              <a:buFont typeface="Wingdings"/>
              <a:buChar char=""/>
              <a:tabLst>
                <a:tab pos="885825" algn="l"/>
                <a:tab pos="886460" algn="l"/>
              </a:tabLst>
            </a:pPr>
            <a:r>
              <a:rPr dirty="0" sz="2800" spc="-10">
                <a:latin typeface="Microsoft Sans Serif"/>
                <a:cs typeface="Microsoft Sans Serif"/>
              </a:rPr>
              <a:t>Nếu</a:t>
            </a:r>
            <a:r>
              <a:rPr dirty="0" sz="2800" spc="5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không</a:t>
            </a:r>
            <a:r>
              <a:rPr dirty="0" sz="2800" spc="50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đạt</a:t>
            </a:r>
            <a:r>
              <a:rPr dirty="0" sz="2800" spc="25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sau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8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 spc="-10">
                <a:latin typeface="Microsoft Sans Serif"/>
                <a:cs typeface="Microsoft Sans Serif"/>
              </a:rPr>
              <a:t>lần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đo,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 spc="55">
                <a:latin typeface="Microsoft Sans Serif"/>
                <a:cs typeface="Microsoft Sans Serif"/>
              </a:rPr>
              <a:t>ngưng</a:t>
            </a:r>
            <a:r>
              <a:rPr dirty="0" sz="2800" spc="50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và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chọn </a:t>
            </a:r>
            <a:r>
              <a:rPr dirty="0" sz="2800" spc="-73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3</a:t>
            </a:r>
            <a:r>
              <a:rPr dirty="0" sz="2800" spc="2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KQ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tốt</a:t>
            </a:r>
            <a:r>
              <a:rPr dirty="0" sz="2800" spc="20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nhất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 spc="145">
                <a:latin typeface="Microsoft Sans Serif"/>
                <a:cs typeface="Microsoft Sans Serif"/>
              </a:rPr>
              <a:t>được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chấp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nhận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69870" y="420369"/>
            <a:ext cx="3298825" cy="4521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spc="-5">
                <a:solidFill>
                  <a:srgbClr val="006FC0"/>
                </a:solidFill>
                <a:latin typeface="Verdana"/>
                <a:cs typeface="Verdana"/>
              </a:rPr>
              <a:t>BƯỚC</a:t>
            </a:r>
            <a:r>
              <a:rPr dirty="0" sz="2800" spc="5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006FC0"/>
                </a:solidFill>
                <a:latin typeface="Verdana"/>
                <a:cs typeface="Verdana"/>
              </a:rPr>
              <a:t>4:</a:t>
            </a:r>
            <a:r>
              <a:rPr dirty="0" sz="2800" spc="-3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0000"/>
                </a:solidFill>
                <a:latin typeface="Verdana"/>
                <a:cs typeface="Verdana"/>
              </a:rPr>
              <a:t>ĐO</a:t>
            </a:r>
            <a:r>
              <a:rPr dirty="0" sz="2800" spc="-15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0000"/>
                </a:solidFill>
                <a:latin typeface="Verdana"/>
                <a:cs typeface="Verdana"/>
              </a:rPr>
              <a:t>FVC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088136"/>
            <a:ext cx="8522208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80206"/>
            <a:ext cx="9144000" cy="4732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80954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34692" y="319785"/>
            <a:ext cx="537019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006FC0"/>
                </a:solidFill>
                <a:latin typeface="Verdana"/>
                <a:cs typeface="Verdana"/>
              </a:rPr>
              <a:t>BƯỚC</a:t>
            </a:r>
            <a:r>
              <a:rPr dirty="0" sz="3600" spc="-45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3600">
                <a:solidFill>
                  <a:srgbClr val="006FC0"/>
                </a:solidFill>
                <a:latin typeface="Verdana"/>
                <a:cs typeface="Verdana"/>
              </a:rPr>
              <a:t>5:</a:t>
            </a:r>
            <a:r>
              <a:rPr dirty="0" sz="3600" spc="-35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3600">
                <a:solidFill>
                  <a:srgbClr val="FF0000"/>
                </a:solidFill>
                <a:latin typeface="Verdana"/>
                <a:cs typeface="Verdana"/>
              </a:rPr>
              <a:t>IN</a:t>
            </a:r>
            <a:r>
              <a:rPr dirty="0" sz="3600" spc="-25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3600">
                <a:solidFill>
                  <a:srgbClr val="FF0000"/>
                </a:solidFill>
                <a:latin typeface="Verdana"/>
                <a:cs typeface="Verdana"/>
              </a:rPr>
              <a:t>KẾT</a:t>
            </a:r>
            <a:r>
              <a:rPr dirty="0" sz="3600" spc="-25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3600" spc="-5">
                <a:solidFill>
                  <a:srgbClr val="FF0000"/>
                </a:solidFill>
                <a:latin typeface="Verdana"/>
                <a:cs typeface="Verdana"/>
              </a:rPr>
              <a:t>QUẢ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1238863"/>
            <a:ext cx="7672070" cy="1306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  <a:buClr>
                <a:srgbClr val="006FC0"/>
              </a:buClr>
              <a:buSzPct val="96153"/>
              <a:buFont typeface="Wingdings"/>
              <a:buChar char=""/>
              <a:tabLst>
                <a:tab pos="308610" algn="l"/>
              </a:tabLst>
            </a:pPr>
            <a:r>
              <a:rPr dirty="0" sz="2600">
                <a:latin typeface="Microsoft Sans Serif"/>
                <a:cs typeface="Microsoft Sans Serif"/>
              </a:rPr>
              <a:t>Chọn</a:t>
            </a:r>
            <a:r>
              <a:rPr dirty="0" sz="2600" spc="15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và</a:t>
            </a:r>
            <a:r>
              <a:rPr dirty="0" sz="2600" spc="30">
                <a:latin typeface="Microsoft Sans Serif"/>
                <a:cs typeface="Microsoft Sans Serif"/>
              </a:rPr>
              <a:t> </a:t>
            </a:r>
            <a:r>
              <a:rPr dirty="0" sz="2600" spc="-10">
                <a:latin typeface="Microsoft Sans Serif"/>
                <a:cs typeface="Microsoft Sans Serif"/>
              </a:rPr>
              <a:t>in</a:t>
            </a:r>
            <a:r>
              <a:rPr dirty="0" sz="2600" spc="25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kết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quả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85">
                <a:latin typeface="Microsoft Sans Serif"/>
                <a:cs typeface="Microsoft Sans Serif"/>
              </a:rPr>
              <a:t>với</a:t>
            </a:r>
            <a:r>
              <a:rPr dirty="0" sz="2800" spc="35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đủ</a:t>
            </a:r>
            <a:r>
              <a:rPr dirty="0" sz="2800" spc="45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cả</a:t>
            </a:r>
            <a:r>
              <a:rPr dirty="0" sz="2800" spc="3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3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114">
                <a:latin typeface="Microsoft Sans Serif"/>
                <a:cs typeface="Microsoft Sans Serif"/>
              </a:rPr>
              <a:t>đường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>
                <a:latin typeface="Microsoft Sans Serif"/>
                <a:cs typeface="Microsoft Sans Serif"/>
              </a:rPr>
              <a:t>cong</a:t>
            </a:r>
            <a:r>
              <a:rPr dirty="0" sz="2800" spc="45">
                <a:latin typeface="Microsoft Sans Serif"/>
                <a:cs typeface="Microsoft Sans Serif"/>
              </a:rPr>
              <a:t> </a:t>
            </a:r>
            <a:r>
              <a:rPr dirty="0" sz="2800" spc="95">
                <a:latin typeface="Microsoft Sans Serif"/>
                <a:cs typeface="Microsoft Sans Serif"/>
              </a:rPr>
              <a:t>lưu </a:t>
            </a:r>
            <a:r>
              <a:rPr dirty="0" sz="2800" spc="-730">
                <a:latin typeface="Microsoft Sans Serif"/>
                <a:cs typeface="Microsoft Sans Serif"/>
              </a:rPr>
              <a:t> </a:t>
            </a:r>
            <a:r>
              <a:rPr dirty="0" sz="2800" spc="110">
                <a:latin typeface="Microsoft Sans Serif"/>
                <a:cs typeface="Microsoft Sans Serif"/>
              </a:rPr>
              <a:t>lượng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-</a:t>
            </a:r>
            <a:r>
              <a:rPr dirty="0" sz="2800" spc="40">
                <a:latin typeface="Microsoft Sans Serif"/>
                <a:cs typeface="Microsoft Sans Serif"/>
              </a:rPr>
              <a:t> </a:t>
            </a:r>
            <a:r>
              <a:rPr dirty="0" sz="2800" spc="-5">
                <a:latin typeface="Microsoft Sans Serif"/>
                <a:cs typeface="Microsoft Sans Serif"/>
              </a:rPr>
              <a:t>thể</a:t>
            </a:r>
            <a:r>
              <a:rPr dirty="0" sz="2800" spc="45">
                <a:latin typeface="Microsoft Sans Serif"/>
                <a:cs typeface="Microsoft Sans Serif"/>
              </a:rPr>
              <a:t> </a:t>
            </a:r>
            <a:r>
              <a:rPr dirty="0" sz="2800" spc="35">
                <a:latin typeface="Microsoft Sans Serif"/>
                <a:cs typeface="Microsoft Sans Serif"/>
              </a:rPr>
              <a:t>tích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0075" y="417068"/>
            <a:ext cx="503936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5">
                <a:solidFill>
                  <a:srgbClr val="548ED4"/>
                </a:solidFill>
                <a:latin typeface="Verdana"/>
                <a:cs typeface="Verdana"/>
              </a:rPr>
              <a:t>Các</a:t>
            </a:r>
            <a:r>
              <a:rPr dirty="0" spc="-5">
                <a:solidFill>
                  <a:srgbClr val="548ED4"/>
                </a:solidFill>
                <a:latin typeface="Verdana"/>
                <a:cs typeface="Verdana"/>
              </a:rPr>
              <a:t> chỉ</a:t>
            </a:r>
            <a:r>
              <a:rPr dirty="0" spc="-1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dirty="0" spc="15">
                <a:solidFill>
                  <a:srgbClr val="548ED4"/>
                </a:solidFill>
                <a:latin typeface="Verdana"/>
                <a:cs typeface="Verdana"/>
              </a:rPr>
              <a:t>số</a:t>
            </a:r>
            <a:r>
              <a:rPr dirty="0" spc="-229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dirty="0" spc="-5">
                <a:solidFill>
                  <a:srgbClr val="548ED4"/>
                </a:solidFill>
                <a:latin typeface="Verdana"/>
                <a:cs typeface="Verdana"/>
              </a:rPr>
              <a:t>chính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92100" y="1435100"/>
          <a:ext cx="8630285" cy="4559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5000"/>
                <a:gridCol w="5424805"/>
                <a:gridCol w="1281429"/>
              </a:tblGrid>
              <a:tr h="480949">
                <a:tc>
                  <a:txBody>
                    <a:bodyPr/>
                    <a:lstStyle/>
                    <a:p>
                      <a:pPr marL="44513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2400" spc="-15" b="1">
                          <a:latin typeface="Arial"/>
                          <a:cs typeface="Arial"/>
                        </a:rPr>
                        <a:t>Viết</a:t>
                      </a:r>
                      <a:r>
                        <a:rPr dirty="0" sz="2400" spc="-114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latin typeface="Arial"/>
                          <a:cs typeface="Arial"/>
                        </a:rPr>
                        <a:t>tắt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03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2400" spc="-80" b="1">
                          <a:latin typeface="Arial"/>
                          <a:cs typeface="Arial"/>
                        </a:rPr>
                        <a:t>Tên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71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2400" spc="-175" b="1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2400" spc="-35" b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2400" b="1">
                          <a:latin typeface="Arial"/>
                          <a:cs typeface="Arial"/>
                        </a:rPr>
                        <a:t>ị</a:t>
                      </a:r>
                      <a:r>
                        <a:rPr dirty="0" sz="2400" spc="-1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latin typeface="Arial"/>
                          <a:cs typeface="Arial"/>
                        </a:rPr>
                        <a:t>số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</a:tr>
              <a:tr h="65239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400" spc="-45" b="1">
                          <a:latin typeface="Arial"/>
                          <a:cs typeface="Arial"/>
                        </a:rPr>
                        <a:t>VC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400" spc="-15" b="1">
                          <a:latin typeface="Arial"/>
                          <a:cs typeface="Arial"/>
                        </a:rPr>
                        <a:t>Vital</a:t>
                      </a:r>
                      <a:r>
                        <a:rPr dirty="0" sz="2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5" b="1">
                          <a:latin typeface="Arial"/>
                          <a:cs typeface="Arial"/>
                        </a:rPr>
                        <a:t>capacity</a:t>
                      </a:r>
                      <a:r>
                        <a:rPr dirty="0" sz="2400" spc="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5" b="1">
                          <a:latin typeface="Arial"/>
                          <a:cs typeface="Arial"/>
                        </a:rPr>
                        <a:t>(L):</a:t>
                      </a:r>
                      <a:r>
                        <a:rPr dirty="0" sz="2400" spc="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25" b="1">
                          <a:latin typeface="Arial"/>
                          <a:cs typeface="Arial"/>
                        </a:rPr>
                        <a:t>Dung</a:t>
                      </a:r>
                      <a:r>
                        <a:rPr dirty="0" sz="2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30" b="1">
                          <a:latin typeface="Arial"/>
                          <a:cs typeface="Arial"/>
                        </a:rPr>
                        <a:t>tích</a:t>
                      </a:r>
                      <a:r>
                        <a:rPr dirty="0" sz="2400" spc="1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30" b="1">
                          <a:latin typeface="Arial"/>
                          <a:cs typeface="Arial"/>
                        </a:rPr>
                        <a:t>sống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400" b="1">
                          <a:latin typeface="Arial"/>
                          <a:cs typeface="Arial"/>
                        </a:rPr>
                        <a:t>&gt;</a:t>
                      </a:r>
                      <a:r>
                        <a:rPr dirty="0" sz="2400" spc="-1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latin typeface="Arial"/>
                          <a:cs typeface="Arial"/>
                        </a:rPr>
                        <a:t>80%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</a:tr>
              <a:tr h="82283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2400" spc="-5" b="1">
                          <a:latin typeface="Arial"/>
                          <a:cs typeface="Arial"/>
                        </a:rPr>
                        <a:t>FVC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7515" marR="337185" indent="-342900">
                        <a:lnSpc>
                          <a:spcPct val="103299"/>
                        </a:lnSpc>
                        <a:spcBef>
                          <a:spcPts val="165"/>
                        </a:spcBef>
                      </a:pPr>
                      <a:r>
                        <a:rPr dirty="0" sz="2400" spc="-5" b="1">
                          <a:latin typeface="Arial"/>
                          <a:cs typeface="Arial"/>
                        </a:rPr>
                        <a:t>Forced</a:t>
                      </a:r>
                      <a:r>
                        <a:rPr dirty="0" sz="2400" spc="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latin typeface="Arial"/>
                          <a:cs typeface="Arial"/>
                        </a:rPr>
                        <a:t>vital</a:t>
                      </a:r>
                      <a:r>
                        <a:rPr dirty="0" sz="2400" spc="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5" b="1">
                          <a:latin typeface="Arial"/>
                          <a:cs typeface="Arial"/>
                        </a:rPr>
                        <a:t>capacity</a:t>
                      </a:r>
                      <a:r>
                        <a:rPr dirty="0" sz="2400" spc="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5" b="1">
                          <a:latin typeface="Arial"/>
                          <a:cs typeface="Arial"/>
                        </a:rPr>
                        <a:t>(L):</a:t>
                      </a:r>
                      <a:r>
                        <a:rPr dirty="0" sz="2400" spc="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45" b="1">
                          <a:latin typeface="Arial"/>
                          <a:cs typeface="Arial"/>
                        </a:rPr>
                        <a:t>Dungtích </a:t>
                      </a:r>
                      <a:r>
                        <a:rPr dirty="0" sz="2400" spc="-6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25" b="1">
                          <a:latin typeface="Arial"/>
                          <a:cs typeface="Arial"/>
                        </a:rPr>
                        <a:t>sống</a:t>
                      </a:r>
                      <a:r>
                        <a:rPr dirty="0" sz="2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25" b="1">
                          <a:latin typeface="Arial"/>
                          <a:cs typeface="Arial"/>
                        </a:rPr>
                        <a:t>gắng</a:t>
                      </a:r>
                      <a:r>
                        <a:rPr dirty="0" sz="2400" spc="7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latin typeface="Arial"/>
                          <a:cs typeface="Arial"/>
                        </a:rPr>
                        <a:t>sức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dirty="0" sz="2400" b="1">
                          <a:latin typeface="Arial"/>
                          <a:cs typeface="Arial"/>
                        </a:rPr>
                        <a:t>&gt;</a:t>
                      </a:r>
                      <a:r>
                        <a:rPr dirty="0" sz="2400" spc="-1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latin typeface="Arial"/>
                          <a:cs typeface="Arial"/>
                        </a:rPr>
                        <a:t>80%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3019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</a:tr>
              <a:tr h="127304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2400" spc="-5" b="1">
                          <a:latin typeface="Arial"/>
                          <a:cs typeface="Arial"/>
                        </a:rPr>
                        <a:t>FEV1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7515" marR="285750" indent="-344805">
                        <a:lnSpc>
                          <a:spcPct val="100000"/>
                        </a:lnSpc>
                        <a:spcBef>
                          <a:spcPts val="260"/>
                        </a:spcBef>
                        <a:tabLst>
                          <a:tab pos="3464560" algn="l"/>
                        </a:tabLst>
                      </a:pPr>
                      <a:r>
                        <a:rPr dirty="0" sz="2400" b="1">
                          <a:latin typeface="Arial"/>
                          <a:cs typeface="Arial"/>
                        </a:rPr>
                        <a:t>Forc</a:t>
                      </a:r>
                      <a:r>
                        <a:rPr dirty="0" sz="2400" spc="-10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2400" b="1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2400" spc="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2400" spc="-10" b="1">
                          <a:latin typeface="Arial"/>
                          <a:cs typeface="Arial"/>
                        </a:rPr>
                        <a:t>x</a:t>
                      </a:r>
                      <a:r>
                        <a:rPr dirty="0" sz="2400" b="1">
                          <a:latin typeface="Arial"/>
                          <a:cs typeface="Arial"/>
                        </a:rPr>
                        <a:t>pira</a:t>
                      </a:r>
                      <a:r>
                        <a:rPr dirty="0" sz="2400" spc="5" b="1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2400" b="1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2400" spc="5" b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2400" b="1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2400" spc="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225" b="1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2400" spc="-40" b="1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2400" spc="-35" b="1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2400" spc="-40" b="1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2400" spc="-35" b="1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2400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2400" spc="-10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latin typeface="Arial"/>
                          <a:cs typeface="Arial"/>
                        </a:rPr>
                        <a:t>during  </a:t>
                      </a:r>
                      <a:r>
                        <a:rPr dirty="0" sz="2400" spc="-5" b="1">
                          <a:latin typeface="Arial"/>
                          <a:cs typeface="Arial"/>
                        </a:rPr>
                        <a:t>1st</a:t>
                      </a:r>
                      <a:r>
                        <a:rPr dirty="0" sz="2400" spc="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5" b="1">
                          <a:latin typeface="Arial"/>
                          <a:cs typeface="Arial"/>
                        </a:rPr>
                        <a:t>second:</a:t>
                      </a:r>
                      <a:r>
                        <a:rPr dirty="0" sz="2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0" b="1">
                          <a:latin typeface="Arial"/>
                          <a:cs typeface="Arial"/>
                        </a:rPr>
                        <a:t>Thể</a:t>
                      </a:r>
                      <a:r>
                        <a:rPr dirty="0" sz="2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30" b="1">
                          <a:latin typeface="Arial"/>
                          <a:cs typeface="Arial"/>
                        </a:rPr>
                        <a:t>tích	</a:t>
                      </a:r>
                      <a:r>
                        <a:rPr dirty="0" sz="2400" spc="-10" b="1">
                          <a:latin typeface="Arial"/>
                          <a:cs typeface="Arial"/>
                        </a:rPr>
                        <a:t>thở</a:t>
                      </a:r>
                      <a:r>
                        <a:rPr dirty="0" sz="24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10" b="1">
                          <a:latin typeface="Arial"/>
                          <a:cs typeface="Arial"/>
                        </a:rPr>
                        <a:t>ra</a:t>
                      </a:r>
                      <a:r>
                        <a:rPr dirty="0" sz="2400" spc="-1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25" b="1">
                          <a:latin typeface="Arial"/>
                          <a:cs typeface="Arial"/>
                        </a:rPr>
                        <a:t>gắng </a:t>
                      </a:r>
                      <a:r>
                        <a:rPr dirty="0" sz="2400" spc="-6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latin typeface="Arial"/>
                          <a:cs typeface="Arial"/>
                        </a:rPr>
                        <a:t>sức</a:t>
                      </a:r>
                      <a:r>
                        <a:rPr dirty="0" sz="2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5" b="1">
                          <a:latin typeface="Arial"/>
                          <a:cs typeface="Arial"/>
                        </a:rPr>
                        <a:t>trong</a:t>
                      </a:r>
                      <a:r>
                        <a:rPr dirty="0" sz="24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5" b="1">
                          <a:latin typeface="Arial"/>
                          <a:cs typeface="Arial"/>
                        </a:rPr>
                        <a:t>giây</a:t>
                      </a:r>
                      <a:r>
                        <a:rPr dirty="0" sz="2400" spc="18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5" b="1">
                          <a:latin typeface="Arial"/>
                          <a:cs typeface="Arial"/>
                        </a:rPr>
                        <a:t>đầu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3020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2400" b="1">
                          <a:latin typeface="Arial"/>
                          <a:cs typeface="Arial"/>
                        </a:rPr>
                        <a:t>&gt;</a:t>
                      </a:r>
                      <a:r>
                        <a:rPr dirty="0" sz="2400" spc="-1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latin typeface="Arial"/>
                          <a:cs typeface="Arial"/>
                        </a:rPr>
                        <a:t>80%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</a:tr>
              <a:tr h="652271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400" spc="-5" b="1">
                          <a:latin typeface="Arial"/>
                          <a:cs typeface="Arial"/>
                        </a:rPr>
                        <a:t>FEV1/VC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400" spc="-20" b="1">
                          <a:latin typeface="Arial"/>
                          <a:cs typeface="Arial"/>
                        </a:rPr>
                        <a:t>Chỉ</a:t>
                      </a:r>
                      <a:r>
                        <a:rPr dirty="0" sz="2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latin typeface="Arial"/>
                          <a:cs typeface="Arial"/>
                        </a:rPr>
                        <a:t>số</a:t>
                      </a:r>
                      <a:r>
                        <a:rPr dirty="0" sz="2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0" b="1">
                          <a:latin typeface="Arial"/>
                          <a:cs typeface="Arial"/>
                        </a:rPr>
                        <a:t>Tiffeneau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400" b="1">
                          <a:latin typeface="Arial"/>
                          <a:cs typeface="Arial"/>
                        </a:rPr>
                        <a:t>&gt;</a:t>
                      </a:r>
                      <a:r>
                        <a:rPr dirty="0" sz="2400" spc="-1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latin typeface="Arial"/>
                          <a:cs typeface="Arial"/>
                        </a:rPr>
                        <a:t>70%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</a:tr>
              <a:tr h="66509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400" b="1">
                          <a:latin typeface="Arial"/>
                          <a:cs typeface="Arial"/>
                        </a:rPr>
                        <a:t>FEV1/FVC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400" spc="-25" b="1">
                          <a:latin typeface="Arial"/>
                          <a:cs typeface="Arial"/>
                        </a:rPr>
                        <a:t>Chỉ</a:t>
                      </a:r>
                      <a:r>
                        <a:rPr dirty="0" sz="24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latin typeface="Arial"/>
                          <a:cs typeface="Arial"/>
                        </a:rPr>
                        <a:t>số</a:t>
                      </a:r>
                      <a:r>
                        <a:rPr dirty="0" sz="2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latin typeface="Arial"/>
                          <a:cs typeface="Arial"/>
                        </a:rPr>
                        <a:t>Gaensler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dirty="0" sz="2400" b="1">
                          <a:latin typeface="Arial"/>
                          <a:cs typeface="Arial"/>
                        </a:rPr>
                        <a:t>&gt;</a:t>
                      </a:r>
                      <a:r>
                        <a:rPr dirty="0" sz="2400" spc="-1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latin typeface="Arial"/>
                          <a:cs typeface="Arial"/>
                        </a:rPr>
                        <a:t>70%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4692" y="319785"/>
            <a:ext cx="537019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006FC0"/>
                </a:solidFill>
                <a:latin typeface="Verdana"/>
                <a:cs typeface="Verdana"/>
              </a:rPr>
              <a:t>BƯỚC</a:t>
            </a:r>
            <a:r>
              <a:rPr dirty="0" sz="3600" spc="-45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3600">
                <a:solidFill>
                  <a:srgbClr val="006FC0"/>
                </a:solidFill>
                <a:latin typeface="Verdana"/>
                <a:cs typeface="Verdana"/>
              </a:rPr>
              <a:t>5:</a:t>
            </a:r>
            <a:r>
              <a:rPr dirty="0" sz="3600" spc="-35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3600">
                <a:solidFill>
                  <a:srgbClr val="FF0000"/>
                </a:solidFill>
                <a:latin typeface="Verdana"/>
                <a:cs typeface="Verdana"/>
              </a:rPr>
              <a:t>IN</a:t>
            </a:r>
            <a:r>
              <a:rPr dirty="0" sz="3600" spc="-25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3600">
                <a:solidFill>
                  <a:srgbClr val="FF0000"/>
                </a:solidFill>
                <a:latin typeface="Verdana"/>
                <a:cs typeface="Verdana"/>
              </a:rPr>
              <a:t>KẾT</a:t>
            </a:r>
            <a:r>
              <a:rPr dirty="0" sz="3600" spc="-25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3600" spc="-5">
                <a:solidFill>
                  <a:srgbClr val="FF0000"/>
                </a:solidFill>
                <a:latin typeface="Verdana"/>
                <a:cs typeface="Verdana"/>
              </a:rPr>
              <a:t>QUẢ</a:t>
            </a:r>
            <a:endParaRPr sz="36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143000"/>
            <a:ext cx="8229600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4692" y="319785"/>
            <a:ext cx="537019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006FC0"/>
                </a:solidFill>
                <a:latin typeface="Verdana"/>
                <a:cs typeface="Verdana"/>
              </a:rPr>
              <a:t>BƯỚC</a:t>
            </a:r>
            <a:r>
              <a:rPr dirty="0" sz="3600" spc="-45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3600">
                <a:solidFill>
                  <a:srgbClr val="006FC0"/>
                </a:solidFill>
                <a:latin typeface="Verdana"/>
                <a:cs typeface="Verdana"/>
              </a:rPr>
              <a:t>5:</a:t>
            </a:r>
            <a:r>
              <a:rPr dirty="0" sz="3600" spc="-35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3600">
                <a:solidFill>
                  <a:srgbClr val="FF0000"/>
                </a:solidFill>
                <a:latin typeface="Verdana"/>
                <a:cs typeface="Verdana"/>
              </a:rPr>
              <a:t>IN</a:t>
            </a:r>
            <a:r>
              <a:rPr dirty="0" sz="3600" spc="-25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3600">
                <a:solidFill>
                  <a:srgbClr val="FF0000"/>
                </a:solidFill>
                <a:latin typeface="Verdana"/>
                <a:cs typeface="Verdana"/>
              </a:rPr>
              <a:t>KẾT</a:t>
            </a:r>
            <a:r>
              <a:rPr dirty="0" sz="3600" spc="-25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3600" spc="-5">
                <a:solidFill>
                  <a:srgbClr val="FF0000"/>
                </a:solidFill>
                <a:latin typeface="Verdana"/>
                <a:cs typeface="Verdana"/>
              </a:rPr>
              <a:t>QUẢ</a:t>
            </a:r>
            <a:endParaRPr sz="36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1066800"/>
            <a:ext cx="8305800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380206"/>
            <a:ext cx="9144000" cy="4732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80954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635632" y="374649"/>
            <a:ext cx="5565140" cy="99949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3810">
              <a:lnSpc>
                <a:spcPts val="3354"/>
              </a:lnSpc>
              <a:spcBef>
                <a:spcPts val="95"/>
              </a:spcBef>
            </a:pPr>
            <a:r>
              <a:rPr dirty="0" sz="2800" spc="-5">
                <a:solidFill>
                  <a:srgbClr val="006FC0"/>
                </a:solidFill>
                <a:latin typeface="Verdana"/>
                <a:cs typeface="Verdana"/>
              </a:rPr>
              <a:t>BƯỚC</a:t>
            </a:r>
            <a:r>
              <a:rPr dirty="0" sz="2800" spc="-1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006FC0"/>
                </a:solidFill>
                <a:latin typeface="Verdana"/>
                <a:cs typeface="Verdana"/>
              </a:rPr>
              <a:t>6:</a:t>
            </a:r>
            <a:endParaRPr sz="2800">
              <a:latin typeface="Verdana"/>
              <a:cs typeface="Verdana"/>
            </a:endParaRPr>
          </a:p>
          <a:p>
            <a:pPr algn="ctr">
              <a:lnSpc>
                <a:spcPts val="4315"/>
              </a:lnSpc>
            </a:pPr>
            <a:r>
              <a:rPr dirty="0" sz="3600" spc="-5">
                <a:solidFill>
                  <a:srgbClr val="FF0000"/>
                </a:solidFill>
                <a:latin typeface="Verdana"/>
                <a:cs typeface="Verdana"/>
              </a:rPr>
              <a:t>ĐỌC</a:t>
            </a:r>
            <a:r>
              <a:rPr dirty="0" sz="3600" spc="-25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3600" spc="-5">
                <a:solidFill>
                  <a:srgbClr val="FF0000"/>
                </a:solidFill>
                <a:latin typeface="Verdana"/>
                <a:cs typeface="Verdana"/>
              </a:rPr>
              <a:t>VÀ</a:t>
            </a:r>
            <a:r>
              <a:rPr dirty="0" sz="3600" spc="-3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3600">
                <a:solidFill>
                  <a:srgbClr val="FF0000"/>
                </a:solidFill>
                <a:latin typeface="Verdana"/>
                <a:cs typeface="Verdana"/>
              </a:rPr>
              <a:t>TRẢ</a:t>
            </a:r>
            <a:r>
              <a:rPr dirty="0" sz="3600" spc="-5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3600">
                <a:solidFill>
                  <a:srgbClr val="FF0000"/>
                </a:solidFill>
                <a:latin typeface="Verdana"/>
                <a:cs typeface="Verdana"/>
              </a:rPr>
              <a:t>KẾT</a:t>
            </a:r>
            <a:r>
              <a:rPr dirty="0" sz="3600" spc="-25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dirty="0" sz="3600" spc="-5">
                <a:solidFill>
                  <a:srgbClr val="FF0000"/>
                </a:solidFill>
                <a:latin typeface="Verdana"/>
                <a:cs typeface="Verdana"/>
              </a:rPr>
              <a:t>QUẢ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540" y="2202307"/>
            <a:ext cx="7723505" cy="12941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07975" indent="-295910">
              <a:lnSpc>
                <a:spcPct val="100000"/>
              </a:lnSpc>
              <a:spcBef>
                <a:spcPts val="105"/>
              </a:spcBef>
              <a:buClr>
                <a:srgbClr val="006FC0"/>
              </a:buClr>
              <a:buSzPct val="96153"/>
              <a:buFont typeface="Wingdings"/>
              <a:buChar char=""/>
              <a:tabLst>
                <a:tab pos="308610" algn="l"/>
              </a:tabLst>
            </a:pPr>
            <a:r>
              <a:rPr dirty="0" sz="2600" spc="5">
                <a:latin typeface="Microsoft Sans Serif"/>
                <a:cs typeface="Microsoft Sans Serif"/>
              </a:rPr>
              <a:t>Kết</a:t>
            </a:r>
            <a:r>
              <a:rPr dirty="0" sz="2600" spc="20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quả</a:t>
            </a:r>
            <a:r>
              <a:rPr dirty="0" sz="2600" spc="30">
                <a:latin typeface="Microsoft Sans Serif"/>
                <a:cs typeface="Microsoft Sans Serif"/>
              </a:rPr>
              <a:t> </a:t>
            </a:r>
            <a:r>
              <a:rPr dirty="0" sz="2600" spc="-10">
                <a:latin typeface="Microsoft Sans Serif"/>
                <a:cs typeface="Microsoft Sans Serif"/>
              </a:rPr>
              <a:t>in</a:t>
            </a:r>
            <a:r>
              <a:rPr dirty="0" sz="2600" spc="40">
                <a:latin typeface="Microsoft Sans Serif"/>
                <a:cs typeface="Microsoft Sans Serif"/>
              </a:rPr>
              <a:t> </a:t>
            </a:r>
            <a:r>
              <a:rPr dirty="0" sz="2600" spc="-5">
                <a:latin typeface="Microsoft Sans Serif"/>
                <a:cs typeface="Microsoft Sans Serif"/>
              </a:rPr>
              <a:t>ra</a:t>
            </a:r>
            <a:r>
              <a:rPr dirty="0" sz="2600" spc="40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sẽ</a:t>
            </a:r>
            <a:r>
              <a:rPr dirty="0" sz="2600" spc="20">
                <a:latin typeface="Microsoft Sans Serif"/>
                <a:cs typeface="Microsoft Sans Serif"/>
              </a:rPr>
              <a:t> </a:t>
            </a:r>
            <a:r>
              <a:rPr dirty="0" sz="2600" spc="135">
                <a:latin typeface="Microsoft Sans Serif"/>
                <a:cs typeface="Microsoft Sans Serif"/>
              </a:rPr>
              <a:t>được</a:t>
            </a:r>
            <a:r>
              <a:rPr dirty="0" sz="2600" spc="20">
                <a:latin typeface="Microsoft Sans Serif"/>
                <a:cs typeface="Microsoft Sans Serif"/>
              </a:rPr>
              <a:t> </a:t>
            </a:r>
            <a:r>
              <a:rPr dirty="0" sz="2600" spc="5">
                <a:latin typeface="Microsoft Sans Serif"/>
                <a:cs typeface="Microsoft Sans Serif"/>
              </a:rPr>
              <a:t>đọc</a:t>
            </a:r>
            <a:r>
              <a:rPr dirty="0" sz="2600" spc="30">
                <a:latin typeface="Microsoft Sans Serif"/>
                <a:cs typeface="Microsoft Sans Serif"/>
              </a:rPr>
              <a:t> </a:t>
            </a:r>
            <a:r>
              <a:rPr dirty="0" sz="2600" spc="75">
                <a:latin typeface="Microsoft Sans Serif"/>
                <a:cs typeface="Microsoft Sans Serif"/>
              </a:rPr>
              <a:t>bởi</a:t>
            </a:r>
            <a:r>
              <a:rPr dirty="0" sz="2600" spc="30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bác</a:t>
            </a:r>
            <a:r>
              <a:rPr dirty="0" sz="2600" spc="25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sỹ</a:t>
            </a:r>
            <a:r>
              <a:rPr dirty="0" sz="2600" spc="20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chuyên</a:t>
            </a:r>
            <a:r>
              <a:rPr dirty="0" sz="2600" spc="20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khoa</a:t>
            </a:r>
            <a:endParaRPr sz="26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6FC0"/>
              </a:buClr>
              <a:buFont typeface="Wingdings"/>
              <a:buChar char=""/>
            </a:pPr>
            <a:endParaRPr sz="3300">
              <a:latin typeface="Microsoft Sans Serif"/>
              <a:cs typeface="Microsoft Sans Serif"/>
            </a:endParaRPr>
          </a:p>
          <a:p>
            <a:pPr marL="307975" indent="-295910">
              <a:lnSpc>
                <a:spcPct val="100000"/>
              </a:lnSpc>
              <a:buClr>
                <a:srgbClr val="006FC0"/>
              </a:buClr>
              <a:buSzPct val="96153"/>
              <a:buFont typeface="Wingdings"/>
              <a:buChar char=""/>
              <a:tabLst>
                <a:tab pos="308610" algn="l"/>
              </a:tabLst>
            </a:pPr>
            <a:r>
              <a:rPr dirty="0" sz="2600" spc="5">
                <a:latin typeface="Microsoft Sans Serif"/>
                <a:cs typeface="Microsoft Sans Serif"/>
              </a:rPr>
              <a:t>Vào</a:t>
            </a:r>
            <a:r>
              <a:rPr dirty="0" sz="2600" spc="25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sổ</a:t>
            </a:r>
            <a:r>
              <a:rPr dirty="0" sz="2600" spc="15">
                <a:latin typeface="Microsoft Sans Serif"/>
                <a:cs typeface="Microsoft Sans Serif"/>
              </a:rPr>
              <a:t> </a:t>
            </a:r>
            <a:r>
              <a:rPr dirty="0" sz="2600" spc="90">
                <a:latin typeface="Microsoft Sans Serif"/>
                <a:cs typeface="Microsoft Sans Serif"/>
              </a:rPr>
              <a:t>lưu</a:t>
            </a:r>
            <a:r>
              <a:rPr dirty="0" sz="2600" spc="20">
                <a:latin typeface="Microsoft Sans Serif"/>
                <a:cs typeface="Microsoft Sans Serif"/>
              </a:rPr>
              <a:t> </a:t>
            </a:r>
            <a:r>
              <a:rPr dirty="0" sz="2600" spc="5">
                <a:latin typeface="Microsoft Sans Serif"/>
                <a:cs typeface="Microsoft Sans Serif"/>
              </a:rPr>
              <a:t>kết</a:t>
            </a:r>
            <a:r>
              <a:rPr dirty="0" sz="2600" spc="25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quả</a:t>
            </a:r>
            <a:r>
              <a:rPr dirty="0" sz="2600" spc="30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và</a:t>
            </a:r>
            <a:r>
              <a:rPr dirty="0" sz="2600" spc="35">
                <a:latin typeface="Microsoft Sans Serif"/>
                <a:cs typeface="Microsoft Sans Serif"/>
              </a:rPr>
              <a:t> </a:t>
            </a:r>
            <a:r>
              <a:rPr dirty="0" sz="2600" spc="-5">
                <a:latin typeface="Microsoft Sans Serif"/>
                <a:cs typeface="Microsoft Sans Serif"/>
              </a:rPr>
              <a:t>trả</a:t>
            </a:r>
            <a:r>
              <a:rPr dirty="0" sz="2600" spc="25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kết</a:t>
            </a:r>
            <a:r>
              <a:rPr dirty="0" sz="2600" spc="30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quả</a:t>
            </a:r>
            <a:r>
              <a:rPr dirty="0" sz="2600" spc="30">
                <a:latin typeface="Microsoft Sans Serif"/>
                <a:cs typeface="Microsoft Sans Serif"/>
              </a:rPr>
              <a:t> </a:t>
            </a:r>
            <a:r>
              <a:rPr dirty="0" sz="2600" spc="5">
                <a:latin typeface="Microsoft Sans Serif"/>
                <a:cs typeface="Microsoft Sans Serif"/>
              </a:rPr>
              <a:t>cho</a:t>
            </a:r>
            <a:r>
              <a:rPr dirty="0" sz="2600" spc="30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bệnh</a:t>
            </a:r>
            <a:r>
              <a:rPr dirty="0" sz="2600" spc="35">
                <a:latin typeface="Microsoft Sans Serif"/>
                <a:cs typeface="Microsoft Sans Serif"/>
              </a:rPr>
              <a:t> </a:t>
            </a:r>
            <a:r>
              <a:rPr dirty="0" sz="2600">
                <a:latin typeface="Microsoft Sans Serif"/>
                <a:cs typeface="Microsoft Sans Serif"/>
              </a:rPr>
              <a:t>nhân</a:t>
            </a:r>
            <a:endParaRPr sz="26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50520" y="4718303"/>
            <a:ext cx="8114030" cy="1101090"/>
            <a:chOff x="350520" y="4718303"/>
            <a:chExt cx="8114030" cy="11010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0520" y="5279135"/>
              <a:ext cx="8009382" cy="54025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00" y="4724399"/>
              <a:ext cx="7543800" cy="10668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684775" y="5494781"/>
              <a:ext cx="3771900" cy="296545"/>
            </a:xfrm>
            <a:custGeom>
              <a:avLst/>
              <a:gdLst/>
              <a:ahLst/>
              <a:cxnLst/>
              <a:rect l="l" t="t" r="r" b="b"/>
              <a:pathLst>
                <a:path w="3771900" h="296545">
                  <a:moveTo>
                    <a:pt x="0" y="178600"/>
                  </a:moveTo>
                  <a:lnTo>
                    <a:pt x="22098" y="178600"/>
                  </a:lnTo>
                  <a:lnTo>
                    <a:pt x="44196" y="178600"/>
                  </a:lnTo>
                  <a:lnTo>
                    <a:pt x="66294" y="178600"/>
                  </a:lnTo>
                  <a:lnTo>
                    <a:pt x="88391" y="178600"/>
                  </a:lnTo>
                  <a:lnTo>
                    <a:pt x="88391" y="208053"/>
                  </a:lnTo>
                  <a:lnTo>
                    <a:pt x="88391" y="237509"/>
                  </a:lnTo>
                  <a:lnTo>
                    <a:pt x="88391" y="266964"/>
                  </a:lnTo>
                  <a:lnTo>
                    <a:pt x="88391" y="296418"/>
                  </a:lnTo>
                  <a:lnTo>
                    <a:pt x="66293" y="296418"/>
                  </a:lnTo>
                  <a:lnTo>
                    <a:pt x="44195" y="296418"/>
                  </a:lnTo>
                  <a:lnTo>
                    <a:pt x="22097" y="296418"/>
                  </a:lnTo>
                  <a:lnTo>
                    <a:pt x="0" y="296418"/>
                  </a:lnTo>
                  <a:lnTo>
                    <a:pt x="0" y="266964"/>
                  </a:lnTo>
                  <a:lnTo>
                    <a:pt x="0" y="237509"/>
                  </a:lnTo>
                  <a:lnTo>
                    <a:pt x="0" y="208053"/>
                  </a:lnTo>
                  <a:lnTo>
                    <a:pt x="0" y="178600"/>
                  </a:lnTo>
                  <a:close/>
                </a:path>
                <a:path w="3771900" h="296545">
                  <a:moveTo>
                    <a:pt x="3675253" y="0"/>
                  </a:moveTo>
                  <a:lnTo>
                    <a:pt x="3699371" y="0"/>
                  </a:lnTo>
                  <a:lnTo>
                    <a:pt x="3723513" y="0"/>
                  </a:lnTo>
                  <a:lnTo>
                    <a:pt x="3747654" y="0"/>
                  </a:lnTo>
                  <a:lnTo>
                    <a:pt x="3771773" y="0"/>
                  </a:lnTo>
                  <a:lnTo>
                    <a:pt x="3771773" y="28478"/>
                  </a:lnTo>
                  <a:lnTo>
                    <a:pt x="3771773" y="56953"/>
                  </a:lnTo>
                  <a:lnTo>
                    <a:pt x="3771773" y="85417"/>
                  </a:lnTo>
                  <a:lnTo>
                    <a:pt x="3771773" y="113868"/>
                  </a:lnTo>
                  <a:lnTo>
                    <a:pt x="3747654" y="113868"/>
                  </a:lnTo>
                  <a:lnTo>
                    <a:pt x="3723512" y="113868"/>
                  </a:lnTo>
                  <a:lnTo>
                    <a:pt x="3699371" y="113868"/>
                  </a:lnTo>
                  <a:lnTo>
                    <a:pt x="3675253" y="113868"/>
                  </a:lnTo>
                  <a:lnTo>
                    <a:pt x="3675253" y="85417"/>
                  </a:lnTo>
                  <a:lnTo>
                    <a:pt x="3675253" y="56953"/>
                  </a:lnTo>
                  <a:lnTo>
                    <a:pt x="3675253" y="28478"/>
                  </a:lnTo>
                  <a:lnTo>
                    <a:pt x="3675253" y="0"/>
                  </a:lnTo>
                  <a:close/>
                </a:path>
              </a:pathLst>
            </a:custGeom>
            <a:ln w="12192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10960" y="5124576"/>
              <a:ext cx="99695" cy="24244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84246" y="5124576"/>
              <a:ext cx="99694" cy="24244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73549" y="5078221"/>
              <a:ext cx="120396" cy="18529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594355" y="5078221"/>
              <a:ext cx="120395" cy="18529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14400" y="4952745"/>
              <a:ext cx="7543800" cy="669290"/>
            </a:xfrm>
            <a:custGeom>
              <a:avLst/>
              <a:gdLst/>
              <a:ahLst/>
              <a:cxnLst/>
              <a:rect l="l" t="t" r="r" b="b"/>
              <a:pathLst>
                <a:path w="7543800" h="669289">
                  <a:moveTo>
                    <a:pt x="6573139" y="121157"/>
                  </a:moveTo>
                  <a:lnTo>
                    <a:pt x="6532822" y="138987"/>
                  </a:lnTo>
                  <a:lnTo>
                    <a:pt x="6506336" y="182784"/>
                  </a:lnTo>
                  <a:lnTo>
                    <a:pt x="6492621" y="236219"/>
                  </a:lnTo>
                  <a:lnTo>
                    <a:pt x="6486969" y="282114"/>
                  </a:lnTo>
                  <a:lnTo>
                    <a:pt x="6485128" y="334771"/>
                  </a:lnTo>
                  <a:lnTo>
                    <a:pt x="6485580" y="362446"/>
                  </a:lnTo>
                  <a:lnTo>
                    <a:pt x="6489199" y="411317"/>
                  </a:lnTo>
                  <a:lnTo>
                    <a:pt x="6496292" y="451824"/>
                  </a:lnTo>
                  <a:lnTo>
                    <a:pt x="6511544" y="498347"/>
                  </a:lnTo>
                  <a:lnTo>
                    <a:pt x="6539483" y="535939"/>
                  </a:lnTo>
                  <a:lnTo>
                    <a:pt x="6573139" y="548004"/>
                  </a:lnTo>
                  <a:lnTo>
                    <a:pt x="6581900" y="547241"/>
                  </a:lnTo>
                  <a:lnTo>
                    <a:pt x="6621891" y="520017"/>
                  </a:lnTo>
                  <a:lnTo>
                    <a:pt x="6641099" y="482197"/>
                  </a:lnTo>
                  <a:lnTo>
                    <a:pt x="6654673" y="428243"/>
                  </a:lnTo>
                  <a:lnTo>
                    <a:pt x="6659419" y="384841"/>
                  </a:lnTo>
                  <a:lnTo>
                    <a:pt x="6661023" y="334390"/>
                  </a:lnTo>
                  <a:lnTo>
                    <a:pt x="6660568" y="306581"/>
                  </a:lnTo>
                  <a:lnTo>
                    <a:pt x="6656897" y="257345"/>
                  </a:lnTo>
                  <a:lnTo>
                    <a:pt x="6649658" y="216654"/>
                  </a:lnTo>
                  <a:lnTo>
                    <a:pt x="6634353" y="170433"/>
                  </a:lnTo>
                  <a:lnTo>
                    <a:pt x="6606285" y="132841"/>
                  </a:lnTo>
                  <a:lnTo>
                    <a:pt x="6573139" y="121157"/>
                  </a:lnTo>
                  <a:close/>
                </a:path>
                <a:path w="7543800" h="669289">
                  <a:moveTo>
                    <a:pt x="3818128" y="121157"/>
                  </a:moveTo>
                  <a:lnTo>
                    <a:pt x="3777684" y="138987"/>
                  </a:lnTo>
                  <a:lnTo>
                    <a:pt x="3751270" y="182784"/>
                  </a:lnTo>
                  <a:lnTo>
                    <a:pt x="3737483" y="236219"/>
                  </a:lnTo>
                  <a:lnTo>
                    <a:pt x="3731879" y="282114"/>
                  </a:lnTo>
                  <a:lnTo>
                    <a:pt x="3729990" y="334771"/>
                  </a:lnTo>
                  <a:lnTo>
                    <a:pt x="3730442" y="362446"/>
                  </a:lnTo>
                  <a:lnTo>
                    <a:pt x="3734061" y="411317"/>
                  </a:lnTo>
                  <a:lnTo>
                    <a:pt x="3741209" y="451824"/>
                  </a:lnTo>
                  <a:lnTo>
                    <a:pt x="3756533" y="498347"/>
                  </a:lnTo>
                  <a:lnTo>
                    <a:pt x="3784473" y="535939"/>
                  </a:lnTo>
                  <a:lnTo>
                    <a:pt x="3818128" y="548004"/>
                  </a:lnTo>
                  <a:lnTo>
                    <a:pt x="3826869" y="547241"/>
                  </a:lnTo>
                  <a:lnTo>
                    <a:pt x="3866753" y="520017"/>
                  </a:lnTo>
                  <a:lnTo>
                    <a:pt x="3885961" y="482197"/>
                  </a:lnTo>
                  <a:lnTo>
                    <a:pt x="3899535" y="428243"/>
                  </a:lnTo>
                  <a:lnTo>
                    <a:pt x="3904392" y="384841"/>
                  </a:lnTo>
                  <a:lnTo>
                    <a:pt x="3906012" y="334390"/>
                  </a:lnTo>
                  <a:lnTo>
                    <a:pt x="3905539" y="306581"/>
                  </a:lnTo>
                  <a:lnTo>
                    <a:pt x="3901832" y="257345"/>
                  </a:lnTo>
                  <a:lnTo>
                    <a:pt x="3894645" y="216654"/>
                  </a:lnTo>
                  <a:lnTo>
                    <a:pt x="3879215" y="170433"/>
                  </a:lnTo>
                  <a:lnTo>
                    <a:pt x="3851148" y="132841"/>
                  </a:lnTo>
                  <a:lnTo>
                    <a:pt x="3818128" y="121157"/>
                  </a:lnTo>
                  <a:close/>
                </a:path>
                <a:path w="7543800" h="669289">
                  <a:moveTo>
                    <a:pt x="7443978" y="13334"/>
                  </a:moveTo>
                  <a:lnTo>
                    <a:pt x="7468933" y="13334"/>
                  </a:lnTo>
                  <a:lnTo>
                    <a:pt x="7493889" y="13334"/>
                  </a:lnTo>
                  <a:lnTo>
                    <a:pt x="7518844" y="13334"/>
                  </a:lnTo>
                  <a:lnTo>
                    <a:pt x="7543800" y="13334"/>
                  </a:lnTo>
                  <a:lnTo>
                    <a:pt x="7542572" y="64172"/>
                  </a:lnTo>
                  <a:lnTo>
                    <a:pt x="7541346" y="115003"/>
                  </a:lnTo>
                  <a:lnTo>
                    <a:pt x="7540121" y="165829"/>
                  </a:lnTo>
                  <a:lnTo>
                    <a:pt x="7538900" y="216651"/>
                  </a:lnTo>
                  <a:lnTo>
                    <a:pt x="7537683" y="267472"/>
                  </a:lnTo>
                  <a:lnTo>
                    <a:pt x="7536471" y="318294"/>
                  </a:lnTo>
                  <a:lnTo>
                    <a:pt x="7535266" y="369120"/>
                  </a:lnTo>
                  <a:lnTo>
                    <a:pt x="7534067" y="419951"/>
                  </a:lnTo>
                  <a:lnTo>
                    <a:pt x="7532878" y="470788"/>
                  </a:lnTo>
                  <a:lnTo>
                    <a:pt x="7513373" y="470788"/>
                  </a:lnTo>
                  <a:lnTo>
                    <a:pt x="7493904" y="470788"/>
                  </a:lnTo>
                  <a:lnTo>
                    <a:pt x="7474459" y="470788"/>
                  </a:lnTo>
                  <a:lnTo>
                    <a:pt x="7455027" y="470788"/>
                  </a:lnTo>
                  <a:lnTo>
                    <a:pt x="7453799" y="419951"/>
                  </a:lnTo>
                  <a:lnTo>
                    <a:pt x="7452571" y="369120"/>
                  </a:lnTo>
                  <a:lnTo>
                    <a:pt x="7451343" y="318294"/>
                  </a:lnTo>
                  <a:lnTo>
                    <a:pt x="7450116" y="267472"/>
                  </a:lnTo>
                  <a:lnTo>
                    <a:pt x="7448888" y="216651"/>
                  </a:lnTo>
                  <a:lnTo>
                    <a:pt x="7447660" y="165829"/>
                  </a:lnTo>
                  <a:lnTo>
                    <a:pt x="7446433" y="115003"/>
                  </a:lnTo>
                  <a:lnTo>
                    <a:pt x="7445205" y="64172"/>
                  </a:lnTo>
                  <a:lnTo>
                    <a:pt x="7443978" y="13334"/>
                  </a:lnTo>
                  <a:close/>
                </a:path>
                <a:path w="7543800" h="669289">
                  <a:moveTo>
                    <a:pt x="6857238" y="13334"/>
                  </a:moveTo>
                  <a:lnTo>
                    <a:pt x="6884668" y="13334"/>
                  </a:lnTo>
                  <a:lnTo>
                    <a:pt x="6912086" y="13334"/>
                  </a:lnTo>
                  <a:lnTo>
                    <a:pt x="6939480" y="13334"/>
                  </a:lnTo>
                  <a:lnTo>
                    <a:pt x="6966839" y="13334"/>
                  </a:lnTo>
                  <a:lnTo>
                    <a:pt x="6983073" y="59340"/>
                  </a:lnTo>
                  <a:lnTo>
                    <a:pt x="6999297" y="105346"/>
                  </a:lnTo>
                  <a:lnTo>
                    <a:pt x="7015512" y="151352"/>
                  </a:lnTo>
                  <a:lnTo>
                    <a:pt x="7031720" y="197357"/>
                  </a:lnTo>
                  <a:lnTo>
                    <a:pt x="7047921" y="243363"/>
                  </a:lnTo>
                  <a:lnTo>
                    <a:pt x="7064119" y="289369"/>
                  </a:lnTo>
                  <a:lnTo>
                    <a:pt x="7080313" y="335375"/>
                  </a:lnTo>
                  <a:lnTo>
                    <a:pt x="7096506" y="381380"/>
                  </a:lnTo>
                  <a:lnTo>
                    <a:pt x="7096506" y="328802"/>
                  </a:lnTo>
                  <a:lnTo>
                    <a:pt x="7096506" y="13334"/>
                  </a:lnTo>
                  <a:lnTo>
                    <a:pt x="7117536" y="13334"/>
                  </a:lnTo>
                  <a:lnTo>
                    <a:pt x="7138543" y="13334"/>
                  </a:lnTo>
                  <a:lnTo>
                    <a:pt x="7159549" y="13334"/>
                  </a:lnTo>
                  <a:lnTo>
                    <a:pt x="7180580" y="13334"/>
                  </a:lnTo>
                  <a:lnTo>
                    <a:pt x="7180580" y="62749"/>
                  </a:lnTo>
                  <a:lnTo>
                    <a:pt x="7180580" y="655904"/>
                  </a:lnTo>
                  <a:lnTo>
                    <a:pt x="7158482" y="655904"/>
                  </a:lnTo>
                  <a:lnTo>
                    <a:pt x="7136383" y="655904"/>
                  </a:lnTo>
                  <a:lnTo>
                    <a:pt x="7114285" y="655904"/>
                  </a:lnTo>
                  <a:lnTo>
                    <a:pt x="7092188" y="655904"/>
                  </a:lnTo>
                  <a:lnTo>
                    <a:pt x="7075424" y="606897"/>
                  </a:lnTo>
                  <a:lnTo>
                    <a:pt x="7058659" y="557888"/>
                  </a:lnTo>
                  <a:lnTo>
                    <a:pt x="7041895" y="508878"/>
                  </a:lnTo>
                  <a:lnTo>
                    <a:pt x="7025131" y="459869"/>
                  </a:lnTo>
                  <a:lnTo>
                    <a:pt x="7008367" y="410862"/>
                  </a:lnTo>
                  <a:lnTo>
                    <a:pt x="6991603" y="361858"/>
                  </a:lnTo>
                  <a:lnTo>
                    <a:pt x="6974839" y="312860"/>
                  </a:lnTo>
                  <a:lnTo>
                    <a:pt x="6958075" y="263868"/>
                  </a:lnTo>
                  <a:lnTo>
                    <a:pt x="6941311" y="214883"/>
                  </a:lnTo>
                  <a:lnTo>
                    <a:pt x="6941311" y="263868"/>
                  </a:lnTo>
                  <a:lnTo>
                    <a:pt x="6941311" y="312860"/>
                  </a:lnTo>
                  <a:lnTo>
                    <a:pt x="6941311" y="655904"/>
                  </a:lnTo>
                  <a:lnTo>
                    <a:pt x="6920281" y="655904"/>
                  </a:lnTo>
                  <a:lnTo>
                    <a:pt x="6899275" y="655904"/>
                  </a:lnTo>
                  <a:lnTo>
                    <a:pt x="6878268" y="655904"/>
                  </a:lnTo>
                  <a:lnTo>
                    <a:pt x="6857238" y="655904"/>
                  </a:lnTo>
                  <a:lnTo>
                    <a:pt x="6857238" y="606473"/>
                  </a:lnTo>
                  <a:lnTo>
                    <a:pt x="6857238" y="62749"/>
                  </a:lnTo>
                  <a:lnTo>
                    <a:pt x="6857238" y="13334"/>
                  </a:lnTo>
                  <a:close/>
                </a:path>
                <a:path w="7543800" h="669289">
                  <a:moveTo>
                    <a:pt x="5781294" y="13334"/>
                  </a:moveTo>
                  <a:lnTo>
                    <a:pt x="5807944" y="13334"/>
                  </a:lnTo>
                  <a:lnTo>
                    <a:pt x="5834570" y="13334"/>
                  </a:lnTo>
                  <a:lnTo>
                    <a:pt x="5861196" y="13334"/>
                  </a:lnTo>
                  <a:lnTo>
                    <a:pt x="5887847" y="13334"/>
                  </a:lnTo>
                  <a:lnTo>
                    <a:pt x="5899277" y="59381"/>
                  </a:lnTo>
                  <a:lnTo>
                    <a:pt x="5956426" y="289614"/>
                  </a:lnTo>
                  <a:lnTo>
                    <a:pt x="5967857" y="335660"/>
                  </a:lnTo>
                  <a:lnTo>
                    <a:pt x="5979232" y="289614"/>
                  </a:lnTo>
                  <a:lnTo>
                    <a:pt x="5990611" y="243567"/>
                  </a:lnTo>
                  <a:lnTo>
                    <a:pt x="6001993" y="197521"/>
                  </a:lnTo>
                  <a:lnTo>
                    <a:pt x="6013382" y="151474"/>
                  </a:lnTo>
                  <a:lnTo>
                    <a:pt x="6024781" y="105428"/>
                  </a:lnTo>
                  <a:lnTo>
                    <a:pt x="6036190" y="59381"/>
                  </a:lnTo>
                  <a:lnTo>
                    <a:pt x="6047613" y="13334"/>
                  </a:lnTo>
                  <a:lnTo>
                    <a:pt x="6074207" y="13334"/>
                  </a:lnTo>
                  <a:lnTo>
                    <a:pt x="6100826" y="13334"/>
                  </a:lnTo>
                  <a:lnTo>
                    <a:pt x="6127444" y="13334"/>
                  </a:lnTo>
                  <a:lnTo>
                    <a:pt x="6154039" y="13334"/>
                  </a:lnTo>
                  <a:lnTo>
                    <a:pt x="6154039" y="62749"/>
                  </a:lnTo>
                  <a:lnTo>
                    <a:pt x="6154039" y="655904"/>
                  </a:lnTo>
                  <a:lnTo>
                    <a:pt x="6131254" y="655904"/>
                  </a:lnTo>
                  <a:lnTo>
                    <a:pt x="6108445" y="655904"/>
                  </a:lnTo>
                  <a:lnTo>
                    <a:pt x="6085637" y="655904"/>
                  </a:lnTo>
                  <a:lnTo>
                    <a:pt x="6062853" y="655904"/>
                  </a:lnTo>
                  <a:lnTo>
                    <a:pt x="6062853" y="602110"/>
                  </a:lnTo>
                  <a:lnTo>
                    <a:pt x="6062853" y="225678"/>
                  </a:lnTo>
                  <a:lnTo>
                    <a:pt x="6051867" y="272215"/>
                  </a:lnTo>
                  <a:lnTo>
                    <a:pt x="6040882" y="318737"/>
                  </a:lnTo>
                  <a:lnTo>
                    <a:pt x="6029896" y="365251"/>
                  </a:lnTo>
                  <a:lnTo>
                    <a:pt x="6018910" y="411766"/>
                  </a:lnTo>
                  <a:lnTo>
                    <a:pt x="6007925" y="458288"/>
                  </a:lnTo>
                  <a:lnTo>
                    <a:pt x="5996940" y="504824"/>
                  </a:lnTo>
                  <a:lnTo>
                    <a:pt x="5981128" y="504824"/>
                  </a:lnTo>
                  <a:lnTo>
                    <a:pt x="5965317" y="504824"/>
                  </a:lnTo>
                  <a:lnTo>
                    <a:pt x="5949505" y="504824"/>
                  </a:lnTo>
                  <a:lnTo>
                    <a:pt x="5933694" y="504824"/>
                  </a:lnTo>
                  <a:lnTo>
                    <a:pt x="5922708" y="458288"/>
                  </a:lnTo>
                  <a:lnTo>
                    <a:pt x="5911723" y="411766"/>
                  </a:lnTo>
                  <a:lnTo>
                    <a:pt x="5900737" y="365251"/>
                  </a:lnTo>
                  <a:lnTo>
                    <a:pt x="5889752" y="318737"/>
                  </a:lnTo>
                  <a:lnTo>
                    <a:pt x="5878766" y="272215"/>
                  </a:lnTo>
                  <a:lnTo>
                    <a:pt x="5867781" y="225678"/>
                  </a:lnTo>
                  <a:lnTo>
                    <a:pt x="5867781" y="279447"/>
                  </a:lnTo>
                  <a:lnTo>
                    <a:pt x="5867781" y="655904"/>
                  </a:lnTo>
                  <a:lnTo>
                    <a:pt x="5846159" y="655904"/>
                  </a:lnTo>
                  <a:lnTo>
                    <a:pt x="5824537" y="655904"/>
                  </a:lnTo>
                  <a:lnTo>
                    <a:pt x="5802915" y="655904"/>
                  </a:lnTo>
                  <a:lnTo>
                    <a:pt x="5781294" y="655904"/>
                  </a:lnTo>
                  <a:lnTo>
                    <a:pt x="5781294" y="606473"/>
                  </a:lnTo>
                  <a:lnTo>
                    <a:pt x="5781294" y="62749"/>
                  </a:lnTo>
                  <a:lnTo>
                    <a:pt x="5781294" y="13334"/>
                  </a:lnTo>
                  <a:close/>
                </a:path>
                <a:path w="7543800" h="669289">
                  <a:moveTo>
                    <a:pt x="5494782" y="13334"/>
                  </a:moveTo>
                  <a:lnTo>
                    <a:pt x="5521166" y="13334"/>
                  </a:lnTo>
                  <a:lnTo>
                    <a:pt x="5547550" y="13334"/>
                  </a:lnTo>
                  <a:lnTo>
                    <a:pt x="5573934" y="13334"/>
                  </a:lnTo>
                  <a:lnTo>
                    <a:pt x="5600319" y="13334"/>
                  </a:lnTo>
                  <a:lnTo>
                    <a:pt x="5610430" y="62749"/>
                  </a:lnTo>
                  <a:lnTo>
                    <a:pt x="5620540" y="112168"/>
                  </a:lnTo>
                  <a:lnTo>
                    <a:pt x="5630650" y="161591"/>
                  </a:lnTo>
                  <a:lnTo>
                    <a:pt x="5640759" y="211016"/>
                  </a:lnTo>
                  <a:lnTo>
                    <a:pt x="5650867" y="260445"/>
                  </a:lnTo>
                  <a:lnTo>
                    <a:pt x="5660973" y="309875"/>
                  </a:lnTo>
                  <a:lnTo>
                    <a:pt x="5671077" y="359307"/>
                  </a:lnTo>
                  <a:lnTo>
                    <a:pt x="5681178" y="408740"/>
                  </a:lnTo>
                  <a:lnTo>
                    <a:pt x="5691277" y="458173"/>
                  </a:lnTo>
                  <a:lnTo>
                    <a:pt x="5701372" y="507607"/>
                  </a:lnTo>
                  <a:lnTo>
                    <a:pt x="5711464" y="557040"/>
                  </a:lnTo>
                  <a:lnTo>
                    <a:pt x="5721552" y="606473"/>
                  </a:lnTo>
                  <a:lnTo>
                    <a:pt x="5731636" y="655904"/>
                  </a:lnTo>
                  <a:lnTo>
                    <a:pt x="5707995" y="655904"/>
                  </a:lnTo>
                  <a:lnTo>
                    <a:pt x="5684329" y="655904"/>
                  </a:lnTo>
                  <a:lnTo>
                    <a:pt x="5660663" y="655904"/>
                  </a:lnTo>
                  <a:lnTo>
                    <a:pt x="5637022" y="655904"/>
                  </a:lnTo>
                  <a:lnTo>
                    <a:pt x="5630830" y="623453"/>
                  </a:lnTo>
                  <a:lnTo>
                    <a:pt x="5624639" y="590988"/>
                  </a:lnTo>
                  <a:lnTo>
                    <a:pt x="5618448" y="558513"/>
                  </a:lnTo>
                  <a:lnTo>
                    <a:pt x="5612257" y="526033"/>
                  </a:lnTo>
                  <a:lnTo>
                    <a:pt x="5579322" y="526033"/>
                  </a:lnTo>
                  <a:lnTo>
                    <a:pt x="5546423" y="526033"/>
                  </a:lnTo>
                  <a:lnTo>
                    <a:pt x="5513548" y="526033"/>
                  </a:lnTo>
                  <a:lnTo>
                    <a:pt x="5480685" y="526033"/>
                  </a:lnTo>
                  <a:lnTo>
                    <a:pt x="5474493" y="558513"/>
                  </a:lnTo>
                  <a:lnTo>
                    <a:pt x="5468302" y="590988"/>
                  </a:lnTo>
                  <a:lnTo>
                    <a:pt x="5462111" y="623453"/>
                  </a:lnTo>
                  <a:lnTo>
                    <a:pt x="5455920" y="655904"/>
                  </a:lnTo>
                  <a:lnTo>
                    <a:pt x="5432776" y="655904"/>
                  </a:lnTo>
                  <a:lnTo>
                    <a:pt x="5409644" y="655904"/>
                  </a:lnTo>
                  <a:lnTo>
                    <a:pt x="5386536" y="655904"/>
                  </a:lnTo>
                  <a:lnTo>
                    <a:pt x="5363464" y="655904"/>
                  </a:lnTo>
                  <a:lnTo>
                    <a:pt x="5373573" y="606473"/>
                  </a:lnTo>
                  <a:lnTo>
                    <a:pt x="5383678" y="557040"/>
                  </a:lnTo>
                  <a:lnTo>
                    <a:pt x="5393780" y="507607"/>
                  </a:lnTo>
                  <a:lnTo>
                    <a:pt x="5403879" y="458173"/>
                  </a:lnTo>
                  <a:lnTo>
                    <a:pt x="5413977" y="408740"/>
                  </a:lnTo>
                  <a:lnTo>
                    <a:pt x="5424074" y="359307"/>
                  </a:lnTo>
                  <a:lnTo>
                    <a:pt x="5434171" y="309875"/>
                  </a:lnTo>
                  <a:lnTo>
                    <a:pt x="5444268" y="260445"/>
                  </a:lnTo>
                  <a:lnTo>
                    <a:pt x="5454366" y="211016"/>
                  </a:lnTo>
                  <a:lnTo>
                    <a:pt x="5464465" y="161591"/>
                  </a:lnTo>
                  <a:lnTo>
                    <a:pt x="5474567" y="112168"/>
                  </a:lnTo>
                  <a:lnTo>
                    <a:pt x="5484672" y="62749"/>
                  </a:lnTo>
                  <a:lnTo>
                    <a:pt x="5494782" y="13334"/>
                  </a:lnTo>
                  <a:close/>
                </a:path>
                <a:path w="7543800" h="669289">
                  <a:moveTo>
                    <a:pt x="4072763" y="13334"/>
                  </a:moveTo>
                  <a:lnTo>
                    <a:pt x="4100195" y="13334"/>
                  </a:lnTo>
                  <a:lnTo>
                    <a:pt x="4127627" y="13334"/>
                  </a:lnTo>
                  <a:lnTo>
                    <a:pt x="4155058" y="13334"/>
                  </a:lnTo>
                  <a:lnTo>
                    <a:pt x="4182491" y="13334"/>
                  </a:lnTo>
                  <a:lnTo>
                    <a:pt x="4198683" y="59340"/>
                  </a:lnTo>
                  <a:lnTo>
                    <a:pt x="4214877" y="105346"/>
                  </a:lnTo>
                  <a:lnTo>
                    <a:pt x="4231075" y="151352"/>
                  </a:lnTo>
                  <a:lnTo>
                    <a:pt x="4247276" y="197357"/>
                  </a:lnTo>
                  <a:lnTo>
                    <a:pt x="4263484" y="243363"/>
                  </a:lnTo>
                  <a:lnTo>
                    <a:pt x="4279699" y="289369"/>
                  </a:lnTo>
                  <a:lnTo>
                    <a:pt x="4295923" y="335375"/>
                  </a:lnTo>
                  <a:lnTo>
                    <a:pt x="4312158" y="381380"/>
                  </a:lnTo>
                  <a:lnTo>
                    <a:pt x="4312158" y="328802"/>
                  </a:lnTo>
                  <a:lnTo>
                    <a:pt x="4312158" y="276224"/>
                  </a:lnTo>
                  <a:lnTo>
                    <a:pt x="4312158" y="13334"/>
                  </a:lnTo>
                  <a:lnTo>
                    <a:pt x="4333132" y="13334"/>
                  </a:lnTo>
                  <a:lnTo>
                    <a:pt x="4354131" y="13334"/>
                  </a:lnTo>
                  <a:lnTo>
                    <a:pt x="4375130" y="13334"/>
                  </a:lnTo>
                  <a:lnTo>
                    <a:pt x="4396105" y="13334"/>
                  </a:lnTo>
                  <a:lnTo>
                    <a:pt x="4396105" y="62749"/>
                  </a:lnTo>
                  <a:lnTo>
                    <a:pt x="4396105" y="655904"/>
                  </a:lnTo>
                  <a:lnTo>
                    <a:pt x="4374080" y="655904"/>
                  </a:lnTo>
                  <a:lnTo>
                    <a:pt x="4352020" y="655904"/>
                  </a:lnTo>
                  <a:lnTo>
                    <a:pt x="4329936" y="655904"/>
                  </a:lnTo>
                  <a:lnTo>
                    <a:pt x="4307840" y="655904"/>
                  </a:lnTo>
                  <a:lnTo>
                    <a:pt x="4291071" y="606897"/>
                  </a:lnTo>
                  <a:lnTo>
                    <a:pt x="4274295" y="557888"/>
                  </a:lnTo>
                  <a:lnTo>
                    <a:pt x="4257515" y="508878"/>
                  </a:lnTo>
                  <a:lnTo>
                    <a:pt x="4240731" y="459869"/>
                  </a:lnTo>
                  <a:lnTo>
                    <a:pt x="4223945" y="410862"/>
                  </a:lnTo>
                  <a:lnTo>
                    <a:pt x="4207161" y="361858"/>
                  </a:lnTo>
                  <a:lnTo>
                    <a:pt x="4190381" y="312860"/>
                  </a:lnTo>
                  <a:lnTo>
                    <a:pt x="4173605" y="263868"/>
                  </a:lnTo>
                  <a:lnTo>
                    <a:pt x="4156837" y="214883"/>
                  </a:lnTo>
                  <a:lnTo>
                    <a:pt x="4156837" y="263868"/>
                  </a:lnTo>
                  <a:lnTo>
                    <a:pt x="4156837" y="655904"/>
                  </a:lnTo>
                  <a:lnTo>
                    <a:pt x="4135860" y="655904"/>
                  </a:lnTo>
                  <a:lnTo>
                    <a:pt x="4114847" y="655904"/>
                  </a:lnTo>
                  <a:lnTo>
                    <a:pt x="4093811" y="655904"/>
                  </a:lnTo>
                  <a:lnTo>
                    <a:pt x="4072763" y="655904"/>
                  </a:lnTo>
                  <a:lnTo>
                    <a:pt x="4072763" y="606473"/>
                  </a:lnTo>
                  <a:lnTo>
                    <a:pt x="4072763" y="62749"/>
                  </a:lnTo>
                  <a:lnTo>
                    <a:pt x="4072763" y="13334"/>
                  </a:lnTo>
                  <a:close/>
                </a:path>
                <a:path w="7543800" h="669289">
                  <a:moveTo>
                    <a:pt x="3274060" y="13334"/>
                  </a:moveTo>
                  <a:lnTo>
                    <a:pt x="3312467" y="13334"/>
                  </a:lnTo>
                  <a:lnTo>
                    <a:pt x="3350910" y="13334"/>
                  </a:lnTo>
                  <a:lnTo>
                    <a:pt x="3389377" y="13334"/>
                  </a:lnTo>
                  <a:lnTo>
                    <a:pt x="3427857" y="13334"/>
                  </a:lnTo>
                  <a:lnTo>
                    <a:pt x="3443025" y="13739"/>
                  </a:lnTo>
                  <a:lnTo>
                    <a:pt x="3481959" y="19811"/>
                  </a:lnTo>
                  <a:lnTo>
                    <a:pt x="3524504" y="47878"/>
                  </a:lnTo>
                  <a:lnTo>
                    <a:pt x="3549953" y="87401"/>
                  </a:lnTo>
                  <a:lnTo>
                    <a:pt x="3565239" y="142430"/>
                  </a:lnTo>
                  <a:lnTo>
                    <a:pt x="3568191" y="189864"/>
                  </a:lnTo>
                  <a:lnTo>
                    <a:pt x="3567049" y="223825"/>
                  </a:lnTo>
                  <a:lnTo>
                    <a:pt x="3557905" y="281840"/>
                  </a:lnTo>
                  <a:lnTo>
                    <a:pt x="3539803" y="327398"/>
                  </a:lnTo>
                  <a:lnTo>
                    <a:pt x="3513792" y="364736"/>
                  </a:lnTo>
                  <a:lnTo>
                    <a:pt x="3497834" y="380618"/>
                  </a:lnTo>
                  <a:lnTo>
                    <a:pt x="3517591" y="426475"/>
                  </a:lnTo>
                  <a:lnTo>
                    <a:pt x="3537363" y="472348"/>
                  </a:lnTo>
                  <a:lnTo>
                    <a:pt x="3557142" y="518233"/>
                  </a:lnTo>
                  <a:lnTo>
                    <a:pt x="3576922" y="564123"/>
                  </a:lnTo>
                  <a:lnTo>
                    <a:pt x="3596694" y="610015"/>
                  </a:lnTo>
                  <a:lnTo>
                    <a:pt x="3616452" y="655904"/>
                  </a:lnTo>
                  <a:lnTo>
                    <a:pt x="3588448" y="655904"/>
                  </a:lnTo>
                  <a:lnTo>
                    <a:pt x="3560445" y="655904"/>
                  </a:lnTo>
                  <a:lnTo>
                    <a:pt x="3532441" y="655904"/>
                  </a:lnTo>
                  <a:lnTo>
                    <a:pt x="3504438" y="655904"/>
                  </a:lnTo>
                  <a:lnTo>
                    <a:pt x="3485083" y="608774"/>
                  </a:lnTo>
                  <a:lnTo>
                    <a:pt x="3465728" y="561653"/>
                  </a:lnTo>
                  <a:lnTo>
                    <a:pt x="3446373" y="514530"/>
                  </a:lnTo>
                  <a:lnTo>
                    <a:pt x="3427018" y="467397"/>
                  </a:lnTo>
                  <a:lnTo>
                    <a:pt x="3407664" y="420242"/>
                  </a:lnTo>
                  <a:lnTo>
                    <a:pt x="3397071" y="420242"/>
                  </a:lnTo>
                  <a:lnTo>
                    <a:pt x="3386454" y="420242"/>
                  </a:lnTo>
                  <a:lnTo>
                    <a:pt x="3375838" y="420242"/>
                  </a:lnTo>
                  <a:lnTo>
                    <a:pt x="3365246" y="420242"/>
                  </a:lnTo>
                  <a:lnTo>
                    <a:pt x="3365246" y="467397"/>
                  </a:lnTo>
                  <a:lnTo>
                    <a:pt x="3365246" y="514530"/>
                  </a:lnTo>
                  <a:lnTo>
                    <a:pt x="3365246" y="561653"/>
                  </a:lnTo>
                  <a:lnTo>
                    <a:pt x="3365246" y="608774"/>
                  </a:lnTo>
                  <a:lnTo>
                    <a:pt x="3365246" y="655904"/>
                  </a:lnTo>
                  <a:lnTo>
                    <a:pt x="3342407" y="655904"/>
                  </a:lnTo>
                  <a:lnTo>
                    <a:pt x="3319605" y="655904"/>
                  </a:lnTo>
                  <a:lnTo>
                    <a:pt x="3296826" y="655904"/>
                  </a:lnTo>
                  <a:lnTo>
                    <a:pt x="3274060" y="655904"/>
                  </a:lnTo>
                  <a:lnTo>
                    <a:pt x="3274060" y="606473"/>
                  </a:lnTo>
                  <a:lnTo>
                    <a:pt x="3274060" y="62749"/>
                  </a:lnTo>
                  <a:lnTo>
                    <a:pt x="3274060" y="13334"/>
                  </a:lnTo>
                  <a:close/>
                </a:path>
                <a:path w="7543800" h="669289">
                  <a:moveTo>
                    <a:pt x="2905887" y="13334"/>
                  </a:moveTo>
                  <a:lnTo>
                    <a:pt x="2905887" y="13334"/>
                  </a:lnTo>
                  <a:lnTo>
                    <a:pt x="3219704" y="13334"/>
                  </a:lnTo>
                  <a:lnTo>
                    <a:pt x="3219704" y="44388"/>
                  </a:lnTo>
                  <a:lnTo>
                    <a:pt x="3219704" y="75453"/>
                  </a:lnTo>
                  <a:lnTo>
                    <a:pt x="3219704" y="106543"/>
                  </a:lnTo>
                  <a:lnTo>
                    <a:pt x="3219704" y="137667"/>
                  </a:lnTo>
                  <a:lnTo>
                    <a:pt x="3191910" y="137667"/>
                  </a:lnTo>
                  <a:lnTo>
                    <a:pt x="3164141" y="137667"/>
                  </a:lnTo>
                  <a:lnTo>
                    <a:pt x="3136372" y="137667"/>
                  </a:lnTo>
                  <a:lnTo>
                    <a:pt x="3108579" y="137667"/>
                  </a:lnTo>
                  <a:lnTo>
                    <a:pt x="3108579" y="189484"/>
                  </a:lnTo>
                  <a:lnTo>
                    <a:pt x="3108579" y="655904"/>
                  </a:lnTo>
                  <a:lnTo>
                    <a:pt x="3085697" y="655904"/>
                  </a:lnTo>
                  <a:lnTo>
                    <a:pt x="3062779" y="655904"/>
                  </a:lnTo>
                  <a:lnTo>
                    <a:pt x="3039838" y="655904"/>
                  </a:lnTo>
                  <a:lnTo>
                    <a:pt x="3016885" y="655904"/>
                  </a:lnTo>
                  <a:lnTo>
                    <a:pt x="3016885" y="604067"/>
                  </a:lnTo>
                  <a:lnTo>
                    <a:pt x="3016885" y="137667"/>
                  </a:lnTo>
                  <a:lnTo>
                    <a:pt x="2989147" y="137667"/>
                  </a:lnTo>
                  <a:lnTo>
                    <a:pt x="2961386" y="137667"/>
                  </a:lnTo>
                  <a:lnTo>
                    <a:pt x="2933624" y="137667"/>
                  </a:lnTo>
                  <a:lnTo>
                    <a:pt x="2905887" y="137667"/>
                  </a:lnTo>
                  <a:lnTo>
                    <a:pt x="2905887" y="106543"/>
                  </a:lnTo>
                  <a:lnTo>
                    <a:pt x="2905887" y="75453"/>
                  </a:lnTo>
                  <a:lnTo>
                    <a:pt x="2905887" y="44388"/>
                  </a:lnTo>
                  <a:lnTo>
                    <a:pt x="2905887" y="13334"/>
                  </a:lnTo>
                  <a:close/>
                </a:path>
                <a:path w="7543800" h="669289">
                  <a:moveTo>
                    <a:pt x="2354579" y="13334"/>
                  </a:moveTo>
                  <a:lnTo>
                    <a:pt x="2381992" y="13334"/>
                  </a:lnTo>
                  <a:lnTo>
                    <a:pt x="2409380" y="13334"/>
                  </a:lnTo>
                  <a:lnTo>
                    <a:pt x="2436768" y="13334"/>
                  </a:lnTo>
                  <a:lnTo>
                    <a:pt x="2464180" y="13334"/>
                  </a:lnTo>
                  <a:lnTo>
                    <a:pt x="2480378" y="59340"/>
                  </a:lnTo>
                  <a:lnTo>
                    <a:pt x="2496585" y="105346"/>
                  </a:lnTo>
                  <a:lnTo>
                    <a:pt x="2512798" y="151352"/>
                  </a:lnTo>
                  <a:lnTo>
                    <a:pt x="2529014" y="197357"/>
                  </a:lnTo>
                  <a:lnTo>
                    <a:pt x="2545230" y="243363"/>
                  </a:lnTo>
                  <a:lnTo>
                    <a:pt x="2561443" y="289369"/>
                  </a:lnTo>
                  <a:lnTo>
                    <a:pt x="2577650" y="335375"/>
                  </a:lnTo>
                  <a:lnTo>
                    <a:pt x="2593848" y="381380"/>
                  </a:lnTo>
                  <a:lnTo>
                    <a:pt x="2593848" y="328802"/>
                  </a:lnTo>
                  <a:lnTo>
                    <a:pt x="2593848" y="13334"/>
                  </a:lnTo>
                  <a:lnTo>
                    <a:pt x="2614878" y="13334"/>
                  </a:lnTo>
                  <a:lnTo>
                    <a:pt x="2635885" y="13334"/>
                  </a:lnTo>
                  <a:lnTo>
                    <a:pt x="2656891" y="13334"/>
                  </a:lnTo>
                  <a:lnTo>
                    <a:pt x="2677922" y="13334"/>
                  </a:lnTo>
                  <a:lnTo>
                    <a:pt x="2677922" y="62749"/>
                  </a:lnTo>
                  <a:lnTo>
                    <a:pt x="2677922" y="655904"/>
                  </a:lnTo>
                  <a:lnTo>
                    <a:pt x="2655824" y="655904"/>
                  </a:lnTo>
                  <a:lnTo>
                    <a:pt x="2633726" y="655904"/>
                  </a:lnTo>
                  <a:lnTo>
                    <a:pt x="2611628" y="655904"/>
                  </a:lnTo>
                  <a:lnTo>
                    <a:pt x="2589529" y="655904"/>
                  </a:lnTo>
                  <a:lnTo>
                    <a:pt x="2572766" y="606897"/>
                  </a:lnTo>
                  <a:lnTo>
                    <a:pt x="2556002" y="557888"/>
                  </a:lnTo>
                  <a:lnTo>
                    <a:pt x="2539238" y="508878"/>
                  </a:lnTo>
                  <a:lnTo>
                    <a:pt x="2522474" y="459869"/>
                  </a:lnTo>
                  <a:lnTo>
                    <a:pt x="2505710" y="410862"/>
                  </a:lnTo>
                  <a:lnTo>
                    <a:pt x="2488946" y="361858"/>
                  </a:lnTo>
                  <a:lnTo>
                    <a:pt x="2472182" y="312860"/>
                  </a:lnTo>
                  <a:lnTo>
                    <a:pt x="2455418" y="263868"/>
                  </a:lnTo>
                  <a:lnTo>
                    <a:pt x="2438654" y="214883"/>
                  </a:lnTo>
                  <a:lnTo>
                    <a:pt x="2438654" y="263868"/>
                  </a:lnTo>
                  <a:lnTo>
                    <a:pt x="2438654" y="312860"/>
                  </a:lnTo>
                  <a:lnTo>
                    <a:pt x="2438654" y="655904"/>
                  </a:lnTo>
                  <a:lnTo>
                    <a:pt x="2417623" y="655904"/>
                  </a:lnTo>
                  <a:lnTo>
                    <a:pt x="2396616" y="655904"/>
                  </a:lnTo>
                  <a:lnTo>
                    <a:pt x="2375610" y="655904"/>
                  </a:lnTo>
                  <a:lnTo>
                    <a:pt x="2354579" y="655904"/>
                  </a:lnTo>
                  <a:lnTo>
                    <a:pt x="2354579" y="606473"/>
                  </a:lnTo>
                  <a:lnTo>
                    <a:pt x="2354579" y="62749"/>
                  </a:lnTo>
                  <a:lnTo>
                    <a:pt x="2354579" y="13334"/>
                  </a:lnTo>
                  <a:close/>
                </a:path>
                <a:path w="7543800" h="669289">
                  <a:moveTo>
                    <a:pt x="1594866" y="13334"/>
                  </a:moveTo>
                  <a:lnTo>
                    <a:pt x="1633327" y="13334"/>
                  </a:lnTo>
                  <a:lnTo>
                    <a:pt x="1671764" y="13334"/>
                  </a:lnTo>
                  <a:lnTo>
                    <a:pt x="1710201" y="13334"/>
                  </a:lnTo>
                  <a:lnTo>
                    <a:pt x="1748663" y="13334"/>
                  </a:lnTo>
                  <a:lnTo>
                    <a:pt x="1763904" y="13739"/>
                  </a:lnTo>
                  <a:lnTo>
                    <a:pt x="1802892" y="19811"/>
                  </a:lnTo>
                  <a:lnTo>
                    <a:pt x="1845437" y="47878"/>
                  </a:lnTo>
                  <a:lnTo>
                    <a:pt x="1870886" y="87401"/>
                  </a:lnTo>
                  <a:lnTo>
                    <a:pt x="1886172" y="142430"/>
                  </a:lnTo>
                  <a:lnTo>
                    <a:pt x="1889125" y="189864"/>
                  </a:lnTo>
                  <a:lnTo>
                    <a:pt x="1887982" y="223825"/>
                  </a:lnTo>
                  <a:lnTo>
                    <a:pt x="1878838" y="281840"/>
                  </a:lnTo>
                  <a:lnTo>
                    <a:pt x="1860716" y="327398"/>
                  </a:lnTo>
                  <a:lnTo>
                    <a:pt x="1834618" y="364736"/>
                  </a:lnTo>
                  <a:lnTo>
                    <a:pt x="1818639" y="380618"/>
                  </a:lnTo>
                  <a:lnTo>
                    <a:pt x="1838334" y="426338"/>
                  </a:lnTo>
                  <a:lnTo>
                    <a:pt x="1858042" y="472058"/>
                  </a:lnTo>
                  <a:lnTo>
                    <a:pt x="1877758" y="517778"/>
                  </a:lnTo>
                  <a:lnTo>
                    <a:pt x="1897474" y="563498"/>
                  </a:lnTo>
                  <a:lnTo>
                    <a:pt x="1917182" y="609218"/>
                  </a:lnTo>
                  <a:lnTo>
                    <a:pt x="1936877" y="654938"/>
                  </a:lnTo>
                  <a:lnTo>
                    <a:pt x="1946960" y="605584"/>
                  </a:lnTo>
                  <a:lnTo>
                    <a:pt x="1957048" y="556230"/>
                  </a:lnTo>
                  <a:lnTo>
                    <a:pt x="1967139" y="506876"/>
                  </a:lnTo>
                  <a:lnTo>
                    <a:pt x="1977233" y="457522"/>
                  </a:lnTo>
                  <a:lnTo>
                    <a:pt x="1987328" y="408168"/>
                  </a:lnTo>
                  <a:lnTo>
                    <a:pt x="1997424" y="358814"/>
                  </a:lnTo>
                  <a:lnTo>
                    <a:pt x="2007520" y="309459"/>
                  </a:lnTo>
                  <a:lnTo>
                    <a:pt x="2017616" y="260105"/>
                  </a:lnTo>
                  <a:lnTo>
                    <a:pt x="2027711" y="210751"/>
                  </a:lnTo>
                  <a:lnTo>
                    <a:pt x="2037805" y="161397"/>
                  </a:lnTo>
                  <a:lnTo>
                    <a:pt x="2047896" y="112043"/>
                  </a:lnTo>
                  <a:lnTo>
                    <a:pt x="2057984" y="62689"/>
                  </a:lnTo>
                  <a:lnTo>
                    <a:pt x="2068068" y="13334"/>
                  </a:lnTo>
                  <a:lnTo>
                    <a:pt x="2094452" y="13334"/>
                  </a:lnTo>
                  <a:lnTo>
                    <a:pt x="2120836" y="13334"/>
                  </a:lnTo>
                  <a:lnTo>
                    <a:pt x="2147220" y="13334"/>
                  </a:lnTo>
                  <a:lnTo>
                    <a:pt x="2173605" y="13334"/>
                  </a:lnTo>
                  <a:lnTo>
                    <a:pt x="2183714" y="62749"/>
                  </a:lnTo>
                  <a:lnTo>
                    <a:pt x="2193819" y="112168"/>
                  </a:lnTo>
                  <a:lnTo>
                    <a:pt x="2203921" y="161591"/>
                  </a:lnTo>
                  <a:lnTo>
                    <a:pt x="2214020" y="211016"/>
                  </a:lnTo>
                  <a:lnTo>
                    <a:pt x="2224118" y="260445"/>
                  </a:lnTo>
                  <a:lnTo>
                    <a:pt x="2234215" y="309875"/>
                  </a:lnTo>
                  <a:lnTo>
                    <a:pt x="2244312" y="359307"/>
                  </a:lnTo>
                  <a:lnTo>
                    <a:pt x="2254409" y="408740"/>
                  </a:lnTo>
                  <a:lnTo>
                    <a:pt x="2264507" y="458173"/>
                  </a:lnTo>
                  <a:lnTo>
                    <a:pt x="2274606" y="507607"/>
                  </a:lnTo>
                  <a:lnTo>
                    <a:pt x="2284708" y="557040"/>
                  </a:lnTo>
                  <a:lnTo>
                    <a:pt x="2294813" y="606473"/>
                  </a:lnTo>
                  <a:lnTo>
                    <a:pt x="2304923" y="655904"/>
                  </a:lnTo>
                  <a:lnTo>
                    <a:pt x="2281279" y="655904"/>
                  </a:lnTo>
                  <a:lnTo>
                    <a:pt x="2257599" y="655904"/>
                  </a:lnTo>
                  <a:lnTo>
                    <a:pt x="2233896" y="655904"/>
                  </a:lnTo>
                  <a:lnTo>
                    <a:pt x="2210181" y="655904"/>
                  </a:lnTo>
                  <a:lnTo>
                    <a:pt x="2203989" y="623453"/>
                  </a:lnTo>
                  <a:lnTo>
                    <a:pt x="2197798" y="590988"/>
                  </a:lnTo>
                  <a:lnTo>
                    <a:pt x="2191607" y="558513"/>
                  </a:lnTo>
                  <a:lnTo>
                    <a:pt x="2185416" y="526033"/>
                  </a:lnTo>
                  <a:lnTo>
                    <a:pt x="2152552" y="526033"/>
                  </a:lnTo>
                  <a:lnTo>
                    <a:pt x="2119677" y="526033"/>
                  </a:lnTo>
                  <a:lnTo>
                    <a:pt x="2086778" y="526033"/>
                  </a:lnTo>
                  <a:lnTo>
                    <a:pt x="2053844" y="526033"/>
                  </a:lnTo>
                  <a:lnTo>
                    <a:pt x="2047652" y="558513"/>
                  </a:lnTo>
                  <a:lnTo>
                    <a:pt x="2041461" y="590988"/>
                  </a:lnTo>
                  <a:lnTo>
                    <a:pt x="2035270" y="623453"/>
                  </a:lnTo>
                  <a:lnTo>
                    <a:pt x="2029079" y="655904"/>
                  </a:lnTo>
                  <a:lnTo>
                    <a:pt x="2006125" y="655904"/>
                  </a:lnTo>
                  <a:lnTo>
                    <a:pt x="1983184" y="655904"/>
                  </a:lnTo>
                  <a:lnTo>
                    <a:pt x="1825370" y="655904"/>
                  </a:lnTo>
                  <a:lnTo>
                    <a:pt x="1806016" y="608774"/>
                  </a:lnTo>
                  <a:lnTo>
                    <a:pt x="1786661" y="561653"/>
                  </a:lnTo>
                  <a:lnTo>
                    <a:pt x="1767306" y="514530"/>
                  </a:lnTo>
                  <a:lnTo>
                    <a:pt x="1747951" y="467397"/>
                  </a:lnTo>
                  <a:lnTo>
                    <a:pt x="1728597" y="420242"/>
                  </a:lnTo>
                  <a:lnTo>
                    <a:pt x="1717948" y="420242"/>
                  </a:lnTo>
                  <a:lnTo>
                    <a:pt x="1707324" y="420242"/>
                  </a:lnTo>
                  <a:lnTo>
                    <a:pt x="1696700" y="420242"/>
                  </a:lnTo>
                  <a:lnTo>
                    <a:pt x="1686052" y="420242"/>
                  </a:lnTo>
                  <a:lnTo>
                    <a:pt x="1686052" y="467397"/>
                  </a:lnTo>
                  <a:lnTo>
                    <a:pt x="1686052" y="514530"/>
                  </a:lnTo>
                  <a:lnTo>
                    <a:pt x="1686052" y="561653"/>
                  </a:lnTo>
                  <a:lnTo>
                    <a:pt x="1686052" y="608774"/>
                  </a:lnTo>
                  <a:lnTo>
                    <a:pt x="1686052" y="655904"/>
                  </a:lnTo>
                  <a:lnTo>
                    <a:pt x="1663285" y="655904"/>
                  </a:lnTo>
                  <a:lnTo>
                    <a:pt x="1640506" y="655904"/>
                  </a:lnTo>
                  <a:lnTo>
                    <a:pt x="1617704" y="655904"/>
                  </a:lnTo>
                  <a:lnTo>
                    <a:pt x="1594866" y="655904"/>
                  </a:lnTo>
                  <a:lnTo>
                    <a:pt x="1594866" y="606473"/>
                  </a:lnTo>
                  <a:lnTo>
                    <a:pt x="1594866" y="62749"/>
                  </a:lnTo>
                  <a:lnTo>
                    <a:pt x="1594866" y="13334"/>
                  </a:lnTo>
                  <a:close/>
                </a:path>
                <a:path w="7543800" h="669289">
                  <a:moveTo>
                    <a:pt x="1226693" y="13334"/>
                  </a:moveTo>
                  <a:lnTo>
                    <a:pt x="1226693" y="13334"/>
                  </a:lnTo>
                  <a:lnTo>
                    <a:pt x="1540510" y="13334"/>
                  </a:lnTo>
                  <a:lnTo>
                    <a:pt x="1540510" y="44388"/>
                  </a:lnTo>
                  <a:lnTo>
                    <a:pt x="1540510" y="75453"/>
                  </a:lnTo>
                  <a:lnTo>
                    <a:pt x="1540510" y="106543"/>
                  </a:lnTo>
                  <a:lnTo>
                    <a:pt x="1540510" y="137667"/>
                  </a:lnTo>
                  <a:lnTo>
                    <a:pt x="1512772" y="137667"/>
                  </a:lnTo>
                  <a:lnTo>
                    <a:pt x="1485011" y="137667"/>
                  </a:lnTo>
                  <a:lnTo>
                    <a:pt x="1457249" y="137667"/>
                  </a:lnTo>
                  <a:lnTo>
                    <a:pt x="1429512" y="137667"/>
                  </a:lnTo>
                  <a:lnTo>
                    <a:pt x="1429512" y="189484"/>
                  </a:lnTo>
                  <a:lnTo>
                    <a:pt x="1429512" y="655904"/>
                  </a:lnTo>
                  <a:lnTo>
                    <a:pt x="1406558" y="655904"/>
                  </a:lnTo>
                  <a:lnTo>
                    <a:pt x="1383617" y="655904"/>
                  </a:lnTo>
                  <a:lnTo>
                    <a:pt x="1360699" y="655904"/>
                  </a:lnTo>
                  <a:lnTo>
                    <a:pt x="1337818" y="655904"/>
                  </a:lnTo>
                  <a:lnTo>
                    <a:pt x="1337818" y="604067"/>
                  </a:lnTo>
                  <a:lnTo>
                    <a:pt x="1337818" y="137667"/>
                  </a:lnTo>
                  <a:lnTo>
                    <a:pt x="1310024" y="137667"/>
                  </a:lnTo>
                  <a:lnTo>
                    <a:pt x="1282255" y="137667"/>
                  </a:lnTo>
                  <a:lnTo>
                    <a:pt x="1254486" y="137667"/>
                  </a:lnTo>
                  <a:lnTo>
                    <a:pt x="1226693" y="137667"/>
                  </a:lnTo>
                  <a:lnTo>
                    <a:pt x="1226693" y="106543"/>
                  </a:lnTo>
                  <a:lnTo>
                    <a:pt x="1226693" y="75453"/>
                  </a:lnTo>
                  <a:lnTo>
                    <a:pt x="1226693" y="44388"/>
                  </a:lnTo>
                  <a:lnTo>
                    <a:pt x="1226693" y="13334"/>
                  </a:lnTo>
                  <a:close/>
                </a:path>
                <a:path w="7543800" h="669289">
                  <a:moveTo>
                    <a:pt x="681990" y="13334"/>
                  </a:moveTo>
                  <a:lnTo>
                    <a:pt x="709348" y="13334"/>
                  </a:lnTo>
                  <a:lnTo>
                    <a:pt x="736742" y="13334"/>
                  </a:lnTo>
                  <a:lnTo>
                    <a:pt x="764160" y="13334"/>
                  </a:lnTo>
                  <a:lnTo>
                    <a:pt x="791591" y="13334"/>
                  </a:lnTo>
                  <a:lnTo>
                    <a:pt x="807783" y="59340"/>
                  </a:lnTo>
                  <a:lnTo>
                    <a:pt x="823977" y="105346"/>
                  </a:lnTo>
                  <a:lnTo>
                    <a:pt x="840175" y="151352"/>
                  </a:lnTo>
                  <a:lnTo>
                    <a:pt x="856376" y="197357"/>
                  </a:lnTo>
                  <a:lnTo>
                    <a:pt x="872584" y="243363"/>
                  </a:lnTo>
                  <a:lnTo>
                    <a:pt x="888799" y="289369"/>
                  </a:lnTo>
                  <a:lnTo>
                    <a:pt x="905023" y="335375"/>
                  </a:lnTo>
                  <a:lnTo>
                    <a:pt x="921257" y="381380"/>
                  </a:lnTo>
                  <a:lnTo>
                    <a:pt x="921257" y="328802"/>
                  </a:lnTo>
                  <a:lnTo>
                    <a:pt x="921257" y="276224"/>
                  </a:lnTo>
                  <a:lnTo>
                    <a:pt x="921257" y="13334"/>
                  </a:lnTo>
                  <a:lnTo>
                    <a:pt x="942234" y="13334"/>
                  </a:lnTo>
                  <a:lnTo>
                    <a:pt x="963247" y="13334"/>
                  </a:lnTo>
                  <a:lnTo>
                    <a:pt x="984283" y="13334"/>
                  </a:lnTo>
                  <a:lnTo>
                    <a:pt x="1005332" y="13334"/>
                  </a:lnTo>
                  <a:lnTo>
                    <a:pt x="1005332" y="62749"/>
                  </a:lnTo>
                  <a:lnTo>
                    <a:pt x="1005332" y="655904"/>
                  </a:lnTo>
                  <a:lnTo>
                    <a:pt x="983233" y="655904"/>
                  </a:lnTo>
                  <a:lnTo>
                    <a:pt x="961135" y="655904"/>
                  </a:lnTo>
                  <a:lnTo>
                    <a:pt x="939037" y="655904"/>
                  </a:lnTo>
                  <a:lnTo>
                    <a:pt x="916939" y="655904"/>
                  </a:lnTo>
                  <a:lnTo>
                    <a:pt x="900176" y="606897"/>
                  </a:lnTo>
                  <a:lnTo>
                    <a:pt x="883412" y="557888"/>
                  </a:lnTo>
                  <a:lnTo>
                    <a:pt x="866648" y="508878"/>
                  </a:lnTo>
                  <a:lnTo>
                    <a:pt x="849884" y="459869"/>
                  </a:lnTo>
                  <a:lnTo>
                    <a:pt x="833120" y="410862"/>
                  </a:lnTo>
                  <a:lnTo>
                    <a:pt x="816356" y="361858"/>
                  </a:lnTo>
                  <a:lnTo>
                    <a:pt x="799592" y="312860"/>
                  </a:lnTo>
                  <a:lnTo>
                    <a:pt x="782828" y="263868"/>
                  </a:lnTo>
                  <a:lnTo>
                    <a:pt x="766063" y="214883"/>
                  </a:lnTo>
                  <a:lnTo>
                    <a:pt x="766063" y="263868"/>
                  </a:lnTo>
                  <a:lnTo>
                    <a:pt x="766063" y="312860"/>
                  </a:lnTo>
                  <a:lnTo>
                    <a:pt x="766063" y="655904"/>
                  </a:lnTo>
                  <a:lnTo>
                    <a:pt x="745015" y="655904"/>
                  </a:lnTo>
                  <a:lnTo>
                    <a:pt x="723979" y="655904"/>
                  </a:lnTo>
                  <a:lnTo>
                    <a:pt x="702966" y="655904"/>
                  </a:lnTo>
                  <a:lnTo>
                    <a:pt x="681990" y="655904"/>
                  </a:lnTo>
                  <a:lnTo>
                    <a:pt x="681990" y="606473"/>
                  </a:lnTo>
                  <a:lnTo>
                    <a:pt x="681990" y="62749"/>
                  </a:lnTo>
                  <a:lnTo>
                    <a:pt x="681990" y="13334"/>
                  </a:lnTo>
                  <a:close/>
                </a:path>
                <a:path w="7543800" h="669289">
                  <a:moveTo>
                    <a:pt x="398653" y="13334"/>
                  </a:moveTo>
                  <a:lnTo>
                    <a:pt x="450679" y="13334"/>
                  </a:lnTo>
                  <a:lnTo>
                    <a:pt x="502729" y="13334"/>
                  </a:lnTo>
                  <a:lnTo>
                    <a:pt x="554779" y="13334"/>
                  </a:lnTo>
                  <a:lnTo>
                    <a:pt x="606806" y="13334"/>
                  </a:lnTo>
                  <a:lnTo>
                    <a:pt x="606806" y="41814"/>
                  </a:lnTo>
                  <a:lnTo>
                    <a:pt x="606806" y="70294"/>
                  </a:lnTo>
                  <a:lnTo>
                    <a:pt x="606806" y="98774"/>
                  </a:lnTo>
                  <a:lnTo>
                    <a:pt x="606806" y="127253"/>
                  </a:lnTo>
                  <a:lnTo>
                    <a:pt x="592232" y="127253"/>
                  </a:lnTo>
                  <a:lnTo>
                    <a:pt x="577659" y="127253"/>
                  </a:lnTo>
                  <a:lnTo>
                    <a:pt x="563086" y="127253"/>
                  </a:lnTo>
                  <a:lnTo>
                    <a:pt x="548513" y="127253"/>
                  </a:lnTo>
                  <a:lnTo>
                    <a:pt x="548513" y="179112"/>
                  </a:lnTo>
                  <a:lnTo>
                    <a:pt x="548513" y="542035"/>
                  </a:lnTo>
                  <a:lnTo>
                    <a:pt x="563086" y="542035"/>
                  </a:lnTo>
                  <a:lnTo>
                    <a:pt x="577659" y="542035"/>
                  </a:lnTo>
                  <a:lnTo>
                    <a:pt x="592232" y="542035"/>
                  </a:lnTo>
                  <a:lnTo>
                    <a:pt x="606806" y="542035"/>
                  </a:lnTo>
                  <a:lnTo>
                    <a:pt x="606806" y="570514"/>
                  </a:lnTo>
                  <a:lnTo>
                    <a:pt x="606806" y="598989"/>
                  </a:lnTo>
                  <a:lnTo>
                    <a:pt x="606806" y="627453"/>
                  </a:lnTo>
                  <a:lnTo>
                    <a:pt x="606806" y="655904"/>
                  </a:lnTo>
                  <a:lnTo>
                    <a:pt x="554779" y="655904"/>
                  </a:lnTo>
                  <a:lnTo>
                    <a:pt x="502729" y="655904"/>
                  </a:lnTo>
                  <a:lnTo>
                    <a:pt x="450679" y="655904"/>
                  </a:lnTo>
                  <a:lnTo>
                    <a:pt x="398653" y="655904"/>
                  </a:lnTo>
                  <a:lnTo>
                    <a:pt x="398653" y="627453"/>
                  </a:lnTo>
                  <a:lnTo>
                    <a:pt x="398653" y="598989"/>
                  </a:lnTo>
                  <a:lnTo>
                    <a:pt x="398653" y="570514"/>
                  </a:lnTo>
                  <a:lnTo>
                    <a:pt x="398653" y="542035"/>
                  </a:lnTo>
                  <a:lnTo>
                    <a:pt x="413152" y="542035"/>
                  </a:lnTo>
                  <a:lnTo>
                    <a:pt x="427688" y="542035"/>
                  </a:lnTo>
                  <a:lnTo>
                    <a:pt x="442247" y="542035"/>
                  </a:lnTo>
                  <a:lnTo>
                    <a:pt x="456819" y="542035"/>
                  </a:lnTo>
                  <a:lnTo>
                    <a:pt x="456819" y="490177"/>
                  </a:lnTo>
                  <a:lnTo>
                    <a:pt x="456819" y="127253"/>
                  </a:lnTo>
                  <a:lnTo>
                    <a:pt x="442247" y="127253"/>
                  </a:lnTo>
                  <a:lnTo>
                    <a:pt x="427688" y="127253"/>
                  </a:lnTo>
                  <a:lnTo>
                    <a:pt x="413152" y="127253"/>
                  </a:lnTo>
                  <a:lnTo>
                    <a:pt x="398653" y="127253"/>
                  </a:lnTo>
                  <a:lnTo>
                    <a:pt x="398653" y="98774"/>
                  </a:lnTo>
                  <a:lnTo>
                    <a:pt x="398653" y="70294"/>
                  </a:lnTo>
                  <a:lnTo>
                    <a:pt x="398653" y="41814"/>
                  </a:lnTo>
                  <a:lnTo>
                    <a:pt x="398653" y="13334"/>
                  </a:lnTo>
                  <a:close/>
                </a:path>
                <a:path w="7543800" h="669289">
                  <a:moveTo>
                    <a:pt x="2628" y="13334"/>
                  </a:moveTo>
                  <a:lnTo>
                    <a:pt x="29089" y="13334"/>
                  </a:lnTo>
                  <a:lnTo>
                    <a:pt x="55551" y="13334"/>
                  </a:lnTo>
                  <a:lnTo>
                    <a:pt x="82015" y="13334"/>
                  </a:lnTo>
                  <a:lnTo>
                    <a:pt x="108483" y="13334"/>
                  </a:lnTo>
                  <a:lnTo>
                    <a:pt x="126971" y="63341"/>
                  </a:lnTo>
                  <a:lnTo>
                    <a:pt x="145459" y="113347"/>
                  </a:lnTo>
                  <a:lnTo>
                    <a:pt x="163947" y="163353"/>
                  </a:lnTo>
                  <a:lnTo>
                    <a:pt x="182435" y="213359"/>
                  </a:lnTo>
                  <a:lnTo>
                    <a:pt x="201454" y="163353"/>
                  </a:lnTo>
                  <a:lnTo>
                    <a:pt x="220472" y="113347"/>
                  </a:lnTo>
                  <a:lnTo>
                    <a:pt x="239489" y="63341"/>
                  </a:lnTo>
                  <a:lnTo>
                    <a:pt x="258508" y="13334"/>
                  </a:lnTo>
                  <a:lnTo>
                    <a:pt x="283912" y="13334"/>
                  </a:lnTo>
                  <a:lnTo>
                    <a:pt x="309321" y="13334"/>
                  </a:lnTo>
                  <a:lnTo>
                    <a:pt x="334739" y="13334"/>
                  </a:lnTo>
                  <a:lnTo>
                    <a:pt x="360172" y="13334"/>
                  </a:lnTo>
                  <a:lnTo>
                    <a:pt x="342425" y="57912"/>
                  </a:lnTo>
                  <a:lnTo>
                    <a:pt x="324684" y="102491"/>
                  </a:lnTo>
                  <a:lnTo>
                    <a:pt x="306948" y="147075"/>
                  </a:lnTo>
                  <a:lnTo>
                    <a:pt x="289215" y="191666"/>
                  </a:lnTo>
                  <a:lnTo>
                    <a:pt x="271485" y="236266"/>
                  </a:lnTo>
                  <a:lnTo>
                    <a:pt x="253757" y="280876"/>
                  </a:lnTo>
                  <a:lnTo>
                    <a:pt x="236029" y="325500"/>
                  </a:lnTo>
                  <a:lnTo>
                    <a:pt x="254029" y="372690"/>
                  </a:lnTo>
                  <a:lnTo>
                    <a:pt x="272029" y="419881"/>
                  </a:lnTo>
                  <a:lnTo>
                    <a:pt x="290032" y="467075"/>
                  </a:lnTo>
                  <a:lnTo>
                    <a:pt x="308037" y="514273"/>
                  </a:lnTo>
                  <a:lnTo>
                    <a:pt x="326045" y="561476"/>
                  </a:lnTo>
                  <a:lnTo>
                    <a:pt x="344058" y="608686"/>
                  </a:lnTo>
                  <a:lnTo>
                    <a:pt x="362077" y="655904"/>
                  </a:lnTo>
                  <a:lnTo>
                    <a:pt x="335510" y="655904"/>
                  </a:lnTo>
                  <a:lnTo>
                    <a:pt x="308959" y="655904"/>
                  </a:lnTo>
                  <a:lnTo>
                    <a:pt x="282417" y="655904"/>
                  </a:lnTo>
                  <a:lnTo>
                    <a:pt x="255879" y="655904"/>
                  </a:lnTo>
                  <a:lnTo>
                    <a:pt x="236753" y="603167"/>
                  </a:lnTo>
                  <a:lnTo>
                    <a:pt x="217628" y="550427"/>
                  </a:lnTo>
                  <a:lnTo>
                    <a:pt x="198506" y="497702"/>
                  </a:lnTo>
                  <a:lnTo>
                    <a:pt x="179387" y="445007"/>
                  </a:lnTo>
                  <a:lnTo>
                    <a:pt x="159870" y="497702"/>
                  </a:lnTo>
                  <a:lnTo>
                    <a:pt x="140354" y="550427"/>
                  </a:lnTo>
                  <a:lnTo>
                    <a:pt x="120837" y="603167"/>
                  </a:lnTo>
                  <a:lnTo>
                    <a:pt x="101320" y="655904"/>
                  </a:lnTo>
                  <a:lnTo>
                    <a:pt x="75991" y="655904"/>
                  </a:lnTo>
                  <a:lnTo>
                    <a:pt x="50660" y="655904"/>
                  </a:lnTo>
                  <a:lnTo>
                    <a:pt x="25328" y="655904"/>
                  </a:lnTo>
                  <a:lnTo>
                    <a:pt x="0" y="655904"/>
                  </a:lnTo>
                  <a:lnTo>
                    <a:pt x="18011" y="609659"/>
                  </a:lnTo>
                  <a:lnTo>
                    <a:pt x="36023" y="563410"/>
                  </a:lnTo>
                  <a:lnTo>
                    <a:pt x="54036" y="517162"/>
                  </a:lnTo>
                  <a:lnTo>
                    <a:pt x="72049" y="470917"/>
                  </a:lnTo>
                  <a:lnTo>
                    <a:pt x="90062" y="424678"/>
                  </a:lnTo>
                  <a:lnTo>
                    <a:pt x="108074" y="378449"/>
                  </a:lnTo>
                  <a:lnTo>
                    <a:pt x="126085" y="332231"/>
                  </a:lnTo>
                  <a:lnTo>
                    <a:pt x="108450" y="286675"/>
                  </a:lnTo>
                  <a:lnTo>
                    <a:pt x="90813" y="241118"/>
                  </a:lnTo>
                  <a:lnTo>
                    <a:pt x="73176" y="195561"/>
                  </a:lnTo>
                  <a:lnTo>
                    <a:pt x="55538" y="150005"/>
                  </a:lnTo>
                  <a:lnTo>
                    <a:pt x="37901" y="104448"/>
                  </a:lnTo>
                  <a:lnTo>
                    <a:pt x="20264" y="58891"/>
                  </a:lnTo>
                  <a:lnTo>
                    <a:pt x="2628" y="13334"/>
                  </a:lnTo>
                  <a:close/>
                </a:path>
                <a:path w="7543800" h="669289">
                  <a:moveTo>
                    <a:pt x="5208651" y="761"/>
                  </a:moveTo>
                  <a:lnTo>
                    <a:pt x="5249164" y="5333"/>
                  </a:lnTo>
                  <a:lnTo>
                    <a:pt x="5290250" y="21433"/>
                  </a:lnTo>
                  <a:lnTo>
                    <a:pt x="5323697" y="45291"/>
                  </a:lnTo>
                  <a:lnTo>
                    <a:pt x="5334254" y="54355"/>
                  </a:lnTo>
                  <a:lnTo>
                    <a:pt x="5334254" y="93311"/>
                  </a:lnTo>
                  <a:lnTo>
                    <a:pt x="5334254" y="132254"/>
                  </a:lnTo>
                  <a:lnTo>
                    <a:pt x="5334254" y="171174"/>
                  </a:lnTo>
                  <a:lnTo>
                    <a:pt x="5334254" y="210057"/>
                  </a:lnTo>
                  <a:lnTo>
                    <a:pt x="5330825" y="210057"/>
                  </a:lnTo>
                  <a:lnTo>
                    <a:pt x="5327269" y="210057"/>
                  </a:lnTo>
                  <a:lnTo>
                    <a:pt x="5323713" y="210057"/>
                  </a:lnTo>
                  <a:lnTo>
                    <a:pt x="5320164" y="204676"/>
                  </a:lnTo>
                  <a:lnTo>
                    <a:pt x="5296106" y="171561"/>
                  </a:lnTo>
                  <a:lnTo>
                    <a:pt x="5262993" y="139517"/>
                  </a:lnTo>
                  <a:lnTo>
                    <a:pt x="5222748" y="125094"/>
                  </a:lnTo>
                  <a:lnTo>
                    <a:pt x="5213171" y="125783"/>
                  </a:lnTo>
                  <a:lnTo>
                    <a:pt x="5177397" y="142444"/>
                  </a:lnTo>
                  <a:lnTo>
                    <a:pt x="5153787" y="172465"/>
                  </a:lnTo>
                  <a:lnTo>
                    <a:pt x="5135641" y="218275"/>
                  </a:lnTo>
                  <a:lnTo>
                    <a:pt x="5127093" y="258829"/>
                  </a:lnTo>
                  <a:lnTo>
                    <a:pt x="5122711" y="307891"/>
                  </a:lnTo>
                  <a:lnTo>
                    <a:pt x="5122164" y="335660"/>
                  </a:lnTo>
                  <a:lnTo>
                    <a:pt x="5122759" y="364597"/>
                  </a:lnTo>
                  <a:lnTo>
                    <a:pt x="5127521" y="414992"/>
                  </a:lnTo>
                  <a:lnTo>
                    <a:pt x="5136667" y="455640"/>
                  </a:lnTo>
                  <a:lnTo>
                    <a:pt x="5155438" y="500252"/>
                  </a:lnTo>
                  <a:lnTo>
                    <a:pt x="5187823" y="534034"/>
                  </a:lnTo>
                  <a:lnTo>
                    <a:pt x="5223256" y="544194"/>
                  </a:lnTo>
                  <a:lnTo>
                    <a:pt x="5231540" y="543625"/>
                  </a:lnTo>
                  <a:lnTo>
                    <a:pt x="5272008" y="524494"/>
                  </a:lnTo>
                  <a:lnTo>
                    <a:pt x="5303075" y="491003"/>
                  </a:lnTo>
                  <a:lnTo>
                    <a:pt x="5324729" y="459612"/>
                  </a:lnTo>
                  <a:lnTo>
                    <a:pt x="5327904" y="459612"/>
                  </a:lnTo>
                  <a:lnTo>
                    <a:pt x="5331079" y="459612"/>
                  </a:lnTo>
                  <a:lnTo>
                    <a:pt x="5334254" y="459612"/>
                  </a:lnTo>
                  <a:lnTo>
                    <a:pt x="5334254" y="497998"/>
                  </a:lnTo>
                  <a:lnTo>
                    <a:pt x="5334254" y="536384"/>
                  </a:lnTo>
                  <a:lnTo>
                    <a:pt x="5334254" y="574770"/>
                  </a:lnTo>
                  <a:lnTo>
                    <a:pt x="5334254" y="613155"/>
                  </a:lnTo>
                  <a:lnTo>
                    <a:pt x="5327657" y="618491"/>
                  </a:lnTo>
                  <a:lnTo>
                    <a:pt x="5296249" y="642315"/>
                  </a:lnTo>
                  <a:lnTo>
                    <a:pt x="5258196" y="661033"/>
                  </a:lnTo>
                  <a:lnTo>
                    <a:pt x="5208397" y="668426"/>
                  </a:lnTo>
                  <a:lnTo>
                    <a:pt x="5188966" y="667104"/>
                  </a:lnTo>
                  <a:lnTo>
                    <a:pt x="5135245" y="647280"/>
                  </a:lnTo>
                  <a:lnTo>
                    <a:pt x="5104034" y="620961"/>
                  </a:lnTo>
                  <a:lnTo>
                    <a:pt x="5077587" y="584326"/>
                  </a:lnTo>
                  <a:lnTo>
                    <a:pt x="5056139" y="537257"/>
                  </a:lnTo>
                  <a:lnTo>
                    <a:pt x="5040122" y="479805"/>
                  </a:lnTo>
                  <a:lnTo>
                    <a:pt x="5030231" y="412400"/>
                  </a:lnTo>
                  <a:lnTo>
                    <a:pt x="5026914" y="335279"/>
                  </a:lnTo>
                  <a:lnTo>
                    <a:pt x="5027701" y="297967"/>
                  </a:lnTo>
                  <a:lnTo>
                    <a:pt x="5034039" y="228677"/>
                  </a:lnTo>
                  <a:lnTo>
                    <a:pt x="5046634" y="166768"/>
                  </a:lnTo>
                  <a:lnTo>
                    <a:pt x="5065010" y="113480"/>
                  </a:lnTo>
                  <a:lnTo>
                    <a:pt x="5088628" y="69975"/>
                  </a:lnTo>
                  <a:lnTo>
                    <a:pt x="5117393" y="36966"/>
                  </a:lnTo>
                  <a:lnTo>
                    <a:pt x="5151322" y="13942"/>
                  </a:lnTo>
                  <a:lnTo>
                    <a:pt x="5188747" y="2234"/>
                  </a:lnTo>
                  <a:lnTo>
                    <a:pt x="5208651" y="761"/>
                  </a:lnTo>
                  <a:close/>
                </a:path>
                <a:path w="7543800" h="669289">
                  <a:moveTo>
                    <a:pt x="4662424" y="761"/>
                  </a:moveTo>
                  <a:lnTo>
                    <a:pt x="4713180" y="7191"/>
                  </a:lnTo>
                  <a:lnTo>
                    <a:pt x="4762833" y="29321"/>
                  </a:lnTo>
                  <a:lnTo>
                    <a:pt x="4799965" y="57784"/>
                  </a:lnTo>
                  <a:lnTo>
                    <a:pt x="4799965" y="95428"/>
                  </a:lnTo>
                  <a:lnTo>
                    <a:pt x="4799965" y="133095"/>
                  </a:lnTo>
                  <a:lnTo>
                    <a:pt x="4799965" y="170763"/>
                  </a:lnTo>
                  <a:lnTo>
                    <a:pt x="4799965" y="208406"/>
                  </a:lnTo>
                  <a:lnTo>
                    <a:pt x="4796536" y="208406"/>
                  </a:lnTo>
                  <a:lnTo>
                    <a:pt x="4793107" y="208406"/>
                  </a:lnTo>
                  <a:lnTo>
                    <a:pt x="4789678" y="208406"/>
                  </a:lnTo>
                  <a:lnTo>
                    <a:pt x="4785961" y="203380"/>
                  </a:lnTo>
                  <a:lnTo>
                    <a:pt x="4757435" y="167306"/>
                  </a:lnTo>
                  <a:lnTo>
                    <a:pt x="4721921" y="135893"/>
                  </a:lnTo>
                  <a:lnTo>
                    <a:pt x="4683859" y="121396"/>
                  </a:lnTo>
                  <a:lnTo>
                    <a:pt x="4673600" y="120776"/>
                  </a:lnTo>
                  <a:lnTo>
                    <a:pt x="4661767" y="121586"/>
                  </a:lnTo>
                  <a:lnTo>
                    <a:pt x="4619811" y="141067"/>
                  </a:lnTo>
                  <a:lnTo>
                    <a:pt x="4593844" y="173481"/>
                  </a:lnTo>
                  <a:lnTo>
                    <a:pt x="4574859" y="220166"/>
                  </a:lnTo>
                  <a:lnTo>
                    <a:pt x="4566281" y="259959"/>
                  </a:lnTo>
                  <a:lnTo>
                    <a:pt x="4561986" y="306008"/>
                  </a:lnTo>
                  <a:lnTo>
                    <a:pt x="4561459" y="331342"/>
                  </a:lnTo>
                  <a:lnTo>
                    <a:pt x="4563411" y="381541"/>
                  </a:lnTo>
                  <a:lnTo>
                    <a:pt x="4569269" y="425465"/>
                  </a:lnTo>
                  <a:lnTo>
                    <a:pt x="4579032" y="463127"/>
                  </a:lnTo>
                  <a:lnTo>
                    <a:pt x="4610201" y="519281"/>
                  </a:lnTo>
                  <a:lnTo>
                    <a:pt x="4656441" y="547526"/>
                  </a:lnTo>
                  <a:lnTo>
                    <a:pt x="4685157" y="551052"/>
                  </a:lnTo>
                  <a:lnTo>
                    <a:pt x="4688586" y="551052"/>
                  </a:lnTo>
                  <a:lnTo>
                    <a:pt x="4692523" y="550925"/>
                  </a:lnTo>
                  <a:lnTo>
                    <a:pt x="4696714" y="550544"/>
                  </a:lnTo>
                  <a:lnTo>
                    <a:pt x="4700905" y="550290"/>
                  </a:lnTo>
                  <a:lnTo>
                    <a:pt x="4704715" y="549909"/>
                  </a:lnTo>
                  <a:lnTo>
                    <a:pt x="4708271" y="549274"/>
                  </a:lnTo>
                  <a:lnTo>
                    <a:pt x="4708271" y="517820"/>
                  </a:lnTo>
                  <a:lnTo>
                    <a:pt x="4708271" y="486330"/>
                  </a:lnTo>
                  <a:lnTo>
                    <a:pt x="4708271" y="454816"/>
                  </a:lnTo>
                  <a:lnTo>
                    <a:pt x="4708271" y="423290"/>
                  </a:lnTo>
                  <a:lnTo>
                    <a:pt x="4690554" y="423290"/>
                  </a:lnTo>
                  <a:lnTo>
                    <a:pt x="4672838" y="423290"/>
                  </a:lnTo>
                  <a:lnTo>
                    <a:pt x="4655121" y="423290"/>
                  </a:lnTo>
                  <a:lnTo>
                    <a:pt x="4637405" y="423290"/>
                  </a:lnTo>
                  <a:lnTo>
                    <a:pt x="4637405" y="392981"/>
                  </a:lnTo>
                  <a:lnTo>
                    <a:pt x="4637405" y="362648"/>
                  </a:lnTo>
                  <a:lnTo>
                    <a:pt x="4637405" y="332315"/>
                  </a:lnTo>
                  <a:lnTo>
                    <a:pt x="4637405" y="302005"/>
                  </a:lnTo>
                  <a:lnTo>
                    <a:pt x="4678382" y="302005"/>
                  </a:lnTo>
                  <a:lnTo>
                    <a:pt x="4719383" y="302005"/>
                  </a:lnTo>
                  <a:lnTo>
                    <a:pt x="4760384" y="302005"/>
                  </a:lnTo>
                  <a:lnTo>
                    <a:pt x="4801362" y="302005"/>
                  </a:lnTo>
                  <a:lnTo>
                    <a:pt x="4801362" y="354892"/>
                  </a:lnTo>
                  <a:lnTo>
                    <a:pt x="4801362" y="619251"/>
                  </a:lnTo>
                  <a:lnTo>
                    <a:pt x="4788479" y="627630"/>
                  </a:lnTo>
                  <a:lnTo>
                    <a:pt x="4738116" y="652665"/>
                  </a:lnTo>
                  <a:lnTo>
                    <a:pt x="4698761" y="665130"/>
                  </a:lnTo>
                  <a:lnTo>
                    <a:pt x="4659503" y="669289"/>
                  </a:lnTo>
                  <a:lnTo>
                    <a:pt x="4616618" y="663719"/>
                  </a:lnTo>
                  <a:lnTo>
                    <a:pt x="4578651" y="647006"/>
                  </a:lnTo>
                  <a:lnTo>
                    <a:pt x="4545613" y="619146"/>
                  </a:lnTo>
                  <a:lnTo>
                    <a:pt x="4517517" y="580135"/>
                  </a:lnTo>
                  <a:lnTo>
                    <a:pt x="4499000" y="541761"/>
                  </a:lnTo>
                  <a:lnTo>
                    <a:pt x="4484598" y="497961"/>
                  </a:lnTo>
                  <a:lnTo>
                    <a:pt x="4474311" y="448736"/>
                  </a:lnTo>
                  <a:lnTo>
                    <a:pt x="4468139" y="394086"/>
                  </a:lnTo>
                  <a:lnTo>
                    <a:pt x="4466082" y="334009"/>
                  </a:lnTo>
                  <a:lnTo>
                    <a:pt x="4468154" y="276433"/>
                  </a:lnTo>
                  <a:lnTo>
                    <a:pt x="4474372" y="223489"/>
                  </a:lnTo>
                  <a:lnTo>
                    <a:pt x="4484735" y="175178"/>
                  </a:lnTo>
                  <a:lnTo>
                    <a:pt x="4499244" y="131500"/>
                  </a:lnTo>
                  <a:lnTo>
                    <a:pt x="4517898" y="92455"/>
                  </a:lnTo>
                  <a:lnTo>
                    <a:pt x="4546373" y="52357"/>
                  </a:lnTo>
                  <a:lnTo>
                    <a:pt x="4579969" y="23701"/>
                  </a:lnTo>
                  <a:lnTo>
                    <a:pt x="4618660" y="6498"/>
                  </a:lnTo>
                  <a:lnTo>
                    <a:pt x="4662424" y="761"/>
                  </a:lnTo>
                  <a:close/>
                </a:path>
                <a:path w="7543800" h="669289">
                  <a:moveTo>
                    <a:pt x="6573011" y="0"/>
                  </a:moveTo>
                  <a:lnTo>
                    <a:pt x="6622541" y="8667"/>
                  </a:lnTo>
                  <a:lnTo>
                    <a:pt x="6664833" y="34670"/>
                  </a:lnTo>
                  <a:lnTo>
                    <a:pt x="6699726" y="76469"/>
                  </a:lnTo>
                  <a:lnTo>
                    <a:pt x="6726808" y="132460"/>
                  </a:lnTo>
                  <a:lnTo>
                    <a:pt x="6728459" y="132460"/>
                  </a:lnTo>
                  <a:lnTo>
                    <a:pt x="6730110" y="132460"/>
                  </a:lnTo>
                  <a:lnTo>
                    <a:pt x="6731761" y="132460"/>
                  </a:lnTo>
                  <a:lnTo>
                    <a:pt x="6740765" y="131482"/>
                  </a:lnTo>
                  <a:lnTo>
                    <a:pt x="6765496" y="97869"/>
                  </a:lnTo>
                  <a:lnTo>
                    <a:pt x="6767576" y="72643"/>
                  </a:lnTo>
                  <a:lnTo>
                    <a:pt x="6767405" y="63978"/>
                  </a:lnTo>
                  <a:lnTo>
                    <a:pt x="6761876" y="20494"/>
                  </a:lnTo>
                  <a:lnTo>
                    <a:pt x="6759194" y="8127"/>
                  </a:lnTo>
                  <a:lnTo>
                    <a:pt x="6759194" y="5333"/>
                  </a:lnTo>
                  <a:lnTo>
                    <a:pt x="6759194" y="2666"/>
                  </a:lnTo>
                  <a:lnTo>
                    <a:pt x="6759194" y="0"/>
                  </a:lnTo>
                  <a:lnTo>
                    <a:pt x="6773078" y="0"/>
                  </a:lnTo>
                  <a:lnTo>
                    <a:pt x="6786927" y="0"/>
                  </a:lnTo>
                  <a:lnTo>
                    <a:pt x="6800752" y="0"/>
                  </a:lnTo>
                  <a:lnTo>
                    <a:pt x="6814566" y="0"/>
                  </a:lnTo>
                  <a:lnTo>
                    <a:pt x="6815754" y="8072"/>
                  </a:lnTo>
                  <a:lnTo>
                    <a:pt x="6819390" y="53717"/>
                  </a:lnTo>
                  <a:lnTo>
                    <a:pt x="6820408" y="83184"/>
                  </a:lnTo>
                  <a:lnTo>
                    <a:pt x="6819076" y="115095"/>
                  </a:lnTo>
                  <a:lnTo>
                    <a:pt x="6808460" y="164105"/>
                  </a:lnTo>
                  <a:lnTo>
                    <a:pt x="6775656" y="204184"/>
                  </a:lnTo>
                  <a:lnTo>
                    <a:pt x="6747256" y="214375"/>
                  </a:lnTo>
                  <a:lnTo>
                    <a:pt x="6749399" y="228189"/>
                  </a:lnTo>
                  <a:lnTo>
                    <a:pt x="6754114" y="272033"/>
                  </a:lnTo>
                  <a:lnTo>
                    <a:pt x="6756257" y="318771"/>
                  </a:lnTo>
                  <a:lnTo>
                    <a:pt x="6756400" y="334771"/>
                  </a:lnTo>
                  <a:lnTo>
                    <a:pt x="6754449" y="393722"/>
                  </a:lnTo>
                  <a:lnTo>
                    <a:pt x="6748597" y="447594"/>
                  </a:lnTo>
                  <a:lnTo>
                    <a:pt x="6738843" y="496401"/>
                  </a:lnTo>
                  <a:lnTo>
                    <a:pt x="6725188" y="540154"/>
                  </a:lnTo>
                  <a:lnTo>
                    <a:pt x="6707632" y="578865"/>
                  </a:lnTo>
                  <a:lnTo>
                    <a:pt x="6680936" y="618428"/>
                  </a:lnTo>
                  <a:lnTo>
                    <a:pt x="6649608" y="646685"/>
                  </a:lnTo>
                  <a:lnTo>
                    <a:pt x="6613638" y="663639"/>
                  </a:lnTo>
                  <a:lnTo>
                    <a:pt x="6573011" y="669289"/>
                  </a:lnTo>
                  <a:lnTo>
                    <a:pt x="6532459" y="663639"/>
                  </a:lnTo>
                  <a:lnTo>
                    <a:pt x="6496526" y="646685"/>
                  </a:lnTo>
                  <a:lnTo>
                    <a:pt x="6465212" y="618428"/>
                  </a:lnTo>
                  <a:lnTo>
                    <a:pt x="6438519" y="578865"/>
                  </a:lnTo>
                  <a:lnTo>
                    <a:pt x="6420962" y="540154"/>
                  </a:lnTo>
                  <a:lnTo>
                    <a:pt x="6407307" y="496401"/>
                  </a:lnTo>
                  <a:lnTo>
                    <a:pt x="6397553" y="447594"/>
                  </a:lnTo>
                  <a:lnTo>
                    <a:pt x="6391701" y="393722"/>
                  </a:lnTo>
                  <a:lnTo>
                    <a:pt x="6389751" y="334771"/>
                  </a:lnTo>
                  <a:lnTo>
                    <a:pt x="6391701" y="275413"/>
                  </a:lnTo>
                  <a:lnTo>
                    <a:pt x="6397553" y="221242"/>
                  </a:lnTo>
                  <a:lnTo>
                    <a:pt x="6407307" y="172264"/>
                  </a:lnTo>
                  <a:lnTo>
                    <a:pt x="6420962" y="128487"/>
                  </a:lnTo>
                  <a:lnTo>
                    <a:pt x="6438519" y="89915"/>
                  </a:lnTo>
                  <a:lnTo>
                    <a:pt x="6465212" y="50577"/>
                  </a:lnTo>
                  <a:lnTo>
                    <a:pt x="6496526" y="22478"/>
                  </a:lnTo>
                  <a:lnTo>
                    <a:pt x="6532459" y="5619"/>
                  </a:lnTo>
                  <a:lnTo>
                    <a:pt x="6573011" y="0"/>
                  </a:lnTo>
                  <a:close/>
                </a:path>
                <a:path w="7543800" h="669289">
                  <a:moveTo>
                    <a:pt x="3817874" y="0"/>
                  </a:moveTo>
                  <a:lnTo>
                    <a:pt x="3858355" y="5619"/>
                  </a:lnTo>
                  <a:lnTo>
                    <a:pt x="3894264" y="22478"/>
                  </a:lnTo>
                  <a:lnTo>
                    <a:pt x="3925601" y="50577"/>
                  </a:lnTo>
                  <a:lnTo>
                    <a:pt x="3952366" y="89915"/>
                  </a:lnTo>
                  <a:lnTo>
                    <a:pt x="3969985" y="128487"/>
                  </a:lnTo>
                  <a:lnTo>
                    <a:pt x="3983678" y="172264"/>
                  </a:lnTo>
                  <a:lnTo>
                    <a:pt x="3993450" y="221242"/>
                  </a:lnTo>
                  <a:lnTo>
                    <a:pt x="3999310" y="275413"/>
                  </a:lnTo>
                  <a:lnTo>
                    <a:pt x="4001262" y="334771"/>
                  </a:lnTo>
                  <a:lnTo>
                    <a:pt x="3999311" y="393722"/>
                  </a:lnTo>
                  <a:lnTo>
                    <a:pt x="3993459" y="447594"/>
                  </a:lnTo>
                  <a:lnTo>
                    <a:pt x="3983705" y="496401"/>
                  </a:lnTo>
                  <a:lnTo>
                    <a:pt x="3970050" y="540154"/>
                  </a:lnTo>
                  <a:lnTo>
                    <a:pt x="3952494" y="578865"/>
                  </a:lnTo>
                  <a:lnTo>
                    <a:pt x="3925851" y="618428"/>
                  </a:lnTo>
                  <a:lnTo>
                    <a:pt x="3894518" y="646685"/>
                  </a:lnTo>
                  <a:lnTo>
                    <a:pt x="3858517" y="663639"/>
                  </a:lnTo>
                  <a:lnTo>
                    <a:pt x="3817874" y="669289"/>
                  </a:lnTo>
                  <a:lnTo>
                    <a:pt x="3777321" y="663639"/>
                  </a:lnTo>
                  <a:lnTo>
                    <a:pt x="3741388" y="646685"/>
                  </a:lnTo>
                  <a:lnTo>
                    <a:pt x="3710074" y="618428"/>
                  </a:lnTo>
                  <a:lnTo>
                    <a:pt x="3683380" y="578865"/>
                  </a:lnTo>
                  <a:lnTo>
                    <a:pt x="3665886" y="540154"/>
                  </a:lnTo>
                  <a:lnTo>
                    <a:pt x="3652269" y="496401"/>
                  </a:lnTo>
                  <a:lnTo>
                    <a:pt x="3642534" y="447594"/>
                  </a:lnTo>
                  <a:lnTo>
                    <a:pt x="3636689" y="393722"/>
                  </a:lnTo>
                  <a:lnTo>
                    <a:pt x="3634740" y="334771"/>
                  </a:lnTo>
                  <a:lnTo>
                    <a:pt x="3636689" y="275413"/>
                  </a:lnTo>
                  <a:lnTo>
                    <a:pt x="3642534" y="221242"/>
                  </a:lnTo>
                  <a:lnTo>
                    <a:pt x="3652269" y="172264"/>
                  </a:lnTo>
                  <a:lnTo>
                    <a:pt x="3665886" y="128487"/>
                  </a:lnTo>
                  <a:lnTo>
                    <a:pt x="3683380" y="89915"/>
                  </a:lnTo>
                  <a:lnTo>
                    <a:pt x="3710074" y="50577"/>
                  </a:lnTo>
                  <a:lnTo>
                    <a:pt x="3741388" y="22478"/>
                  </a:lnTo>
                  <a:lnTo>
                    <a:pt x="3777321" y="5619"/>
                  </a:lnTo>
                  <a:lnTo>
                    <a:pt x="3817874" y="0"/>
                  </a:lnTo>
                  <a:close/>
                </a:path>
              </a:pathLst>
            </a:custGeom>
            <a:ln w="12192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22650" y="4722621"/>
              <a:ext cx="225424" cy="18173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15531" y="4718303"/>
              <a:ext cx="103124" cy="1757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50947" y="537413"/>
            <a:ext cx="4117340" cy="5746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548ED4"/>
                </a:solidFill>
                <a:latin typeface="Verdana"/>
                <a:cs typeface="Verdana"/>
              </a:rPr>
              <a:t>Các</a:t>
            </a:r>
            <a:r>
              <a:rPr dirty="0" sz="3600" spc="-3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dirty="0" sz="3600">
                <a:solidFill>
                  <a:srgbClr val="548ED4"/>
                </a:solidFill>
                <a:latin typeface="Verdana"/>
                <a:cs typeface="Verdana"/>
              </a:rPr>
              <a:t>chỉ</a:t>
            </a:r>
            <a:r>
              <a:rPr dirty="0" sz="3600" spc="-75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dirty="0" sz="3600" spc="5">
                <a:solidFill>
                  <a:srgbClr val="548ED4"/>
                </a:solidFill>
                <a:latin typeface="Verdana"/>
                <a:cs typeface="Verdana"/>
              </a:rPr>
              <a:t>số</a:t>
            </a:r>
            <a:r>
              <a:rPr dirty="0" sz="3600" spc="-150">
                <a:solidFill>
                  <a:srgbClr val="548ED4"/>
                </a:solidFill>
                <a:latin typeface="Verdana"/>
                <a:cs typeface="Verdana"/>
              </a:rPr>
              <a:t> </a:t>
            </a:r>
            <a:r>
              <a:rPr dirty="0" sz="3600" spc="-10">
                <a:solidFill>
                  <a:srgbClr val="548ED4"/>
                </a:solidFill>
                <a:latin typeface="Verdana"/>
                <a:cs typeface="Verdana"/>
              </a:rPr>
              <a:t>chính</a:t>
            </a:r>
            <a:endParaRPr sz="3600">
              <a:latin typeface="Verdana"/>
              <a:cs typeface="Verdana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92100" y="1739900"/>
          <a:ext cx="8630285" cy="487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0"/>
                <a:gridCol w="5729605"/>
                <a:gridCol w="1281429"/>
              </a:tblGrid>
              <a:tr h="457200">
                <a:tc>
                  <a:txBody>
                    <a:bodyPr/>
                    <a:lstStyle/>
                    <a:p>
                      <a:pPr marL="29273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2400" spc="-15" b="1">
                          <a:latin typeface="Arial"/>
                          <a:cs typeface="Arial"/>
                        </a:rPr>
                        <a:t>Viết</a:t>
                      </a:r>
                      <a:r>
                        <a:rPr dirty="0" sz="2400" spc="-1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5" b="1">
                          <a:latin typeface="Arial"/>
                          <a:cs typeface="Arial"/>
                        </a:rPr>
                        <a:t>tắt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03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2400" spc="-75" b="1">
                          <a:latin typeface="Arial"/>
                          <a:cs typeface="Arial"/>
                        </a:rPr>
                        <a:t>Tên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71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dirty="0" sz="2400" spc="-170" b="1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2400" spc="-35" b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2400" b="1">
                          <a:latin typeface="Arial"/>
                          <a:cs typeface="Arial"/>
                        </a:rPr>
                        <a:t>ị</a:t>
                      </a:r>
                      <a:r>
                        <a:rPr dirty="0" sz="2400" spc="-1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latin typeface="Arial"/>
                          <a:cs typeface="Arial"/>
                        </a:rPr>
                        <a:t>số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1115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</a:tr>
              <a:tr h="1554733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400" spc="5" b="1">
                          <a:latin typeface="Arial"/>
                          <a:cs typeface="Arial"/>
                        </a:rPr>
                        <a:t>FEF25-75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7515" marR="252095" indent="-344805">
                        <a:lnSpc>
                          <a:spcPct val="100000"/>
                        </a:lnSpc>
                        <a:spcBef>
                          <a:spcPts val="254"/>
                        </a:spcBef>
                        <a:tabLst>
                          <a:tab pos="4751070" algn="l"/>
                        </a:tabLst>
                      </a:pPr>
                      <a:r>
                        <a:rPr dirty="0" sz="2400" spc="-5" b="1">
                          <a:latin typeface="Arial"/>
                          <a:cs typeface="Arial"/>
                        </a:rPr>
                        <a:t>Forced </a:t>
                      </a:r>
                      <a:r>
                        <a:rPr dirty="0" sz="2400" spc="5" b="1">
                          <a:latin typeface="Arial"/>
                          <a:cs typeface="Arial"/>
                        </a:rPr>
                        <a:t>expiratory flow </a:t>
                      </a:r>
                      <a:r>
                        <a:rPr dirty="0" sz="2400" b="1">
                          <a:latin typeface="Arial"/>
                          <a:cs typeface="Arial"/>
                        </a:rPr>
                        <a:t>during </a:t>
                      </a:r>
                      <a:r>
                        <a:rPr dirty="0" sz="2400" spc="-10" b="1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24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latin typeface="Arial"/>
                          <a:cs typeface="Arial"/>
                        </a:rPr>
                        <a:t>middle half </a:t>
                      </a:r>
                      <a:r>
                        <a:rPr dirty="0" sz="2400" spc="-15" b="1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2400" spc="-5" b="1">
                          <a:latin typeface="Arial"/>
                          <a:cs typeface="Arial"/>
                        </a:rPr>
                        <a:t>FVC: </a:t>
                      </a:r>
                      <a:r>
                        <a:rPr dirty="0" sz="2400" spc="15" b="1">
                          <a:latin typeface="Arial"/>
                          <a:cs typeface="Arial"/>
                        </a:rPr>
                        <a:t>lưu </a:t>
                      </a:r>
                      <a:r>
                        <a:rPr dirty="0" sz="2400" b="1">
                          <a:latin typeface="Arial"/>
                          <a:cs typeface="Arial"/>
                        </a:rPr>
                        <a:t>lượng </a:t>
                      </a:r>
                      <a:r>
                        <a:rPr dirty="0" sz="2400" spc="-10" b="1">
                          <a:latin typeface="Arial"/>
                          <a:cs typeface="Arial"/>
                        </a:rPr>
                        <a:t>thở </a:t>
                      </a:r>
                      <a:r>
                        <a:rPr dirty="0" sz="24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10" b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2400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2400" spc="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30" b="1">
                          <a:latin typeface="Arial"/>
                          <a:cs typeface="Arial"/>
                        </a:rPr>
                        <a:t>khoản</a:t>
                      </a:r>
                      <a:r>
                        <a:rPr dirty="0" sz="2400" b="1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2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latin typeface="Arial"/>
                          <a:cs typeface="Arial"/>
                        </a:rPr>
                        <a:t>giữa</a:t>
                      </a:r>
                      <a:r>
                        <a:rPr dirty="0" sz="2400" spc="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20" b="1">
                          <a:latin typeface="Arial"/>
                          <a:cs typeface="Arial"/>
                        </a:rPr>
                        <a:t>củ</a:t>
                      </a:r>
                      <a:r>
                        <a:rPr dirty="0" sz="2400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2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40" b="1">
                          <a:latin typeface="Arial"/>
                          <a:cs typeface="Arial"/>
                        </a:rPr>
                        <a:t>dun</a:t>
                      </a:r>
                      <a:r>
                        <a:rPr dirty="0" sz="2400" b="1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24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50" b="1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2400" spc="-565" b="1">
                          <a:latin typeface="Arial"/>
                          <a:cs typeface="Arial"/>
                        </a:rPr>
                        <a:t>í</a:t>
                      </a:r>
                      <a:r>
                        <a:rPr dirty="0" sz="2400" spc="15" b="1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2400" b="1">
                          <a:latin typeface="Arial"/>
                          <a:cs typeface="Arial"/>
                        </a:rPr>
                        <a:t>h	</a:t>
                      </a:r>
                      <a:r>
                        <a:rPr dirty="0" sz="2400" spc="-30" b="1">
                          <a:latin typeface="Arial"/>
                          <a:cs typeface="Arial"/>
                        </a:rPr>
                        <a:t>sốn</a:t>
                      </a:r>
                      <a:r>
                        <a:rPr dirty="0" sz="2400" b="1">
                          <a:latin typeface="Arial"/>
                          <a:cs typeface="Arial"/>
                        </a:rPr>
                        <a:t>g  </a:t>
                      </a:r>
                      <a:r>
                        <a:rPr dirty="0" sz="2400" spc="-25" b="1">
                          <a:latin typeface="Arial"/>
                          <a:cs typeface="Arial"/>
                        </a:rPr>
                        <a:t>gắng</a:t>
                      </a:r>
                      <a:r>
                        <a:rPr dirty="0" sz="2400" spc="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latin typeface="Arial"/>
                          <a:cs typeface="Arial"/>
                        </a:rPr>
                        <a:t>sức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dirty="0" sz="2400" b="1">
                          <a:latin typeface="Arial"/>
                          <a:cs typeface="Arial"/>
                        </a:rPr>
                        <a:t>&gt;</a:t>
                      </a:r>
                      <a:r>
                        <a:rPr dirty="0" sz="2400" spc="-1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latin typeface="Arial"/>
                          <a:cs typeface="Arial"/>
                        </a:rPr>
                        <a:t>60%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2384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</a:tr>
              <a:tr h="82308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2400" spc="-55" b="1">
                          <a:latin typeface="Arial"/>
                          <a:cs typeface="Arial"/>
                        </a:rPr>
                        <a:t>PEF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2400" spc="-30" b="1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2400" spc="-25" b="1">
                          <a:latin typeface="Arial"/>
                          <a:cs typeface="Arial"/>
                        </a:rPr>
                        <a:t>ea</a:t>
                      </a:r>
                      <a:r>
                        <a:rPr dirty="0" sz="2400" b="1">
                          <a:latin typeface="Arial"/>
                          <a:cs typeface="Arial"/>
                        </a:rPr>
                        <a:t>k</a:t>
                      </a:r>
                      <a:r>
                        <a:rPr dirty="0" sz="2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5" b="1">
                          <a:latin typeface="Arial"/>
                          <a:cs typeface="Arial"/>
                        </a:rPr>
                        <a:t>ex</a:t>
                      </a:r>
                      <a:r>
                        <a:rPr dirty="0" sz="2400" spc="5" b="1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2400" spc="10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2400" spc="10" b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2400" spc="5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2400" spc="10" b="1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2400" spc="5" b="1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2400" spc="10" b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2400" b="1">
                          <a:latin typeface="Arial"/>
                          <a:cs typeface="Arial"/>
                        </a:rPr>
                        <a:t>y</a:t>
                      </a:r>
                      <a:r>
                        <a:rPr dirty="0" sz="24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10" b="1">
                          <a:latin typeface="Arial"/>
                          <a:cs typeface="Arial"/>
                        </a:rPr>
                        <a:t>fl</a:t>
                      </a:r>
                      <a:r>
                        <a:rPr dirty="0" sz="2400" b="1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2400" spc="20" b="1">
                          <a:latin typeface="Arial"/>
                          <a:cs typeface="Arial"/>
                        </a:rPr>
                        <a:t>w</a:t>
                      </a:r>
                      <a:r>
                        <a:rPr dirty="0" sz="2400" b="1">
                          <a:latin typeface="Arial"/>
                          <a:cs typeface="Arial"/>
                        </a:rPr>
                        <a:t>:</a:t>
                      </a:r>
                      <a:r>
                        <a:rPr dirty="0" sz="2400" spc="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25" b="1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2400" spc="20" b="1">
                          <a:latin typeface="Arial"/>
                          <a:cs typeface="Arial"/>
                        </a:rPr>
                        <a:t>ư</a:t>
                      </a:r>
                      <a:r>
                        <a:rPr dirty="0" sz="2400" b="1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2400" spc="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2400" spc="5" b="1">
                          <a:latin typeface="Arial"/>
                          <a:cs typeface="Arial"/>
                        </a:rPr>
                        <a:t>ư</a:t>
                      </a:r>
                      <a:r>
                        <a:rPr dirty="0" sz="2400" b="1">
                          <a:latin typeface="Arial"/>
                          <a:cs typeface="Arial"/>
                        </a:rPr>
                        <a:t>ợng</a:t>
                      </a:r>
                      <a:r>
                        <a:rPr dirty="0" sz="2400" spc="-3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5" b="1">
                          <a:latin typeface="Arial"/>
                          <a:cs typeface="Arial"/>
                        </a:rPr>
                        <a:t>đ</a:t>
                      </a:r>
                      <a:r>
                        <a:rPr dirty="0" sz="2400" spc="10" b="1">
                          <a:latin typeface="Arial"/>
                          <a:cs typeface="Arial"/>
                        </a:rPr>
                        <a:t>ỉ</a:t>
                      </a:r>
                      <a:r>
                        <a:rPr dirty="0" sz="2400" spc="5" b="1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2400" b="1">
                          <a:latin typeface="Arial"/>
                          <a:cs typeface="Arial"/>
                        </a:rPr>
                        <a:t>h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dirty="0" sz="2400" b="1">
                          <a:latin typeface="Arial"/>
                          <a:cs typeface="Arial"/>
                        </a:rPr>
                        <a:t>&gt;</a:t>
                      </a:r>
                      <a:r>
                        <a:rPr dirty="0" sz="2400" spc="-1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latin typeface="Arial"/>
                          <a:cs typeface="Arial"/>
                        </a:rPr>
                        <a:t>80%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</a:tr>
              <a:tr h="10129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2400" spc="30" b="1">
                          <a:latin typeface="Arial"/>
                          <a:cs typeface="Arial"/>
                        </a:rPr>
                        <a:t>TLC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80"/>
                        </a:spcBef>
                        <a:tabLst>
                          <a:tab pos="1580515" algn="l"/>
                        </a:tabLst>
                      </a:pPr>
                      <a:r>
                        <a:rPr dirty="0" sz="2400" spc="-25" b="1">
                          <a:latin typeface="Arial"/>
                          <a:cs typeface="Arial"/>
                        </a:rPr>
                        <a:t>Dung</a:t>
                      </a:r>
                      <a:r>
                        <a:rPr dirty="0" sz="2400" spc="-6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125" b="1">
                          <a:latin typeface="Arial"/>
                          <a:cs typeface="Arial"/>
                        </a:rPr>
                        <a:t>tích	</a:t>
                      </a:r>
                      <a:r>
                        <a:rPr dirty="0" sz="2400" spc="-35" b="1">
                          <a:latin typeface="Arial"/>
                          <a:cs typeface="Arial"/>
                        </a:rPr>
                        <a:t>phổi</a:t>
                      </a:r>
                      <a:r>
                        <a:rPr dirty="0" sz="2400" spc="-9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60" b="1">
                          <a:latin typeface="Arial"/>
                          <a:cs typeface="Arial"/>
                        </a:rPr>
                        <a:t>toàn</a:t>
                      </a:r>
                      <a:r>
                        <a:rPr dirty="0" sz="2400" spc="2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30" b="1">
                          <a:latin typeface="Arial"/>
                          <a:cs typeface="Arial"/>
                        </a:rPr>
                        <a:t>phần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dirty="0" sz="2400" b="1">
                          <a:latin typeface="Arial"/>
                          <a:cs typeface="Arial"/>
                        </a:rPr>
                        <a:t>&gt;</a:t>
                      </a:r>
                      <a:r>
                        <a:rPr dirty="0" sz="2400" spc="-1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b="1">
                          <a:latin typeface="Arial"/>
                          <a:cs typeface="Arial"/>
                        </a:rPr>
                        <a:t>80%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5560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</a:tr>
              <a:tr h="1016139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2400" spc="-215" b="1">
                          <a:latin typeface="Arial"/>
                          <a:cs typeface="Arial"/>
                        </a:rPr>
                        <a:t>RV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00"/>
                        </a:spcBef>
                        <a:tabLst>
                          <a:tab pos="1358265" algn="l"/>
                        </a:tabLst>
                      </a:pPr>
                      <a:r>
                        <a:rPr dirty="0" sz="2400" b="1">
                          <a:latin typeface="Arial"/>
                          <a:cs typeface="Arial"/>
                        </a:rPr>
                        <a:t>Thể</a:t>
                      </a:r>
                      <a:r>
                        <a:rPr dirty="0" sz="24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50" b="1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2400" spc="-565" b="1">
                          <a:latin typeface="Arial"/>
                          <a:cs typeface="Arial"/>
                        </a:rPr>
                        <a:t>í</a:t>
                      </a:r>
                      <a:r>
                        <a:rPr dirty="0" sz="2400" spc="15" b="1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2400" b="1">
                          <a:latin typeface="Arial"/>
                          <a:cs typeface="Arial"/>
                        </a:rPr>
                        <a:t>h	</a:t>
                      </a:r>
                      <a:r>
                        <a:rPr dirty="0" sz="2400" spc="-15" b="1">
                          <a:latin typeface="Arial"/>
                          <a:cs typeface="Arial"/>
                        </a:rPr>
                        <a:t>k</a:t>
                      </a:r>
                      <a:r>
                        <a:rPr dirty="0" sz="2400" spc="5" b="1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2400" b="1">
                          <a:latin typeface="Arial"/>
                          <a:cs typeface="Arial"/>
                        </a:rPr>
                        <a:t>í</a:t>
                      </a:r>
                      <a:r>
                        <a:rPr dirty="0" sz="2400" spc="-254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400" spc="-5" b="1">
                          <a:latin typeface="Arial"/>
                          <a:cs typeface="Arial"/>
                        </a:rPr>
                        <a:t>cặn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38100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FF"/>
                      </a:solidFill>
                      <a:prstDash val="solid"/>
                    </a:lnL>
                    <a:lnR w="12700">
                      <a:solidFill>
                        <a:srgbClr val="0000FF"/>
                      </a:solidFill>
                      <a:prstDash val="solid"/>
                    </a:lnR>
                    <a:lnT w="12700">
                      <a:solidFill>
                        <a:srgbClr val="0000FF"/>
                      </a:solidFill>
                      <a:prstDash val="solid"/>
                    </a:lnT>
                    <a:lnB w="12700">
                      <a:solidFill>
                        <a:srgbClr val="0000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6123" y="174447"/>
            <a:ext cx="308038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0">
                <a:solidFill>
                  <a:srgbClr val="000000"/>
                </a:solidFill>
                <a:latin typeface="Verdana"/>
                <a:cs typeface="Verdana"/>
              </a:rPr>
              <a:t>ĐẠI</a:t>
            </a:r>
            <a:r>
              <a:rPr dirty="0" sz="4000" spc="-65" b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4000" spc="-10" b="0">
                <a:solidFill>
                  <a:srgbClr val="000000"/>
                </a:solidFill>
                <a:latin typeface="Verdana"/>
                <a:cs typeface="Verdana"/>
              </a:rPr>
              <a:t>CƯƠNG</a:t>
            </a:r>
            <a:endParaRPr sz="40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45008" y="1802892"/>
            <a:ext cx="3695700" cy="3862070"/>
            <a:chOff x="445008" y="1802892"/>
            <a:chExt cx="3695700" cy="38620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916" y="1828800"/>
              <a:ext cx="3588951" cy="38100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57962" y="1815846"/>
              <a:ext cx="3670300" cy="3836035"/>
            </a:xfrm>
            <a:custGeom>
              <a:avLst/>
              <a:gdLst/>
              <a:ahLst/>
              <a:cxnLst/>
              <a:rect l="l" t="t" r="r" b="b"/>
              <a:pathLst>
                <a:path w="3670300" h="3836035">
                  <a:moveTo>
                    <a:pt x="0" y="3835908"/>
                  </a:moveTo>
                  <a:lnTo>
                    <a:pt x="3669791" y="3835908"/>
                  </a:lnTo>
                  <a:lnTo>
                    <a:pt x="3669791" y="0"/>
                  </a:lnTo>
                  <a:lnTo>
                    <a:pt x="0" y="0"/>
                  </a:lnTo>
                  <a:lnTo>
                    <a:pt x="0" y="3835908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4393691" y="1802892"/>
            <a:ext cx="4547870" cy="3855720"/>
            <a:chOff x="4393691" y="1802892"/>
            <a:chExt cx="4547870" cy="385572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9599" y="1828800"/>
              <a:ext cx="4495800" cy="380390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406645" y="1815846"/>
              <a:ext cx="4521835" cy="3830320"/>
            </a:xfrm>
            <a:custGeom>
              <a:avLst/>
              <a:gdLst/>
              <a:ahLst/>
              <a:cxnLst/>
              <a:rect l="l" t="t" r="r" b="b"/>
              <a:pathLst>
                <a:path w="4521834" h="3830320">
                  <a:moveTo>
                    <a:pt x="0" y="3829812"/>
                  </a:moveTo>
                  <a:lnTo>
                    <a:pt x="4521708" y="3829812"/>
                  </a:lnTo>
                  <a:lnTo>
                    <a:pt x="4521708" y="0"/>
                  </a:lnTo>
                  <a:lnTo>
                    <a:pt x="0" y="0"/>
                  </a:lnTo>
                  <a:lnTo>
                    <a:pt x="0" y="3829812"/>
                  </a:lnTo>
                  <a:close/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1222044" y="5894019"/>
            <a:ext cx="19735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Arial"/>
                <a:cs typeface="Arial"/>
              </a:rPr>
              <a:t>Chestac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8800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15534" y="5894019"/>
            <a:ext cx="257873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" b="1">
                <a:latin typeface="Arial"/>
                <a:cs typeface="Arial"/>
              </a:rPr>
              <a:t>Plethysmography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6123" y="174447"/>
            <a:ext cx="308038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5" b="0">
                <a:solidFill>
                  <a:srgbClr val="000000"/>
                </a:solidFill>
                <a:latin typeface="Verdana"/>
                <a:cs typeface="Verdana"/>
              </a:rPr>
              <a:t>ĐẠI</a:t>
            </a:r>
            <a:r>
              <a:rPr dirty="0" sz="4000" spc="-65" b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 sz="4000" spc="-10" b="0">
                <a:solidFill>
                  <a:srgbClr val="000000"/>
                </a:solidFill>
                <a:latin typeface="Verdana"/>
                <a:cs typeface="Verdana"/>
              </a:rPr>
              <a:t>CƯƠNG</a:t>
            </a:r>
            <a:endParaRPr sz="400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75716" y="1143000"/>
            <a:ext cx="8216265" cy="5410200"/>
            <a:chOff x="775716" y="1143000"/>
            <a:chExt cx="8216265" cy="54102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79048" y="1213103"/>
              <a:ext cx="3412551" cy="328269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5716" y="1143000"/>
              <a:ext cx="3110484" cy="272448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48000" y="3514344"/>
              <a:ext cx="3124200" cy="30388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826" y="548385"/>
            <a:ext cx="669099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006FC0"/>
                </a:solidFill>
                <a:latin typeface="Verdana"/>
                <a:cs typeface="Verdana"/>
              </a:rPr>
              <a:t>MÁY</a:t>
            </a:r>
            <a:r>
              <a:rPr dirty="0" sz="3600" spc="-25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3600" spc="-5">
                <a:solidFill>
                  <a:srgbClr val="006FC0"/>
                </a:solidFill>
                <a:latin typeface="Verdana"/>
                <a:cs typeface="Verdana"/>
              </a:rPr>
              <a:t>ĐO</a:t>
            </a:r>
            <a:r>
              <a:rPr dirty="0" sz="3600" spc="-2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3600">
                <a:solidFill>
                  <a:srgbClr val="006FC0"/>
                </a:solidFill>
                <a:latin typeface="Verdana"/>
                <a:cs typeface="Verdana"/>
              </a:rPr>
              <a:t>CNTK</a:t>
            </a:r>
            <a:r>
              <a:rPr dirty="0" sz="3600" spc="-55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3600" spc="-5">
                <a:solidFill>
                  <a:srgbClr val="006FC0"/>
                </a:solidFill>
                <a:latin typeface="Verdana"/>
                <a:cs typeface="Verdana"/>
              </a:rPr>
              <a:t>LOẠI</a:t>
            </a:r>
            <a:r>
              <a:rPr dirty="0" sz="3600" spc="-25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 sz="3600">
                <a:solidFill>
                  <a:srgbClr val="006FC0"/>
                </a:solidFill>
                <a:latin typeface="Verdana"/>
                <a:cs typeface="Verdana"/>
              </a:rPr>
              <a:t>KOKO</a:t>
            </a:r>
            <a:endParaRPr sz="36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5874" y="1299961"/>
            <a:ext cx="7949964" cy="499340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thihoasi</dc:creator>
  <dc:title>Slide 1</dc:title>
  <dcterms:created xsi:type="dcterms:W3CDTF">2022-09-20T03:44:32Z</dcterms:created>
  <dcterms:modified xsi:type="dcterms:W3CDTF">2022-09-20T03:44:32Z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2022-09-20T00:00:00Z</vt:filetime>
  </property>
</Properties>
</file>