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7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539" y="0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D929B-95DC-4A5F-B9EC-60750E8BCC91}" type="datetimeFigureOut">
              <a:rPr lang="en-US" smtClean="0"/>
              <a:t>30/6/2023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539" y="6658258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19C5E-E6D2-470D-BD8B-5BB633729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37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© </a:t>
            </a:r>
            <a:r>
              <a:rPr spc="-10" dirty="0"/>
              <a:t>Global</a:t>
            </a:r>
            <a:r>
              <a:rPr dirty="0"/>
              <a:t> </a:t>
            </a:r>
            <a:r>
              <a:rPr spc="-10" dirty="0"/>
              <a:t>Initiative</a:t>
            </a:r>
            <a:r>
              <a:rPr spc="20" dirty="0"/>
              <a:t> </a:t>
            </a:r>
            <a:r>
              <a:rPr dirty="0"/>
              <a:t>for</a:t>
            </a:r>
            <a:r>
              <a:rPr spc="-5" dirty="0"/>
              <a:t> </a:t>
            </a:r>
            <a:r>
              <a:rPr dirty="0"/>
              <a:t>Asthma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C925A-57FE-45C0-9424-EDBED438A2B3}" type="datetime10">
              <a:rPr lang="en-US" smtClean="0"/>
              <a:t>13:19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GINA</a:t>
            </a:r>
            <a:r>
              <a:rPr spc="-60" dirty="0"/>
              <a:t> </a:t>
            </a:r>
            <a:r>
              <a:rPr dirty="0"/>
              <a:t>2022,</a:t>
            </a:r>
            <a:r>
              <a:rPr spc="-45" dirty="0"/>
              <a:t> </a:t>
            </a:r>
            <a:r>
              <a:rPr dirty="0"/>
              <a:t>Box</a:t>
            </a:r>
            <a:r>
              <a:rPr spc="-25" dirty="0"/>
              <a:t> </a:t>
            </a:r>
            <a:r>
              <a:rPr dirty="0"/>
              <a:t>4-2</a:t>
            </a:r>
            <a:r>
              <a:rPr spc="-30" dirty="0"/>
              <a:t> </a:t>
            </a:r>
            <a:r>
              <a:rPr dirty="0"/>
              <a:t>(</a:t>
            </a:r>
            <a:fld id="{81D60167-4931-47E6-BA6A-407CBD079E47}" type="slidenum">
              <a:rPr dirty="0"/>
              <a:t>‹#›</a:t>
            </a:fld>
            <a:r>
              <a:rPr dirty="0"/>
              <a:t>/2)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124679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© </a:t>
            </a:r>
            <a:r>
              <a:rPr spc="-10" dirty="0"/>
              <a:t>Global</a:t>
            </a:r>
            <a:r>
              <a:rPr dirty="0"/>
              <a:t> </a:t>
            </a:r>
            <a:r>
              <a:rPr spc="-10" dirty="0"/>
              <a:t>Initiative</a:t>
            </a:r>
            <a:r>
              <a:rPr spc="20" dirty="0"/>
              <a:t> </a:t>
            </a:r>
            <a:r>
              <a:rPr dirty="0"/>
              <a:t>for</a:t>
            </a:r>
            <a:r>
              <a:rPr spc="-5" dirty="0"/>
              <a:t> </a:t>
            </a:r>
            <a:r>
              <a:rPr dirty="0"/>
              <a:t>Asthma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ACC32-1412-4894-A0FE-F5FF65936839}" type="datetime10">
              <a:rPr lang="en-US" smtClean="0"/>
              <a:t>13:19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GINA</a:t>
            </a:r>
            <a:r>
              <a:rPr spc="-60" dirty="0"/>
              <a:t> </a:t>
            </a:r>
            <a:r>
              <a:rPr dirty="0"/>
              <a:t>2022,</a:t>
            </a:r>
            <a:r>
              <a:rPr spc="-45" dirty="0"/>
              <a:t> </a:t>
            </a:r>
            <a:r>
              <a:rPr dirty="0"/>
              <a:t>Box</a:t>
            </a:r>
            <a:r>
              <a:rPr spc="-25" dirty="0"/>
              <a:t> </a:t>
            </a:r>
            <a:r>
              <a:rPr dirty="0"/>
              <a:t>4-2</a:t>
            </a:r>
            <a:r>
              <a:rPr spc="-30" dirty="0"/>
              <a:t> </a:t>
            </a:r>
            <a:r>
              <a:rPr dirty="0"/>
              <a:t>(</a:t>
            </a:r>
            <a:fld id="{81D60167-4931-47E6-BA6A-407CBD079E47}" type="slidenum">
              <a:rPr dirty="0"/>
              <a:t>‹#›</a:t>
            </a:fld>
            <a:r>
              <a:rPr dirty="0"/>
              <a:t>/2)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© </a:t>
            </a:r>
            <a:r>
              <a:rPr spc="-10" dirty="0"/>
              <a:t>Global</a:t>
            </a:r>
            <a:r>
              <a:rPr dirty="0"/>
              <a:t> </a:t>
            </a:r>
            <a:r>
              <a:rPr spc="-10" dirty="0"/>
              <a:t>Initiative</a:t>
            </a:r>
            <a:r>
              <a:rPr spc="20" dirty="0"/>
              <a:t> </a:t>
            </a:r>
            <a:r>
              <a:rPr dirty="0"/>
              <a:t>for</a:t>
            </a:r>
            <a:r>
              <a:rPr spc="-5" dirty="0"/>
              <a:t> </a:t>
            </a:r>
            <a:r>
              <a:rPr dirty="0"/>
              <a:t>Asthma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18473-0A87-4667-A9DF-9C20C2BC67A9}" type="datetime10">
              <a:rPr lang="en-US" smtClean="0"/>
              <a:t>13:19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GINA</a:t>
            </a:r>
            <a:r>
              <a:rPr spc="-60" dirty="0"/>
              <a:t> </a:t>
            </a:r>
            <a:r>
              <a:rPr dirty="0"/>
              <a:t>2022,</a:t>
            </a:r>
            <a:r>
              <a:rPr spc="-45" dirty="0"/>
              <a:t> </a:t>
            </a:r>
            <a:r>
              <a:rPr dirty="0"/>
              <a:t>Box</a:t>
            </a:r>
            <a:r>
              <a:rPr spc="-25" dirty="0"/>
              <a:t> </a:t>
            </a:r>
            <a:r>
              <a:rPr dirty="0"/>
              <a:t>4-2</a:t>
            </a:r>
            <a:r>
              <a:rPr spc="-30" dirty="0"/>
              <a:t> </a:t>
            </a:r>
            <a:r>
              <a:rPr dirty="0"/>
              <a:t>(</a:t>
            </a:r>
            <a:fld id="{81D60167-4931-47E6-BA6A-407CBD079E47}" type="slidenum">
              <a:rPr dirty="0"/>
              <a:t>‹#›</a:t>
            </a:fld>
            <a:r>
              <a:rPr dirty="0"/>
              <a:t>/2)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© </a:t>
            </a:r>
            <a:r>
              <a:rPr spc="-10" dirty="0"/>
              <a:t>Global</a:t>
            </a:r>
            <a:r>
              <a:rPr dirty="0"/>
              <a:t> </a:t>
            </a:r>
            <a:r>
              <a:rPr spc="-10" dirty="0"/>
              <a:t>Initiative</a:t>
            </a:r>
            <a:r>
              <a:rPr spc="20" dirty="0"/>
              <a:t> </a:t>
            </a:r>
            <a:r>
              <a:rPr dirty="0"/>
              <a:t>for</a:t>
            </a:r>
            <a:r>
              <a:rPr spc="-5" dirty="0"/>
              <a:t> </a:t>
            </a:r>
            <a:r>
              <a:rPr dirty="0"/>
              <a:t>Asthma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8C2AC-7DC8-416A-839E-BD23EB2E82CB}" type="datetime10">
              <a:rPr lang="en-US" smtClean="0"/>
              <a:t>13:19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GINA</a:t>
            </a:r>
            <a:r>
              <a:rPr spc="-60" dirty="0"/>
              <a:t> </a:t>
            </a:r>
            <a:r>
              <a:rPr dirty="0"/>
              <a:t>2022,</a:t>
            </a:r>
            <a:r>
              <a:rPr spc="-45" dirty="0"/>
              <a:t> </a:t>
            </a:r>
            <a:r>
              <a:rPr dirty="0"/>
              <a:t>Box</a:t>
            </a:r>
            <a:r>
              <a:rPr spc="-25" dirty="0"/>
              <a:t> </a:t>
            </a:r>
            <a:r>
              <a:rPr dirty="0"/>
              <a:t>4-2</a:t>
            </a:r>
            <a:r>
              <a:rPr spc="-30" dirty="0"/>
              <a:t> </a:t>
            </a:r>
            <a:r>
              <a:rPr dirty="0"/>
              <a:t>(</a:t>
            </a:r>
            <a:fld id="{81D60167-4931-47E6-BA6A-407CBD079E47}" type="slidenum">
              <a:rPr dirty="0"/>
              <a:t>‹#›</a:t>
            </a:fld>
            <a:r>
              <a:rPr dirty="0"/>
              <a:t>/2)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© </a:t>
            </a:r>
            <a:r>
              <a:rPr spc="-10" dirty="0"/>
              <a:t>Global</a:t>
            </a:r>
            <a:r>
              <a:rPr dirty="0"/>
              <a:t> </a:t>
            </a:r>
            <a:r>
              <a:rPr spc="-10" dirty="0"/>
              <a:t>Initiative</a:t>
            </a:r>
            <a:r>
              <a:rPr spc="20" dirty="0"/>
              <a:t> </a:t>
            </a:r>
            <a:r>
              <a:rPr dirty="0"/>
              <a:t>for</a:t>
            </a:r>
            <a:r>
              <a:rPr spc="-5" dirty="0"/>
              <a:t> </a:t>
            </a:r>
            <a:r>
              <a:rPr dirty="0"/>
              <a:t>Asthma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DCAE3-E258-4E8E-BEDF-6A31BE9998FB}" type="datetime10">
              <a:rPr lang="en-US" smtClean="0"/>
              <a:t>13:19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GINA</a:t>
            </a:r>
            <a:r>
              <a:rPr spc="-60" dirty="0"/>
              <a:t> </a:t>
            </a:r>
            <a:r>
              <a:rPr dirty="0"/>
              <a:t>2022,</a:t>
            </a:r>
            <a:r>
              <a:rPr spc="-45" dirty="0"/>
              <a:t> </a:t>
            </a:r>
            <a:r>
              <a:rPr dirty="0"/>
              <a:t>Box</a:t>
            </a:r>
            <a:r>
              <a:rPr spc="-25" dirty="0"/>
              <a:t> </a:t>
            </a:r>
            <a:r>
              <a:rPr dirty="0"/>
              <a:t>4-2</a:t>
            </a:r>
            <a:r>
              <a:rPr spc="-30" dirty="0"/>
              <a:t> </a:t>
            </a:r>
            <a:r>
              <a:rPr dirty="0"/>
              <a:t>(</a:t>
            </a:r>
            <a:fld id="{81D60167-4931-47E6-BA6A-407CBD079E47}" type="slidenum">
              <a:rPr dirty="0"/>
              <a:t>‹#›</a:t>
            </a:fld>
            <a:r>
              <a:rPr dirty="0"/>
              <a:t>/2)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19456" y="6652259"/>
            <a:ext cx="11759565" cy="205740"/>
          </a:xfrm>
          <a:custGeom>
            <a:avLst/>
            <a:gdLst/>
            <a:ahLst/>
            <a:cxnLst/>
            <a:rect l="l" t="t" r="r" b="b"/>
            <a:pathLst>
              <a:path w="11759565" h="205740">
                <a:moveTo>
                  <a:pt x="11695176" y="0"/>
                </a:moveTo>
                <a:lnTo>
                  <a:pt x="63995" y="0"/>
                </a:lnTo>
                <a:lnTo>
                  <a:pt x="39085" y="3401"/>
                </a:lnTo>
                <a:lnTo>
                  <a:pt x="18743" y="12677"/>
                </a:lnTo>
                <a:lnTo>
                  <a:pt x="5029" y="26435"/>
                </a:lnTo>
                <a:lnTo>
                  <a:pt x="0" y="43281"/>
                </a:lnTo>
                <a:lnTo>
                  <a:pt x="0" y="205738"/>
                </a:lnTo>
                <a:lnTo>
                  <a:pt x="11759184" y="205738"/>
                </a:lnTo>
                <a:lnTo>
                  <a:pt x="11759184" y="43281"/>
                </a:lnTo>
                <a:lnTo>
                  <a:pt x="11754147" y="26435"/>
                </a:lnTo>
                <a:lnTo>
                  <a:pt x="11740419" y="12677"/>
                </a:lnTo>
                <a:lnTo>
                  <a:pt x="11720071" y="3401"/>
                </a:lnTo>
                <a:lnTo>
                  <a:pt x="11695176" y="0"/>
                </a:lnTo>
                <a:close/>
              </a:path>
            </a:pathLst>
          </a:custGeom>
          <a:solidFill>
            <a:srgbClr val="1246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2692" y="140207"/>
            <a:ext cx="11759184" cy="130401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14660" y="184403"/>
            <a:ext cx="1292352" cy="99517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2383" y="798321"/>
            <a:ext cx="10327233" cy="1184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71292" y="1859957"/>
            <a:ext cx="7142480" cy="24053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124679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851517" y="6677755"/>
            <a:ext cx="1666240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© </a:t>
            </a:r>
            <a:r>
              <a:rPr spc="-10" dirty="0"/>
              <a:t>Global</a:t>
            </a:r>
            <a:r>
              <a:rPr dirty="0"/>
              <a:t> </a:t>
            </a:r>
            <a:r>
              <a:rPr spc="-10" dirty="0"/>
              <a:t>Initiative</a:t>
            </a:r>
            <a:r>
              <a:rPr spc="20" dirty="0"/>
              <a:t> </a:t>
            </a:r>
            <a:r>
              <a:rPr dirty="0"/>
              <a:t>for</a:t>
            </a:r>
            <a:r>
              <a:rPr spc="-5" dirty="0"/>
              <a:t> </a:t>
            </a:r>
            <a:r>
              <a:rPr dirty="0"/>
              <a:t>Asthma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38EC3-CD37-4B52-8C0B-2D1A98A27A1C}" type="datetime10">
              <a:rPr lang="en-US" smtClean="0"/>
              <a:t>13:19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708530" y="6666188"/>
            <a:ext cx="1776729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GINA</a:t>
            </a:r>
            <a:r>
              <a:rPr spc="-60" dirty="0"/>
              <a:t> </a:t>
            </a:r>
            <a:r>
              <a:rPr dirty="0"/>
              <a:t>2022,</a:t>
            </a:r>
            <a:r>
              <a:rPr spc="-45" dirty="0"/>
              <a:t> </a:t>
            </a:r>
            <a:r>
              <a:rPr dirty="0"/>
              <a:t>Box</a:t>
            </a:r>
            <a:r>
              <a:rPr spc="-25" dirty="0"/>
              <a:t> </a:t>
            </a:r>
            <a:r>
              <a:rPr dirty="0"/>
              <a:t>4-2</a:t>
            </a:r>
            <a:r>
              <a:rPr spc="-30" dirty="0"/>
              <a:t> </a:t>
            </a:r>
            <a:r>
              <a:rPr dirty="0"/>
              <a:t>(</a:t>
            </a:r>
            <a:fld id="{81D60167-4931-47E6-BA6A-407CBD079E47}" type="slidenum">
              <a:rPr dirty="0"/>
              <a:t>‹#›</a:t>
            </a:fld>
            <a:r>
              <a:rPr dirty="0"/>
              <a:t>/2)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18278" y="6602983"/>
            <a:ext cx="21545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24679"/>
                </a:solidFill>
                <a:latin typeface="Arial"/>
                <a:cs typeface="Arial"/>
              </a:rPr>
              <a:t>©</a:t>
            </a:r>
            <a:r>
              <a:rPr sz="1200" b="1" spc="-20" dirty="0">
                <a:solidFill>
                  <a:srgbClr val="124679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24679"/>
                </a:solidFill>
                <a:latin typeface="Arial"/>
                <a:cs typeface="Arial"/>
              </a:rPr>
              <a:t>Global</a:t>
            </a:r>
            <a:r>
              <a:rPr sz="1200" b="1" spc="5" dirty="0">
                <a:solidFill>
                  <a:srgbClr val="124679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124679"/>
                </a:solidFill>
                <a:latin typeface="Arial"/>
                <a:cs typeface="Arial"/>
              </a:rPr>
              <a:t>Initiative</a:t>
            </a:r>
            <a:r>
              <a:rPr sz="1200" b="1" spc="5" dirty="0">
                <a:solidFill>
                  <a:srgbClr val="124679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124679"/>
                </a:solidFill>
                <a:latin typeface="Arial"/>
                <a:cs typeface="Arial"/>
              </a:rPr>
              <a:t>for</a:t>
            </a:r>
            <a:r>
              <a:rPr sz="1200" b="1" spc="-45" dirty="0">
                <a:solidFill>
                  <a:srgbClr val="124679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24679"/>
                </a:solidFill>
                <a:latin typeface="Arial"/>
                <a:cs typeface="Arial"/>
              </a:rPr>
              <a:t>Asthma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0311" y="100581"/>
            <a:ext cx="11807952" cy="675741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779646" y="4199001"/>
            <a:ext cx="466915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GINA</a:t>
            </a:r>
            <a:r>
              <a:rPr sz="2500" spc="-10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Global</a:t>
            </a:r>
            <a:r>
              <a:rPr sz="25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500" dirty="0">
                <a:solidFill>
                  <a:srgbClr val="124679"/>
                </a:solidFill>
                <a:latin typeface="Microsoft Sans Serif"/>
                <a:cs typeface="Microsoft Sans Serif"/>
              </a:rPr>
              <a:t>Strategy</a:t>
            </a:r>
            <a:r>
              <a:rPr sz="25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for</a:t>
            </a:r>
            <a:r>
              <a:rPr sz="2500" spc="-9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Asthma</a:t>
            </a:r>
            <a:endParaRPr sz="25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66871" y="4580001"/>
            <a:ext cx="410146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Management</a:t>
            </a:r>
            <a:r>
              <a:rPr sz="25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and</a:t>
            </a:r>
            <a:r>
              <a:rPr sz="25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Prevention</a:t>
            </a:r>
            <a:endParaRPr sz="25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43234" y="4622728"/>
            <a:ext cx="705485" cy="354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sz="25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2017</a:t>
            </a:r>
            <a:endParaRPr sz="250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4815" y="2409444"/>
            <a:ext cx="2275332" cy="175259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280541" y="5211571"/>
            <a:ext cx="907923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7283450" algn="l"/>
              </a:tabLst>
            </a:pPr>
            <a:r>
              <a:rPr sz="1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This</a:t>
            </a:r>
            <a:r>
              <a:rPr sz="18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slide</a:t>
            </a:r>
            <a:r>
              <a:rPr sz="18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24679"/>
                </a:solidFill>
                <a:latin typeface="Microsoft Sans Serif"/>
                <a:cs typeface="Microsoft Sans Serif"/>
              </a:rPr>
              <a:t>set</a:t>
            </a:r>
            <a:r>
              <a:rPr sz="18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is</a:t>
            </a:r>
            <a:r>
              <a:rPr sz="18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restricted</a:t>
            </a:r>
            <a:r>
              <a:rPr sz="18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24679"/>
                </a:solidFill>
                <a:latin typeface="Microsoft Sans Serif"/>
                <a:cs typeface="Microsoft Sans Serif"/>
              </a:rPr>
              <a:t>for</a:t>
            </a:r>
            <a:r>
              <a:rPr sz="18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academic</a:t>
            </a:r>
            <a:r>
              <a:rPr sz="1800" spc="5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and</a:t>
            </a:r>
            <a:r>
              <a:rPr sz="18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educational</a:t>
            </a:r>
            <a:r>
              <a:rPr sz="1800" spc="5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purposes</a:t>
            </a:r>
            <a:r>
              <a:rPr sz="18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800" spc="-40" dirty="0">
                <a:solidFill>
                  <a:srgbClr val="124679"/>
                </a:solidFill>
                <a:latin typeface="Microsoft Sans Serif"/>
                <a:cs typeface="Microsoft Sans Serif"/>
              </a:rPr>
              <a:t>only.	</a:t>
            </a:r>
            <a:r>
              <a:rPr sz="1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Use</a:t>
            </a:r>
            <a:r>
              <a:rPr sz="18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24679"/>
                </a:solidFill>
                <a:latin typeface="Microsoft Sans Serif"/>
                <a:cs typeface="Microsoft Sans Serif"/>
              </a:rPr>
              <a:t>of the</a:t>
            </a:r>
            <a:r>
              <a:rPr sz="18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slide </a:t>
            </a:r>
            <a:r>
              <a:rPr sz="1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24679"/>
                </a:solidFill>
                <a:latin typeface="Microsoft Sans Serif"/>
                <a:cs typeface="Microsoft Sans Serif"/>
              </a:rPr>
              <a:t>set,</a:t>
            </a:r>
            <a:r>
              <a:rPr sz="18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or</a:t>
            </a:r>
            <a:r>
              <a:rPr sz="18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of</a:t>
            </a:r>
            <a:r>
              <a:rPr sz="18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individual</a:t>
            </a:r>
            <a:r>
              <a:rPr sz="1800" spc="6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slides,</a:t>
            </a:r>
            <a:r>
              <a:rPr sz="18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24679"/>
                </a:solidFill>
                <a:latin typeface="Microsoft Sans Serif"/>
                <a:cs typeface="Microsoft Sans Serif"/>
              </a:rPr>
              <a:t>for</a:t>
            </a:r>
            <a:r>
              <a:rPr sz="18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commercial</a:t>
            </a:r>
            <a:r>
              <a:rPr sz="18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or</a:t>
            </a:r>
            <a:r>
              <a:rPr sz="18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promotional</a:t>
            </a:r>
            <a:r>
              <a:rPr sz="18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purposes</a:t>
            </a:r>
            <a:r>
              <a:rPr sz="18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requires</a:t>
            </a:r>
            <a:r>
              <a:rPr sz="18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approval</a:t>
            </a:r>
            <a:r>
              <a:rPr sz="18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24679"/>
                </a:solidFill>
                <a:latin typeface="Microsoft Sans Serif"/>
                <a:cs typeface="Microsoft Sans Serif"/>
              </a:rPr>
              <a:t>from </a:t>
            </a:r>
            <a:r>
              <a:rPr sz="1800" spc="-46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24679"/>
                </a:solidFill>
                <a:latin typeface="Microsoft Sans Serif"/>
                <a:cs typeface="Microsoft Sans Serif"/>
              </a:rPr>
              <a:t>GINA.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5425" algn="ctr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Chẩn</a:t>
            </a:r>
            <a:r>
              <a:rPr spc="5" dirty="0"/>
              <a:t> </a:t>
            </a:r>
            <a:r>
              <a:rPr dirty="0"/>
              <a:t>đoán </a:t>
            </a:r>
            <a:r>
              <a:rPr spc="-5" dirty="0"/>
              <a:t>và</a:t>
            </a:r>
            <a:r>
              <a:rPr dirty="0"/>
              <a:t> điều</a:t>
            </a:r>
            <a:r>
              <a:rPr spc="-15" dirty="0"/>
              <a:t> </a:t>
            </a:r>
            <a:r>
              <a:rPr spc="-5" dirty="0"/>
              <a:t>trị</a:t>
            </a:r>
            <a:r>
              <a:rPr spc="-60" dirty="0"/>
              <a:t> </a:t>
            </a:r>
            <a:r>
              <a:rPr dirty="0"/>
              <a:t>đợt</a:t>
            </a:r>
            <a:r>
              <a:rPr spc="-10" dirty="0"/>
              <a:t> </a:t>
            </a:r>
            <a:r>
              <a:rPr spc="-5" dirty="0"/>
              <a:t>cấp</a:t>
            </a:r>
            <a:r>
              <a:rPr spc="-15" dirty="0"/>
              <a:t> </a:t>
            </a:r>
            <a:r>
              <a:rPr dirty="0"/>
              <a:t>hen</a:t>
            </a:r>
            <a:r>
              <a:rPr spc="-5" dirty="0"/>
              <a:t> </a:t>
            </a:r>
            <a:r>
              <a:rPr dirty="0"/>
              <a:t>phế</a:t>
            </a:r>
            <a:r>
              <a:rPr spc="-20" dirty="0"/>
              <a:t> </a:t>
            </a:r>
            <a:r>
              <a:rPr dirty="0"/>
              <a:t>quản</a:t>
            </a:r>
          </a:p>
          <a:p>
            <a:pPr marL="225425" algn="ctr">
              <a:lnSpc>
                <a:spcPct val="100000"/>
              </a:lnSpc>
            </a:pPr>
            <a:r>
              <a:rPr b="0" spc="-5" dirty="0">
                <a:solidFill>
                  <a:srgbClr val="FFFF00"/>
                </a:solidFill>
                <a:latin typeface="Microsoft Sans Serif"/>
                <a:cs typeface="Microsoft Sans Serif"/>
              </a:rPr>
              <a:t>(Cập</a:t>
            </a:r>
            <a:r>
              <a:rPr b="0" spc="20" dirty="0">
                <a:solidFill>
                  <a:srgbClr val="FFFF00"/>
                </a:solidFill>
                <a:latin typeface="Microsoft Sans Serif"/>
                <a:cs typeface="Microsoft Sans Serif"/>
              </a:rPr>
              <a:t> </a:t>
            </a:r>
            <a:r>
              <a:rPr b="0" spc="-5" dirty="0">
                <a:solidFill>
                  <a:srgbClr val="FFFF00"/>
                </a:solidFill>
                <a:latin typeface="Microsoft Sans Serif"/>
                <a:cs typeface="Microsoft Sans Serif"/>
              </a:rPr>
              <a:t>nhật</a:t>
            </a:r>
            <a:r>
              <a:rPr b="0" spc="5" dirty="0">
                <a:solidFill>
                  <a:srgbClr val="FFFF00"/>
                </a:solidFill>
                <a:latin typeface="Microsoft Sans Serif"/>
                <a:cs typeface="Microsoft Sans Serif"/>
              </a:rPr>
              <a:t> </a:t>
            </a:r>
            <a:r>
              <a:rPr b="0" dirty="0">
                <a:solidFill>
                  <a:srgbClr val="FFFF00"/>
                </a:solidFill>
                <a:latin typeface="Microsoft Sans Serif"/>
                <a:cs typeface="Microsoft Sans Serif"/>
              </a:rPr>
              <a:t>GINA</a:t>
            </a:r>
            <a:r>
              <a:rPr b="0" spc="-195" dirty="0">
                <a:solidFill>
                  <a:srgbClr val="FFFF00"/>
                </a:solidFill>
                <a:latin typeface="Microsoft Sans Serif"/>
                <a:cs typeface="Microsoft Sans Serif"/>
              </a:rPr>
              <a:t> </a:t>
            </a:r>
            <a:r>
              <a:rPr b="0" spc="-5" dirty="0">
                <a:solidFill>
                  <a:srgbClr val="FFFF00"/>
                </a:solidFill>
                <a:latin typeface="Microsoft Sans Serif"/>
                <a:cs typeface="Microsoft Sans Serif"/>
              </a:rPr>
              <a:t>2022)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790688" y="4562855"/>
            <a:ext cx="934719" cy="462280"/>
          </a:xfrm>
          <a:prstGeom prst="rect">
            <a:avLst/>
          </a:prstGeom>
          <a:solidFill>
            <a:srgbClr val="DCE6F1"/>
          </a:solidFill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2022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0683117C-7E13-4169-A8DF-0178BCD5CD1F}" type="datetime10">
              <a:rPr lang="en-US" smtClean="0"/>
              <a:t>13:19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51517" y="6665772"/>
            <a:ext cx="166623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©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Global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Initiative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for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Asthma</a:t>
            </a:r>
            <a:endParaRPr sz="1000">
              <a:latin typeface="Microsoft Sans Serif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232647" y="1595627"/>
            <a:ext cx="3900170" cy="3868420"/>
            <a:chOff x="8232647" y="1595627"/>
            <a:chExt cx="3900170" cy="38684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7887" y="3665220"/>
              <a:ext cx="3884676" cy="17985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32647" y="1595627"/>
              <a:ext cx="3899915" cy="2322576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4136135" y="1584960"/>
            <a:ext cx="4022090" cy="3834765"/>
            <a:chOff x="4136135" y="1584960"/>
            <a:chExt cx="4022090" cy="383476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49851" y="3447288"/>
              <a:ext cx="4008120" cy="19720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36135" y="1584960"/>
              <a:ext cx="4021836" cy="2286000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94487" y="482854"/>
            <a:ext cx="529272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10" dirty="0">
                <a:solidFill>
                  <a:srgbClr val="124679"/>
                </a:solidFill>
              </a:rPr>
              <a:t>BẢN</a:t>
            </a:r>
            <a:r>
              <a:rPr sz="2500" spc="-15" dirty="0">
                <a:solidFill>
                  <a:srgbClr val="124679"/>
                </a:solidFill>
              </a:rPr>
              <a:t> </a:t>
            </a:r>
            <a:r>
              <a:rPr sz="2500" spc="-10" dirty="0">
                <a:solidFill>
                  <a:srgbClr val="124679"/>
                </a:solidFill>
              </a:rPr>
              <a:t>KẾ HOẠCH HÀNH ĐỘNG</a:t>
            </a:r>
            <a:r>
              <a:rPr sz="2500" spc="15" dirty="0">
                <a:solidFill>
                  <a:srgbClr val="124679"/>
                </a:solidFill>
              </a:rPr>
              <a:t> </a:t>
            </a:r>
            <a:r>
              <a:rPr sz="2500" spc="-10" dirty="0">
                <a:solidFill>
                  <a:srgbClr val="124679"/>
                </a:solidFill>
              </a:rPr>
              <a:t>HEN</a:t>
            </a:r>
            <a:endParaRPr sz="2500"/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8307" y="1595627"/>
            <a:ext cx="3860291" cy="2113238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F8E09581-AAA2-4822-B8FA-DC91CE7912EC}" type="datetime10">
              <a:rPr lang="en-US" smtClean="0"/>
              <a:t>13:19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0719" y="1753032"/>
            <a:ext cx="8461228" cy="346915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943354" y="2067305"/>
            <a:ext cx="8150225" cy="3295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sz="1400" b="1" dirty="0">
                <a:latin typeface="Arial"/>
                <a:cs typeface="Arial"/>
              </a:rPr>
              <a:t>Effective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asthma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self-management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education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requires: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Arial"/>
              <a:cs typeface="Arial"/>
            </a:endParaRPr>
          </a:p>
          <a:p>
            <a:pPr>
              <a:lnSpc>
                <a:spcPct val="100000"/>
              </a:lnSpc>
              <a:tabLst>
                <a:tab pos="6798309" algn="l"/>
              </a:tabLst>
            </a:pPr>
            <a:r>
              <a:rPr sz="1400" dirty="0">
                <a:latin typeface="Microsoft Sans Serif"/>
                <a:cs typeface="Microsoft Sans Serif"/>
              </a:rPr>
              <a:t>•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Self-monitoring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of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symptoms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and/or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lung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function	</a:t>
            </a:r>
            <a:r>
              <a:rPr sz="2100" b="1" baseline="15873" dirty="0">
                <a:latin typeface="Arial"/>
                <a:cs typeface="Arial"/>
              </a:rPr>
              <a:t>If</a:t>
            </a:r>
            <a:r>
              <a:rPr sz="2100" b="1" spc="-67" baseline="15873" dirty="0">
                <a:latin typeface="Arial"/>
                <a:cs typeface="Arial"/>
              </a:rPr>
              <a:t> </a:t>
            </a:r>
            <a:r>
              <a:rPr sz="2100" b="1" baseline="15873" dirty="0">
                <a:latin typeface="Arial"/>
                <a:cs typeface="Arial"/>
              </a:rPr>
              <a:t>PEF</a:t>
            </a:r>
            <a:r>
              <a:rPr sz="2100" b="1" spc="-52" baseline="15873" dirty="0">
                <a:latin typeface="Arial"/>
                <a:cs typeface="Arial"/>
              </a:rPr>
              <a:t> </a:t>
            </a:r>
            <a:r>
              <a:rPr sz="2100" b="1" spc="-7" baseline="15873" dirty="0">
                <a:latin typeface="Arial"/>
                <a:cs typeface="Arial"/>
              </a:rPr>
              <a:t>or</a:t>
            </a:r>
            <a:r>
              <a:rPr sz="2100" b="1" spc="-44" baseline="15873" dirty="0">
                <a:latin typeface="Arial"/>
                <a:cs typeface="Arial"/>
              </a:rPr>
              <a:t> </a:t>
            </a:r>
            <a:r>
              <a:rPr sz="2100" b="1" baseline="15873" dirty="0">
                <a:latin typeface="Arial"/>
                <a:cs typeface="Arial"/>
              </a:rPr>
              <a:t>FEV</a:t>
            </a:r>
            <a:r>
              <a:rPr sz="1350" b="1" baseline="24691" dirty="0">
                <a:latin typeface="Arial"/>
                <a:cs typeface="Arial"/>
              </a:rPr>
              <a:t>1</a:t>
            </a:r>
            <a:endParaRPr sz="1350" baseline="24691">
              <a:latin typeface="Arial"/>
              <a:cs typeface="Arial"/>
            </a:endParaRPr>
          </a:p>
          <a:p>
            <a:pPr>
              <a:lnSpc>
                <a:spcPts val="1185"/>
              </a:lnSpc>
              <a:spcBef>
                <a:spcPts val="600"/>
              </a:spcBef>
              <a:tabLst>
                <a:tab pos="6518909" algn="l"/>
              </a:tabLst>
            </a:pPr>
            <a:r>
              <a:rPr sz="1400" dirty="0">
                <a:latin typeface="Microsoft Sans Serif"/>
                <a:cs typeface="Microsoft Sans Serif"/>
              </a:rPr>
              <a:t>•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Written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asthma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action</a:t>
            </a:r>
            <a:r>
              <a:rPr sz="1400" spc="-5" dirty="0">
                <a:latin typeface="Microsoft Sans Serif"/>
                <a:cs typeface="Microsoft Sans Serif"/>
              </a:rPr>
              <a:t> plan	</a:t>
            </a:r>
            <a:r>
              <a:rPr sz="2100" b="1" spc="-7" baseline="39682" dirty="0">
                <a:latin typeface="Arial"/>
                <a:cs typeface="Arial"/>
              </a:rPr>
              <a:t>&lt;60%</a:t>
            </a:r>
            <a:r>
              <a:rPr sz="2100" b="1" spc="-60" baseline="39682" dirty="0">
                <a:latin typeface="Arial"/>
                <a:cs typeface="Arial"/>
              </a:rPr>
              <a:t> </a:t>
            </a:r>
            <a:r>
              <a:rPr sz="2100" b="1" spc="-7" baseline="39682" dirty="0">
                <a:latin typeface="Arial"/>
                <a:cs typeface="Arial"/>
              </a:rPr>
              <a:t>best,</a:t>
            </a:r>
            <a:r>
              <a:rPr sz="2100" b="1" spc="-75" baseline="39682" dirty="0">
                <a:latin typeface="Arial"/>
                <a:cs typeface="Arial"/>
              </a:rPr>
              <a:t> </a:t>
            </a:r>
            <a:r>
              <a:rPr sz="2100" b="1" spc="-7" baseline="39682" dirty="0">
                <a:latin typeface="Arial"/>
                <a:cs typeface="Arial"/>
              </a:rPr>
              <a:t>or</a:t>
            </a:r>
            <a:r>
              <a:rPr sz="2100" b="1" spc="-37" baseline="39682" dirty="0">
                <a:latin typeface="Arial"/>
                <a:cs typeface="Arial"/>
              </a:rPr>
              <a:t> </a:t>
            </a:r>
            <a:r>
              <a:rPr sz="2100" b="1" spc="-7" baseline="39682" dirty="0">
                <a:latin typeface="Arial"/>
                <a:cs typeface="Arial"/>
              </a:rPr>
              <a:t>not</a:t>
            </a:r>
            <a:endParaRPr sz="2100" baseline="39682">
              <a:latin typeface="Arial"/>
              <a:cs typeface="Arial"/>
            </a:endParaRPr>
          </a:p>
          <a:p>
            <a:pPr marR="147955" algn="r">
              <a:lnSpc>
                <a:spcPts val="1185"/>
              </a:lnSpc>
            </a:pPr>
            <a:r>
              <a:rPr sz="1400" b="1" spc="-5" dirty="0">
                <a:latin typeface="Arial"/>
                <a:cs typeface="Arial"/>
              </a:rPr>
              <a:t>improving</a:t>
            </a:r>
            <a:r>
              <a:rPr sz="1400" b="1" spc="-9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after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tabLst>
                <a:tab pos="7301230" algn="l"/>
              </a:tabLst>
            </a:pPr>
            <a:r>
              <a:rPr sz="2100" baseline="3968" dirty="0">
                <a:latin typeface="Microsoft Sans Serif"/>
                <a:cs typeface="Microsoft Sans Serif"/>
              </a:rPr>
              <a:t>•</a:t>
            </a:r>
            <a:r>
              <a:rPr sz="2100" spc="15" baseline="3968" dirty="0">
                <a:latin typeface="Microsoft Sans Serif"/>
                <a:cs typeface="Microsoft Sans Serif"/>
              </a:rPr>
              <a:t> </a:t>
            </a:r>
            <a:r>
              <a:rPr sz="2100" spc="-15" baseline="3968" dirty="0">
                <a:latin typeface="Microsoft Sans Serif"/>
                <a:cs typeface="Microsoft Sans Serif"/>
              </a:rPr>
              <a:t>R</a:t>
            </a:r>
            <a:r>
              <a:rPr sz="2100" baseline="3968" dirty="0">
                <a:latin typeface="Microsoft Sans Serif"/>
                <a:cs typeface="Microsoft Sans Serif"/>
              </a:rPr>
              <a:t>egular</a:t>
            </a:r>
            <a:r>
              <a:rPr sz="2100" spc="-22" baseline="3968" dirty="0">
                <a:latin typeface="Microsoft Sans Serif"/>
                <a:cs typeface="Microsoft Sans Serif"/>
              </a:rPr>
              <a:t> </a:t>
            </a:r>
            <a:r>
              <a:rPr sz="2100" spc="-15" baseline="3968" dirty="0">
                <a:latin typeface="Microsoft Sans Serif"/>
                <a:cs typeface="Microsoft Sans Serif"/>
              </a:rPr>
              <a:t>m</a:t>
            </a:r>
            <a:r>
              <a:rPr sz="2100" spc="-7" baseline="3968" dirty="0">
                <a:latin typeface="Microsoft Sans Serif"/>
                <a:cs typeface="Microsoft Sans Serif"/>
              </a:rPr>
              <a:t>edical</a:t>
            </a:r>
            <a:r>
              <a:rPr sz="2100" baseline="3968" dirty="0">
                <a:latin typeface="Microsoft Sans Serif"/>
                <a:cs typeface="Microsoft Sans Serif"/>
              </a:rPr>
              <a:t> re</a:t>
            </a:r>
            <a:r>
              <a:rPr sz="2100" spc="-30" baseline="3968" dirty="0">
                <a:latin typeface="Microsoft Sans Serif"/>
                <a:cs typeface="Microsoft Sans Serif"/>
              </a:rPr>
              <a:t>v</a:t>
            </a:r>
            <a:r>
              <a:rPr sz="2100" spc="-7" baseline="3968" dirty="0">
                <a:latin typeface="Microsoft Sans Serif"/>
                <a:cs typeface="Microsoft Sans Serif"/>
              </a:rPr>
              <a:t>iew</a:t>
            </a:r>
            <a:r>
              <a:rPr sz="2100" baseline="3968" dirty="0">
                <a:latin typeface="Microsoft Sans Serif"/>
                <a:cs typeface="Microsoft Sans Serif"/>
              </a:rPr>
              <a:t>	</a:t>
            </a:r>
            <a:r>
              <a:rPr sz="1400" b="1" spc="-5" dirty="0">
                <a:latin typeface="Arial"/>
                <a:cs typeface="Arial"/>
              </a:rPr>
              <a:t>4</a:t>
            </a:r>
            <a:r>
              <a:rPr sz="1400" b="1" dirty="0">
                <a:latin typeface="Arial"/>
                <a:cs typeface="Arial"/>
              </a:rPr>
              <a:t>8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hou</a:t>
            </a:r>
            <a:r>
              <a:rPr sz="1400" b="1" dirty="0">
                <a:latin typeface="Arial"/>
                <a:cs typeface="Arial"/>
              </a:rPr>
              <a:t>rs</a:t>
            </a:r>
            <a:endParaRPr sz="1400">
              <a:latin typeface="Arial"/>
              <a:cs typeface="Arial"/>
            </a:endParaRPr>
          </a:p>
          <a:p>
            <a:pPr marR="100965" algn="r">
              <a:lnSpc>
                <a:spcPct val="100000"/>
              </a:lnSpc>
              <a:spcBef>
                <a:spcPts val="925"/>
              </a:spcBef>
              <a:tabLst>
                <a:tab pos="2304415" algn="l"/>
              </a:tabLst>
            </a:pPr>
            <a:r>
              <a:rPr sz="1400" b="1" spc="-15" dirty="0">
                <a:latin typeface="Arial"/>
                <a:cs typeface="Arial"/>
              </a:rPr>
              <a:t>All</a:t>
            </a:r>
            <a:r>
              <a:rPr sz="1400" b="1" spc="3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patients	</a:t>
            </a:r>
            <a:r>
              <a:rPr sz="1950" spc="-7" baseline="4273" dirty="0">
                <a:latin typeface="Microsoft Sans Serif"/>
                <a:cs typeface="Microsoft Sans Serif"/>
              </a:rPr>
              <a:t>Continue</a:t>
            </a:r>
            <a:r>
              <a:rPr sz="1950" spc="-15" baseline="4273" dirty="0">
                <a:latin typeface="Microsoft Sans Serif"/>
                <a:cs typeface="Microsoft Sans Serif"/>
              </a:rPr>
              <a:t> reliever</a:t>
            </a:r>
            <a:endParaRPr sz="1950" baseline="4273">
              <a:latin typeface="Microsoft Sans Serif"/>
              <a:cs typeface="Microsoft Sans Serif"/>
            </a:endParaRPr>
          </a:p>
          <a:p>
            <a:pPr marR="101600" algn="r">
              <a:lnSpc>
                <a:spcPct val="100000"/>
              </a:lnSpc>
              <a:spcBef>
                <a:spcPts val="855"/>
              </a:spcBef>
              <a:tabLst>
                <a:tab pos="2426335" algn="l"/>
              </a:tabLst>
            </a:pPr>
            <a:r>
              <a:rPr sz="1950" spc="-15" baseline="-4273" dirty="0">
                <a:latin typeface="Microsoft Sans Serif"/>
                <a:cs typeface="Microsoft Sans Serif"/>
              </a:rPr>
              <a:t>Increase</a:t>
            </a:r>
            <a:r>
              <a:rPr sz="1950" spc="82" baseline="-4273" dirty="0">
                <a:latin typeface="Microsoft Sans Serif"/>
                <a:cs typeface="Microsoft Sans Serif"/>
              </a:rPr>
              <a:t> </a:t>
            </a:r>
            <a:r>
              <a:rPr sz="1950" spc="-15" baseline="-4273" dirty="0">
                <a:latin typeface="Microsoft Sans Serif"/>
                <a:cs typeface="Microsoft Sans Serif"/>
              </a:rPr>
              <a:t>reliever	</a:t>
            </a:r>
            <a:r>
              <a:rPr sz="1300" spc="-5" dirty="0">
                <a:latin typeface="Microsoft Sans Serif"/>
                <a:cs typeface="Microsoft Sans Serif"/>
              </a:rPr>
              <a:t>Continue</a:t>
            </a:r>
            <a:r>
              <a:rPr sz="1300" spc="-35" dirty="0">
                <a:latin typeface="Microsoft Sans Serif"/>
                <a:cs typeface="Microsoft Sans Serif"/>
              </a:rPr>
              <a:t> </a:t>
            </a:r>
            <a:r>
              <a:rPr sz="1300" spc="-5" dirty="0">
                <a:latin typeface="Microsoft Sans Serif"/>
                <a:cs typeface="Microsoft Sans Serif"/>
              </a:rPr>
              <a:t>controller</a:t>
            </a:r>
            <a:endParaRPr sz="1300">
              <a:latin typeface="Microsoft Sans Serif"/>
              <a:cs typeface="Microsoft Sans Serif"/>
            </a:endParaRPr>
          </a:p>
          <a:p>
            <a:pPr marR="100965" algn="r">
              <a:lnSpc>
                <a:spcPts val="1540"/>
              </a:lnSpc>
              <a:spcBef>
                <a:spcPts val="935"/>
              </a:spcBef>
              <a:tabLst>
                <a:tab pos="2578735" algn="l"/>
              </a:tabLst>
            </a:pPr>
            <a:r>
              <a:rPr sz="1950" spc="-7" baseline="-4273" dirty="0">
                <a:latin typeface="Microsoft Sans Serif"/>
                <a:cs typeface="Microsoft Sans Serif"/>
              </a:rPr>
              <a:t>Early</a:t>
            </a:r>
            <a:r>
              <a:rPr sz="1950" spc="44" baseline="-4273" dirty="0">
                <a:latin typeface="Microsoft Sans Serif"/>
                <a:cs typeface="Microsoft Sans Serif"/>
              </a:rPr>
              <a:t> </a:t>
            </a:r>
            <a:r>
              <a:rPr sz="1950" spc="-7" baseline="-4273" dirty="0">
                <a:latin typeface="Microsoft Sans Serif"/>
                <a:cs typeface="Microsoft Sans Serif"/>
              </a:rPr>
              <a:t>increase</a:t>
            </a:r>
            <a:r>
              <a:rPr sz="1950" spc="82" baseline="-4273" dirty="0">
                <a:latin typeface="Microsoft Sans Serif"/>
                <a:cs typeface="Microsoft Sans Serif"/>
              </a:rPr>
              <a:t> </a:t>
            </a:r>
            <a:r>
              <a:rPr sz="1950" spc="-15" baseline="-4273" dirty="0">
                <a:latin typeface="Microsoft Sans Serif"/>
                <a:cs typeface="Microsoft Sans Serif"/>
              </a:rPr>
              <a:t>in	</a:t>
            </a:r>
            <a:r>
              <a:rPr sz="1300" spc="-5" dirty="0">
                <a:latin typeface="Microsoft Sans Serif"/>
                <a:cs typeface="Microsoft Sans Serif"/>
              </a:rPr>
              <a:t>Add</a:t>
            </a:r>
            <a:r>
              <a:rPr sz="1300" spc="-55" dirty="0">
                <a:latin typeface="Microsoft Sans Serif"/>
                <a:cs typeface="Microsoft Sans Serif"/>
              </a:rPr>
              <a:t> </a:t>
            </a:r>
            <a:r>
              <a:rPr sz="1300" spc="-5" dirty="0">
                <a:latin typeface="Microsoft Sans Serif"/>
                <a:cs typeface="Microsoft Sans Serif"/>
              </a:rPr>
              <a:t>prednisolone</a:t>
            </a:r>
            <a:endParaRPr sz="1300">
              <a:latin typeface="Microsoft Sans Serif"/>
              <a:cs typeface="Microsoft Sans Serif"/>
            </a:endParaRPr>
          </a:p>
          <a:p>
            <a:pPr marR="99695" algn="r">
              <a:lnSpc>
                <a:spcPts val="1540"/>
              </a:lnSpc>
              <a:tabLst>
                <a:tab pos="2924810" algn="l"/>
              </a:tabLst>
            </a:pPr>
            <a:r>
              <a:rPr sz="1300" spc="-5" dirty="0">
                <a:latin typeface="Microsoft Sans Serif"/>
                <a:cs typeface="Microsoft Sans Serif"/>
              </a:rPr>
              <a:t>controller</a:t>
            </a:r>
            <a:r>
              <a:rPr sz="1300" spc="50" dirty="0">
                <a:latin typeface="Microsoft Sans Serif"/>
                <a:cs typeface="Microsoft Sans Serif"/>
              </a:rPr>
              <a:t> </a:t>
            </a:r>
            <a:r>
              <a:rPr sz="1300" spc="-5" dirty="0">
                <a:latin typeface="Microsoft Sans Serif"/>
                <a:cs typeface="Microsoft Sans Serif"/>
              </a:rPr>
              <a:t>as</a:t>
            </a:r>
            <a:r>
              <a:rPr sz="1300" spc="30" dirty="0">
                <a:latin typeface="Microsoft Sans Serif"/>
                <a:cs typeface="Microsoft Sans Serif"/>
              </a:rPr>
              <a:t> </a:t>
            </a:r>
            <a:r>
              <a:rPr sz="1300" spc="-5" dirty="0">
                <a:latin typeface="Microsoft Sans Serif"/>
                <a:cs typeface="Microsoft Sans Serif"/>
              </a:rPr>
              <a:t>below	</a:t>
            </a:r>
            <a:r>
              <a:rPr sz="1950" spc="89" baseline="4273" dirty="0">
                <a:latin typeface="Microsoft Sans Serif"/>
                <a:cs typeface="Microsoft Sans Serif"/>
              </a:rPr>
              <a:t>40–50</a:t>
            </a:r>
            <a:r>
              <a:rPr sz="1950" spc="-52" baseline="4273" dirty="0">
                <a:latin typeface="Microsoft Sans Serif"/>
                <a:cs typeface="Microsoft Sans Serif"/>
              </a:rPr>
              <a:t> </a:t>
            </a:r>
            <a:r>
              <a:rPr sz="1950" spc="-7" baseline="4273" dirty="0">
                <a:latin typeface="Microsoft Sans Serif"/>
                <a:cs typeface="Microsoft Sans Serif"/>
              </a:rPr>
              <a:t>mg/day</a:t>
            </a:r>
            <a:endParaRPr sz="1950" baseline="4273">
              <a:latin typeface="Microsoft Sans Serif"/>
              <a:cs typeface="Microsoft Sans Serif"/>
            </a:endParaRPr>
          </a:p>
          <a:p>
            <a:pPr marR="100965" algn="r">
              <a:lnSpc>
                <a:spcPct val="100000"/>
              </a:lnSpc>
              <a:spcBef>
                <a:spcPts val="935"/>
              </a:spcBef>
              <a:tabLst>
                <a:tab pos="2783205" algn="l"/>
              </a:tabLst>
            </a:pPr>
            <a:r>
              <a:rPr sz="1300" spc="-10" dirty="0">
                <a:latin typeface="Microsoft Sans Serif"/>
                <a:cs typeface="Microsoft Sans Serif"/>
              </a:rPr>
              <a:t>Review</a:t>
            </a:r>
            <a:r>
              <a:rPr sz="1300" spc="45" dirty="0">
                <a:latin typeface="Microsoft Sans Serif"/>
                <a:cs typeface="Microsoft Sans Serif"/>
              </a:rPr>
              <a:t> </a:t>
            </a:r>
            <a:r>
              <a:rPr sz="1300" spc="-5" dirty="0">
                <a:latin typeface="Microsoft Sans Serif"/>
                <a:cs typeface="Microsoft Sans Serif"/>
              </a:rPr>
              <a:t>response	</a:t>
            </a:r>
            <a:r>
              <a:rPr sz="1950" spc="-7" baseline="4273" dirty="0">
                <a:latin typeface="Microsoft Sans Serif"/>
                <a:cs typeface="Microsoft Sans Serif"/>
              </a:rPr>
              <a:t>Contact</a:t>
            </a:r>
            <a:r>
              <a:rPr sz="1950" spc="-44" baseline="4273" dirty="0">
                <a:latin typeface="Microsoft Sans Serif"/>
                <a:cs typeface="Microsoft Sans Serif"/>
              </a:rPr>
              <a:t> </a:t>
            </a:r>
            <a:r>
              <a:rPr sz="1950" spc="-7" baseline="4273" dirty="0">
                <a:latin typeface="Microsoft Sans Serif"/>
                <a:cs typeface="Microsoft Sans Serif"/>
              </a:rPr>
              <a:t>doctor</a:t>
            </a:r>
            <a:endParaRPr sz="1950" baseline="4273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500">
              <a:latin typeface="Microsoft Sans Serif"/>
              <a:cs typeface="Microsoft Sans Serif"/>
            </a:endParaRPr>
          </a:p>
          <a:p>
            <a:pPr marL="165100">
              <a:lnSpc>
                <a:spcPct val="100000"/>
              </a:lnSpc>
              <a:spcBef>
                <a:spcPts val="1210"/>
              </a:spcBef>
              <a:tabLst>
                <a:tab pos="6630034" algn="l"/>
              </a:tabLst>
            </a:pPr>
            <a:r>
              <a:rPr sz="1400" spc="-25" dirty="0">
                <a:solidFill>
                  <a:srgbClr val="124679"/>
                </a:solidFill>
                <a:latin typeface="Microsoft Sans Serif"/>
                <a:cs typeface="Microsoft Sans Serif"/>
              </a:rPr>
              <a:t>EARLY</a:t>
            </a:r>
            <a:r>
              <a:rPr sz="14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24679"/>
                </a:solidFill>
                <a:latin typeface="Microsoft Sans Serif"/>
                <a:cs typeface="Microsoft Sans Serif"/>
              </a:rPr>
              <a:t>OR</a:t>
            </a:r>
            <a:r>
              <a:rPr sz="14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MILD	</a:t>
            </a:r>
            <a:r>
              <a:rPr sz="1400" spc="-30" dirty="0">
                <a:solidFill>
                  <a:srgbClr val="124679"/>
                </a:solidFill>
                <a:latin typeface="Microsoft Sans Serif"/>
                <a:cs typeface="Microsoft Sans Serif"/>
              </a:rPr>
              <a:t>LATE</a:t>
            </a:r>
            <a:r>
              <a:rPr sz="1400" spc="-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24679"/>
                </a:solidFill>
                <a:latin typeface="Microsoft Sans Serif"/>
                <a:cs typeface="Microsoft Sans Serif"/>
              </a:rPr>
              <a:t>OR</a:t>
            </a:r>
            <a:r>
              <a:rPr sz="1400" spc="-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24679"/>
                </a:solidFill>
                <a:latin typeface="Microsoft Sans Serif"/>
                <a:cs typeface="Microsoft Sans Serif"/>
              </a:rPr>
              <a:t>SEVERE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2480" y="1386839"/>
            <a:ext cx="10933176" cy="525170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4487" y="481329"/>
            <a:ext cx="334835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95" dirty="0">
                <a:solidFill>
                  <a:srgbClr val="375F92"/>
                </a:solidFill>
              </a:rPr>
              <a:t>Các</a:t>
            </a:r>
            <a:r>
              <a:rPr sz="2800" spc="260" dirty="0">
                <a:solidFill>
                  <a:srgbClr val="375F92"/>
                </a:solidFill>
              </a:rPr>
              <a:t> </a:t>
            </a:r>
            <a:r>
              <a:rPr sz="2800" spc="-5" dirty="0">
                <a:solidFill>
                  <a:srgbClr val="375F92"/>
                </a:solidFill>
              </a:rPr>
              <a:t>bước</a:t>
            </a:r>
            <a:r>
              <a:rPr sz="2800" spc="-15" dirty="0">
                <a:solidFill>
                  <a:srgbClr val="375F92"/>
                </a:solidFill>
              </a:rPr>
              <a:t> </a:t>
            </a:r>
            <a:r>
              <a:rPr sz="2800" dirty="0">
                <a:solidFill>
                  <a:srgbClr val="375F92"/>
                </a:solidFill>
              </a:rPr>
              <a:t>tiến</a:t>
            </a:r>
            <a:r>
              <a:rPr sz="2800" spc="-20" dirty="0">
                <a:solidFill>
                  <a:srgbClr val="375F92"/>
                </a:solidFill>
              </a:rPr>
              <a:t> </a:t>
            </a:r>
            <a:r>
              <a:rPr sz="2800" spc="-75" dirty="0">
                <a:solidFill>
                  <a:srgbClr val="375F92"/>
                </a:solidFill>
              </a:rPr>
              <a:t>hành</a:t>
            </a:r>
            <a:endParaRPr sz="280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A1DA32A8-62A5-4FB4-AE89-5512C9A6401A}" type="datetime10">
              <a:rPr lang="en-US" smtClean="0"/>
              <a:t>13:19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0265" y="1318228"/>
            <a:ext cx="7977505" cy="2334260"/>
          </a:xfrm>
          <a:prstGeom prst="rect">
            <a:avLst/>
          </a:prstGeom>
        </p:spPr>
        <p:txBody>
          <a:bodyPr vert="horz" wrap="square" lIns="0" tIns="182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800" i="1" spc="-5" dirty="0">
                <a:solidFill>
                  <a:srgbClr val="07182B"/>
                </a:solidFill>
                <a:latin typeface="Arial"/>
                <a:cs typeface="Arial"/>
              </a:rPr>
              <a:t>3</a:t>
            </a:r>
            <a:r>
              <a:rPr sz="2800" i="1" spc="-15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2800" i="1" spc="-70" dirty="0">
                <a:solidFill>
                  <a:srgbClr val="07182B"/>
                </a:solidFill>
                <a:latin typeface="Arial"/>
                <a:cs typeface="Arial"/>
              </a:rPr>
              <a:t>cách</a:t>
            </a:r>
            <a:r>
              <a:rPr sz="2800" i="1" spc="250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07182B"/>
                </a:solidFill>
                <a:latin typeface="Arial"/>
                <a:cs typeface="Arial"/>
              </a:rPr>
              <a:t>lựa</a:t>
            </a:r>
            <a:r>
              <a:rPr sz="2800" i="1" spc="-15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07182B"/>
                </a:solidFill>
                <a:latin typeface="Arial"/>
                <a:cs typeface="Arial"/>
              </a:rPr>
              <a:t>chọn: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45"/>
              </a:spcBef>
              <a:buClr>
                <a:srgbClr val="C00000"/>
              </a:buClr>
              <a:buSzPct val="80357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07182B"/>
                </a:solidFill>
                <a:latin typeface="Arial"/>
                <a:cs typeface="Arial"/>
              </a:rPr>
              <a:t>Tăng</a:t>
            </a:r>
            <a:r>
              <a:rPr sz="2800" b="1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7182B"/>
                </a:solidFill>
                <a:latin typeface="Arial"/>
                <a:cs typeface="Arial"/>
              </a:rPr>
              <a:t>sử dụng</a:t>
            </a:r>
            <a:r>
              <a:rPr sz="2800" b="1" spc="20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7182B"/>
                </a:solidFill>
                <a:latin typeface="Arial"/>
                <a:cs typeface="Arial"/>
              </a:rPr>
              <a:t>thuốc</a:t>
            </a:r>
            <a:r>
              <a:rPr sz="2800" b="1" spc="20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7182B"/>
                </a:solidFill>
                <a:latin typeface="Arial"/>
                <a:cs typeface="Arial"/>
              </a:rPr>
              <a:t>cắt</a:t>
            </a:r>
            <a:r>
              <a:rPr sz="2800" b="1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7182B"/>
                </a:solidFill>
                <a:latin typeface="Arial"/>
                <a:cs typeface="Arial"/>
              </a:rPr>
              <a:t>cơn</a:t>
            </a:r>
            <a:r>
              <a:rPr sz="2800" b="1" spc="5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7182B"/>
                </a:solidFill>
                <a:latin typeface="Arial"/>
                <a:cs typeface="Arial"/>
              </a:rPr>
              <a:t>dạng</a:t>
            </a:r>
            <a:r>
              <a:rPr sz="2800" b="1" spc="5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2800" b="1" spc="-225" dirty="0">
                <a:solidFill>
                  <a:srgbClr val="07182B"/>
                </a:solidFill>
                <a:latin typeface="Arial"/>
                <a:cs typeface="Arial"/>
              </a:rPr>
              <a:t>hít</a:t>
            </a:r>
            <a:endParaRPr sz="2800">
              <a:latin typeface="Arial"/>
              <a:cs typeface="Arial"/>
            </a:endParaRPr>
          </a:p>
          <a:p>
            <a:pPr marL="756285" lvl="1" indent="-457834">
              <a:lnSpc>
                <a:spcPct val="100000"/>
              </a:lnSpc>
              <a:spcBef>
                <a:spcPts val="1280"/>
              </a:spcBef>
              <a:buClr>
                <a:srgbClr val="C00000"/>
              </a:buClr>
              <a:buSzPct val="78846"/>
              <a:buFont typeface="Wingdings"/>
              <a:buChar char=""/>
              <a:tabLst>
                <a:tab pos="756285" algn="l"/>
                <a:tab pos="756920" algn="l"/>
              </a:tabLst>
            </a:pPr>
            <a:r>
              <a:rPr sz="26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Tăng</a:t>
            </a:r>
            <a:r>
              <a:rPr sz="2600" dirty="0">
                <a:solidFill>
                  <a:srgbClr val="001F5F"/>
                </a:solidFill>
                <a:latin typeface="Microsoft Sans Serif"/>
                <a:cs typeface="Microsoft Sans Serif"/>
              </a:rPr>
              <a:t> tần</a:t>
            </a:r>
            <a:r>
              <a:rPr sz="26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1F5F"/>
                </a:solidFill>
                <a:latin typeface="Microsoft Sans Serif"/>
                <a:cs typeface="Microsoft Sans Serif"/>
              </a:rPr>
              <a:t>suất</a:t>
            </a:r>
            <a:r>
              <a:rPr sz="26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spc="145" dirty="0">
                <a:solidFill>
                  <a:srgbClr val="001F5F"/>
                </a:solidFill>
                <a:latin typeface="Microsoft Sans Serif"/>
                <a:cs typeface="Microsoft Sans Serif"/>
              </a:rPr>
              <a:t>sử</a:t>
            </a:r>
            <a:r>
              <a:rPr sz="26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1F5F"/>
                </a:solidFill>
                <a:latin typeface="Microsoft Sans Serif"/>
                <a:cs typeface="Microsoft Sans Serif"/>
              </a:rPr>
              <a:t>dụng</a:t>
            </a:r>
            <a:r>
              <a:rPr sz="26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khi</a:t>
            </a:r>
            <a:r>
              <a:rPr sz="26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1F5F"/>
                </a:solidFill>
                <a:latin typeface="Microsoft Sans Serif"/>
                <a:cs typeface="Microsoft Sans Serif"/>
              </a:rPr>
              <a:t>cần</a:t>
            </a:r>
            <a:endParaRPr sz="2600">
              <a:latin typeface="Microsoft Sans Serif"/>
              <a:cs typeface="Microsoft Sans Serif"/>
            </a:endParaRPr>
          </a:p>
          <a:p>
            <a:pPr marL="756285" lvl="1" indent="-457834">
              <a:lnSpc>
                <a:spcPct val="100000"/>
              </a:lnSpc>
              <a:spcBef>
                <a:spcPts val="1250"/>
              </a:spcBef>
              <a:buClr>
                <a:srgbClr val="C00000"/>
              </a:buClr>
              <a:buSzPct val="78846"/>
              <a:buFont typeface="Wingdings"/>
              <a:buChar char=""/>
              <a:tabLst>
                <a:tab pos="756285" algn="l"/>
                <a:tab pos="756920" algn="l"/>
              </a:tabLst>
            </a:pPr>
            <a:r>
              <a:rPr sz="26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Thêm</a:t>
            </a:r>
            <a:r>
              <a:rPr sz="26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1F5F"/>
                </a:solidFill>
                <a:latin typeface="Microsoft Sans Serif"/>
                <a:cs typeface="Microsoft Sans Serif"/>
              </a:rPr>
              <a:t>buồng</a:t>
            </a:r>
            <a:r>
              <a:rPr sz="26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1F5F"/>
                </a:solidFill>
                <a:latin typeface="Microsoft Sans Serif"/>
                <a:cs typeface="Microsoft Sans Serif"/>
              </a:rPr>
              <a:t>đệm</a:t>
            </a:r>
            <a:r>
              <a:rPr sz="26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1F5F"/>
                </a:solidFill>
                <a:latin typeface="Microsoft Sans Serif"/>
                <a:cs typeface="Microsoft Sans Serif"/>
              </a:rPr>
              <a:t>cho</a:t>
            </a:r>
            <a:r>
              <a:rPr sz="26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dạng</a:t>
            </a:r>
            <a:r>
              <a:rPr sz="26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phun</a:t>
            </a:r>
            <a:r>
              <a:rPr sz="26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định</a:t>
            </a:r>
            <a:r>
              <a:rPr sz="2600" spc="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liều</a:t>
            </a:r>
            <a:r>
              <a:rPr sz="26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1F5F"/>
                </a:solidFill>
                <a:latin typeface="Microsoft Sans Serif"/>
                <a:cs typeface="Microsoft Sans Serif"/>
              </a:rPr>
              <a:t>(MDI).</a:t>
            </a:r>
            <a:endParaRPr sz="2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62760" y="6668321"/>
            <a:ext cx="1739264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GINA</a:t>
            </a:r>
            <a:r>
              <a:rPr sz="1200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2022,</a:t>
            </a:r>
            <a:r>
              <a:rPr sz="120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Box</a:t>
            </a:r>
            <a:r>
              <a:rPr sz="12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4-2</a:t>
            </a:r>
            <a:r>
              <a:rPr sz="12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(2/2)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0265" y="535686"/>
            <a:ext cx="785875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375F92"/>
                </a:solidFill>
              </a:rPr>
              <a:t>Lựa</a:t>
            </a:r>
            <a:r>
              <a:rPr sz="2800" dirty="0">
                <a:solidFill>
                  <a:srgbClr val="375F92"/>
                </a:solidFill>
              </a:rPr>
              <a:t> </a:t>
            </a:r>
            <a:r>
              <a:rPr sz="2800" spc="-10" dirty="0">
                <a:solidFill>
                  <a:srgbClr val="375F92"/>
                </a:solidFill>
              </a:rPr>
              <a:t>chọn</a:t>
            </a:r>
            <a:r>
              <a:rPr sz="2800" spc="20" dirty="0">
                <a:solidFill>
                  <a:srgbClr val="375F92"/>
                </a:solidFill>
              </a:rPr>
              <a:t> </a:t>
            </a:r>
            <a:r>
              <a:rPr sz="2800" spc="-5" dirty="0">
                <a:solidFill>
                  <a:srgbClr val="375F92"/>
                </a:solidFill>
              </a:rPr>
              <a:t>thuốc</a:t>
            </a:r>
            <a:r>
              <a:rPr sz="2800" spc="15" dirty="0">
                <a:solidFill>
                  <a:srgbClr val="375F92"/>
                </a:solidFill>
              </a:rPr>
              <a:t> </a:t>
            </a:r>
            <a:r>
              <a:rPr sz="2800" spc="-5" dirty="0">
                <a:solidFill>
                  <a:srgbClr val="375F92"/>
                </a:solidFill>
              </a:rPr>
              <a:t>theo</a:t>
            </a:r>
            <a:r>
              <a:rPr sz="2800" spc="30" dirty="0">
                <a:solidFill>
                  <a:srgbClr val="375F92"/>
                </a:solidFill>
              </a:rPr>
              <a:t> </a:t>
            </a:r>
            <a:r>
              <a:rPr sz="2800" dirty="0">
                <a:solidFill>
                  <a:srgbClr val="375F92"/>
                </a:solidFill>
              </a:rPr>
              <a:t>kế</a:t>
            </a:r>
            <a:r>
              <a:rPr sz="2800" spc="5" dirty="0">
                <a:solidFill>
                  <a:srgbClr val="375F92"/>
                </a:solidFill>
              </a:rPr>
              <a:t> </a:t>
            </a:r>
            <a:r>
              <a:rPr sz="2800" spc="-5" dirty="0">
                <a:solidFill>
                  <a:srgbClr val="375F92"/>
                </a:solidFill>
              </a:rPr>
              <a:t>hoạch</a:t>
            </a:r>
            <a:r>
              <a:rPr sz="2800" spc="15" dirty="0">
                <a:solidFill>
                  <a:srgbClr val="375F92"/>
                </a:solidFill>
              </a:rPr>
              <a:t> </a:t>
            </a:r>
            <a:r>
              <a:rPr sz="2800" spc="-75" dirty="0">
                <a:solidFill>
                  <a:srgbClr val="375F92"/>
                </a:solidFill>
              </a:rPr>
              <a:t>hành</a:t>
            </a:r>
            <a:r>
              <a:rPr sz="2800" spc="290" dirty="0">
                <a:solidFill>
                  <a:srgbClr val="375F92"/>
                </a:solidFill>
              </a:rPr>
              <a:t> </a:t>
            </a:r>
            <a:r>
              <a:rPr sz="2800" spc="-10" dirty="0">
                <a:solidFill>
                  <a:srgbClr val="375F92"/>
                </a:solidFill>
              </a:rPr>
              <a:t>động</a:t>
            </a:r>
            <a:r>
              <a:rPr sz="2800" spc="20" dirty="0">
                <a:solidFill>
                  <a:srgbClr val="375F92"/>
                </a:solidFill>
              </a:rPr>
              <a:t> </a:t>
            </a:r>
            <a:r>
              <a:rPr sz="2800" spc="-5" dirty="0">
                <a:solidFill>
                  <a:srgbClr val="375F92"/>
                </a:solidFill>
              </a:rPr>
              <a:t>hen</a:t>
            </a:r>
            <a:endParaRPr sz="28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FEF0A9EB-65DC-4DDD-B70B-58208FB9F6E3}" type="datetime10">
              <a:rPr lang="en-US" smtClean="0"/>
              <a:t>13:19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1173704"/>
            <a:ext cx="11109960" cy="4821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453390" indent="-342900">
              <a:lnSpc>
                <a:spcPct val="120000"/>
              </a:lnSpc>
              <a:spcBef>
                <a:spcPts val="95"/>
              </a:spcBef>
              <a:buClr>
                <a:srgbClr val="FF0000"/>
              </a:buClr>
              <a:buSzPct val="78846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600" b="1" spc="5" dirty="0">
                <a:solidFill>
                  <a:srgbClr val="07182B"/>
                </a:solidFill>
                <a:latin typeface="Arial"/>
                <a:cs typeface="Arial"/>
              </a:rPr>
              <a:t>Tăng nhanh và </a:t>
            </a:r>
            <a:r>
              <a:rPr sz="2600" b="1" spc="-5" dirty="0">
                <a:solidFill>
                  <a:srgbClr val="07182B"/>
                </a:solidFill>
                <a:latin typeface="Arial"/>
                <a:cs typeface="Arial"/>
              </a:rPr>
              <a:t>sớm </a:t>
            </a:r>
            <a:r>
              <a:rPr sz="2600" b="1" spc="-85" dirty="0">
                <a:solidFill>
                  <a:srgbClr val="07182B"/>
                </a:solidFill>
                <a:latin typeface="Arial"/>
                <a:cs typeface="Arial"/>
              </a:rPr>
              <a:t>các</a:t>
            </a:r>
            <a:r>
              <a:rPr sz="2600" b="1" spc="-80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7182B"/>
                </a:solidFill>
                <a:latin typeface="Arial"/>
                <a:cs typeface="Arial"/>
              </a:rPr>
              <a:t>thuốc kiểm soát: </a:t>
            </a: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đến </a:t>
            </a:r>
            <a:r>
              <a:rPr sz="2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tối đa </a:t>
            </a: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2000 mcg </a:t>
            </a:r>
            <a:r>
              <a:rPr sz="2600" spc="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Beclomethasone Dipropionate/ ngày hoặc </a:t>
            </a:r>
            <a:r>
              <a:rPr sz="2600" spc="110" dirty="0">
                <a:solidFill>
                  <a:srgbClr val="07182B"/>
                </a:solidFill>
                <a:latin typeface="Microsoft Sans Serif"/>
                <a:cs typeface="Microsoft Sans Serif"/>
              </a:rPr>
              <a:t>tương </a:t>
            </a:r>
            <a:r>
              <a:rPr sz="2600" spc="85" dirty="0">
                <a:solidFill>
                  <a:srgbClr val="07182B"/>
                </a:solidFill>
                <a:latin typeface="Microsoft Sans Serif"/>
                <a:cs typeface="Microsoft Sans Serif"/>
              </a:rPr>
              <a:t>đương. </a:t>
            </a: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Chọn </a:t>
            </a:r>
            <a:r>
              <a:rPr sz="2600" spc="90" dirty="0">
                <a:solidFill>
                  <a:srgbClr val="07182B"/>
                </a:solidFill>
                <a:latin typeface="Microsoft Sans Serif"/>
                <a:cs typeface="Microsoft Sans Serif"/>
              </a:rPr>
              <a:t>lựa </a:t>
            </a: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tùy </a:t>
            </a:r>
            <a:r>
              <a:rPr sz="2600" spc="-68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vào</a:t>
            </a:r>
            <a:r>
              <a:rPr sz="2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thuốc</a:t>
            </a:r>
            <a:r>
              <a:rPr sz="26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kiểm</a:t>
            </a:r>
            <a:r>
              <a:rPr sz="26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soát</a:t>
            </a:r>
            <a:r>
              <a:rPr sz="2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spc="90" dirty="0">
                <a:solidFill>
                  <a:srgbClr val="07182B"/>
                </a:solidFill>
                <a:latin typeface="Microsoft Sans Serif"/>
                <a:cs typeface="Microsoft Sans Serif"/>
              </a:rPr>
              <a:t>thường</a:t>
            </a:r>
            <a:r>
              <a:rPr sz="2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dùng,</a:t>
            </a:r>
            <a:r>
              <a:rPr sz="2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spc="100" dirty="0">
                <a:solidFill>
                  <a:srgbClr val="07182B"/>
                </a:solidFill>
                <a:latin typeface="Microsoft Sans Serif"/>
                <a:cs typeface="Microsoft Sans Serif"/>
              </a:rPr>
              <a:t>như</a:t>
            </a:r>
            <a:r>
              <a:rPr sz="26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sau:</a:t>
            </a:r>
            <a:endParaRPr sz="2600">
              <a:latin typeface="Microsoft Sans Serif"/>
              <a:cs typeface="Microsoft Sans Serif"/>
            </a:endParaRPr>
          </a:p>
          <a:p>
            <a:pPr marL="695325" lvl="1" indent="-396875">
              <a:lnSpc>
                <a:spcPct val="100000"/>
              </a:lnSpc>
              <a:spcBef>
                <a:spcPts val="1185"/>
              </a:spcBef>
              <a:buClr>
                <a:srgbClr val="FF0000"/>
              </a:buClr>
              <a:buSzPct val="79166"/>
              <a:buFont typeface="Wingdings"/>
              <a:buChar char=""/>
              <a:tabLst>
                <a:tab pos="695325" algn="l"/>
                <a:tab pos="695960" algn="l"/>
              </a:tabLst>
            </a:pPr>
            <a:r>
              <a:rPr sz="2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Nếu</a:t>
            </a:r>
            <a:r>
              <a:rPr sz="24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1F5F"/>
                </a:solidFill>
                <a:latin typeface="Microsoft Sans Serif"/>
                <a:cs typeface="Microsoft Sans Serif"/>
              </a:rPr>
              <a:t>ICS:</a:t>
            </a:r>
            <a:r>
              <a:rPr sz="24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1F5F"/>
                </a:solidFill>
                <a:latin typeface="Microsoft Sans Serif"/>
                <a:cs typeface="Microsoft Sans Serif"/>
              </a:rPr>
              <a:t>Ít </a:t>
            </a:r>
            <a:r>
              <a:rPr sz="2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nhất</a:t>
            </a:r>
            <a:r>
              <a:rPr sz="240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là</a:t>
            </a:r>
            <a:r>
              <a:rPr sz="24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liều</a:t>
            </a:r>
            <a:r>
              <a:rPr sz="240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gấp</a:t>
            </a:r>
            <a:r>
              <a:rPr sz="240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đôi,</a:t>
            </a:r>
            <a:r>
              <a:rPr sz="24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xem</a:t>
            </a:r>
            <a:r>
              <a:rPr sz="24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xét</a:t>
            </a:r>
            <a:r>
              <a:rPr sz="24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1F5F"/>
                </a:solidFill>
                <a:latin typeface="Microsoft Sans Serif"/>
                <a:cs typeface="Microsoft Sans Serif"/>
              </a:rPr>
              <a:t>tăng</a:t>
            </a:r>
            <a:r>
              <a:rPr sz="24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đến</a:t>
            </a:r>
            <a:r>
              <a:rPr sz="240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liều</a:t>
            </a:r>
            <a:r>
              <a:rPr sz="240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cao.</a:t>
            </a:r>
            <a:endParaRPr sz="2400">
              <a:latin typeface="Microsoft Sans Serif"/>
              <a:cs typeface="Microsoft Sans Serif"/>
            </a:endParaRPr>
          </a:p>
          <a:p>
            <a:pPr marL="695325" lvl="1" indent="-396875">
              <a:lnSpc>
                <a:spcPct val="100000"/>
              </a:lnSpc>
              <a:spcBef>
                <a:spcPts val="1150"/>
              </a:spcBef>
              <a:buClr>
                <a:srgbClr val="FF0000"/>
              </a:buClr>
              <a:buSzPct val="79166"/>
              <a:buFont typeface="Wingdings"/>
              <a:buChar char=""/>
              <a:tabLst>
                <a:tab pos="695325" algn="l"/>
                <a:tab pos="695960" algn="l"/>
              </a:tabLst>
            </a:pPr>
            <a:r>
              <a:rPr sz="2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Nếu</a:t>
            </a:r>
            <a:r>
              <a:rPr sz="2400" spc="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duy</a:t>
            </a:r>
            <a:r>
              <a:rPr sz="240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trì</a:t>
            </a:r>
            <a:r>
              <a:rPr sz="24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bằng</a:t>
            </a:r>
            <a:r>
              <a:rPr sz="2400" spc="5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ICS-formoterol:</a:t>
            </a:r>
            <a:r>
              <a:rPr sz="24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Tăng</a:t>
            </a:r>
            <a:r>
              <a:rPr sz="240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gấp</a:t>
            </a:r>
            <a:r>
              <a:rPr sz="240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bốn</a:t>
            </a:r>
            <a:r>
              <a:rPr sz="2400" spc="5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lần</a:t>
            </a:r>
            <a:r>
              <a:rPr sz="2400" spc="5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liều</a:t>
            </a:r>
            <a:r>
              <a:rPr sz="2400" spc="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duy</a:t>
            </a:r>
            <a:r>
              <a:rPr sz="2400" spc="5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trì</a:t>
            </a:r>
            <a:r>
              <a:rPr sz="24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ICS/formoterol</a:t>
            </a:r>
            <a:endParaRPr sz="2400">
              <a:latin typeface="Microsoft Sans Serif"/>
              <a:cs typeface="Microsoft Sans Serif"/>
            </a:endParaRPr>
          </a:p>
          <a:p>
            <a:pPr marL="695325">
              <a:lnSpc>
                <a:spcPct val="100000"/>
              </a:lnSpc>
              <a:spcBef>
                <a:spcPts val="580"/>
              </a:spcBef>
            </a:pPr>
            <a:r>
              <a:rPr sz="2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(liều</a:t>
            </a:r>
            <a:r>
              <a:rPr sz="24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tối</a:t>
            </a:r>
            <a:r>
              <a:rPr sz="24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đa</a:t>
            </a:r>
            <a:r>
              <a:rPr sz="24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formoterol</a:t>
            </a:r>
            <a:r>
              <a:rPr sz="24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72</a:t>
            </a:r>
            <a:r>
              <a:rPr sz="24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mcg/ngày).</a:t>
            </a:r>
            <a:endParaRPr sz="2400">
              <a:latin typeface="Microsoft Sans Serif"/>
              <a:cs typeface="Microsoft Sans Serif"/>
            </a:endParaRPr>
          </a:p>
          <a:p>
            <a:pPr marL="695325" marR="228600" lvl="1" indent="-396875">
              <a:lnSpc>
                <a:spcPct val="120000"/>
              </a:lnSpc>
              <a:spcBef>
                <a:spcPts val="575"/>
              </a:spcBef>
              <a:buClr>
                <a:srgbClr val="FF0000"/>
              </a:buClr>
              <a:buSzPct val="79166"/>
              <a:buFont typeface="Wingdings"/>
              <a:buChar char=""/>
              <a:tabLst>
                <a:tab pos="695325" algn="l"/>
                <a:tab pos="695960" algn="l"/>
              </a:tabLst>
            </a:pPr>
            <a:r>
              <a:rPr sz="2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Nếu</a:t>
            </a:r>
            <a:r>
              <a:rPr sz="240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duy</a:t>
            </a:r>
            <a:r>
              <a:rPr sz="24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trì</a:t>
            </a:r>
            <a:r>
              <a:rPr sz="24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bằng</a:t>
            </a:r>
            <a:r>
              <a:rPr sz="2400" spc="5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ICS-</a:t>
            </a:r>
            <a:r>
              <a:rPr sz="24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salmeterol:</a:t>
            </a:r>
            <a:r>
              <a:rPr sz="2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Tăng</a:t>
            </a:r>
            <a:r>
              <a:rPr sz="240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lên</a:t>
            </a:r>
            <a:r>
              <a:rPr sz="240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55" dirty="0">
                <a:solidFill>
                  <a:srgbClr val="001F5F"/>
                </a:solidFill>
                <a:latin typeface="Microsoft Sans Serif"/>
                <a:cs typeface="Microsoft Sans Serif"/>
              </a:rPr>
              <a:t>ít</a:t>
            </a:r>
            <a:r>
              <a:rPr sz="24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nhất</a:t>
            </a:r>
            <a:r>
              <a:rPr sz="24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là</a:t>
            </a:r>
            <a:r>
              <a:rPr sz="240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dùng</a:t>
            </a:r>
            <a:r>
              <a:rPr sz="240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liều</a:t>
            </a:r>
            <a:r>
              <a:rPr sz="2400" spc="5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1F5F"/>
                </a:solidFill>
                <a:latin typeface="Microsoft Sans Serif"/>
                <a:cs typeface="Microsoft Sans Serif"/>
              </a:rPr>
              <a:t>cao;</a:t>
            </a:r>
            <a:r>
              <a:rPr sz="24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xem</a:t>
            </a:r>
            <a:r>
              <a:rPr sz="24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xét </a:t>
            </a:r>
            <a:r>
              <a:rPr sz="2400" spc="-6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1F5F"/>
                </a:solidFill>
                <a:latin typeface="Microsoft Sans Serif"/>
                <a:cs typeface="Microsoft Sans Serif"/>
              </a:rPr>
              <a:t>thêm</a:t>
            </a:r>
            <a:r>
              <a:rPr sz="24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1F5F"/>
                </a:solidFill>
                <a:latin typeface="Microsoft Sans Serif"/>
                <a:cs typeface="Microsoft Sans Serif"/>
              </a:rPr>
              <a:t>thuốc</a:t>
            </a:r>
            <a:r>
              <a:rPr sz="24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1F5F"/>
                </a:solidFill>
                <a:latin typeface="Microsoft Sans Serif"/>
                <a:cs typeface="Microsoft Sans Serif"/>
              </a:rPr>
              <a:t>ICS</a:t>
            </a:r>
            <a:r>
              <a:rPr sz="24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riêng</a:t>
            </a:r>
            <a:r>
              <a:rPr sz="24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để</a:t>
            </a:r>
            <a:r>
              <a:rPr sz="24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đạt</a:t>
            </a:r>
            <a:r>
              <a:rPr sz="24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120" dirty="0">
                <a:solidFill>
                  <a:srgbClr val="001F5F"/>
                </a:solidFill>
                <a:latin typeface="Microsoft Sans Serif"/>
                <a:cs typeface="Microsoft Sans Serif"/>
              </a:rPr>
              <a:t>được</a:t>
            </a:r>
            <a:r>
              <a:rPr sz="24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1F5F"/>
                </a:solidFill>
                <a:latin typeface="Microsoft Sans Serif"/>
                <a:cs typeface="Microsoft Sans Serif"/>
              </a:rPr>
              <a:t>ICS</a:t>
            </a:r>
            <a:r>
              <a:rPr sz="24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liều</a:t>
            </a:r>
            <a:r>
              <a:rPr sz="24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cao.</a:t>
            </a:r>
            <a:endParaRPr sz="2400">
              <a:latin typeface="Microsoft Sans Serif"/>
              <a:cs typeface="Microsoft Sans Serif"/>
            </a:endParaRPr>
          </a:p>
          <a:p>
            <a:pPr marL="695325" marR="398780" lvl="1" indent="-396875">
              <a:lnSpc>
                <a:spcPct val="120000"/>
              </a:lnSpc>
              <a:spcBef>
                <a:spcPts val="580"/>
              </a:spcBef>
              <a:buClr>
                <a:srgbClr val="FF0000"/>
              </a:buClr>
              <a:buSzPct val="79166"/>
              <a:buFont typeface="Wingdings"/>
              <a:buChar char=""/>
              <a:tabLst>
                <a:tab pos="695325" algn="l"/>
                <a:tab pos="695960" algn="l"/>
              </a:tabLst>
            </a:pPr>
            <a:r>
              <a:rPr sz="2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Nếu</a:t>
            </a:r>
            <a:r>
              <a:rPr sz="240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duy</a:t>
            </a:r>
            <a:r>
              <a:rPr sz="24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trì</a:t>
            </a:r>
            <a:r>
              <a:rPr sz="2400" dirty="0">
                <a:solidFill>
                  <a:srgbClr val="001F5F"/>
                </a:solidFill>
                <a:latin typeface="Microsoft Sans Serif"/>
                <a:cs typeface="Microsoft Sans Serif"/>
              </a:rPr>
              <a:t> và</a:t>
            </a:r>
            <a:r>
              <a:rPr sz="24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1F5F"/>
                </a:solidFill>
                <a:latin typeface="Microsoft Sans Serif"/>
                <a:cs typeface="Microsoft Sans Serif"/>
              </a:rPr>
              <a:t>cắt</a:t>
            </a:r>
            <a:r>
              <a:rPr sz="24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75" dirty="0">
                <a:solidFill>
                  <a:srgbClr val="001F5F"/>
                </a:solidFill>
                <a:latin typeface="Microsoft Sans Serif"/>
                <a:cs typeface="Microsoft Sans Serif"/>
              </a:rPr>
              <a:t>cơn</a:t>
            </a:r>
            <a:r>
              <a:rPr sz="24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bằng</a:t>
            </a:r>
            <a:r>
              <a:rPr sz="2400" spc="5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ICS-formoterol:</a:t>
            </a:r>
            <a:r>
              <a:rPr sz="24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Tiếp</a:t>
            </a:r>
            <a:r>
              <a:rPr sz="24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1F5F"/>
                </a:solidFill>
                <a:latin typeface="Microsoft Sans Serif"/>
                <a:cs typeface="Microsoft Sans Serif"/>
              </a:rPr>
              <a:t>tục</a:t>
            </a:r>
            <a:r>
              <a:rPr sz="24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liều</a:t>
            </a:r>
            <a:r>
              <a:rPr sz="2400" spc="5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duy</a:t>
            </a:r>
            <a:r>
              <a:rPr sz="24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trì;</a:t>
            </a:r>
            <a:r>
              <a:rPr sz="24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1F5F"/>
                </a:solidFill>
                <a:latin typeface="Microsoft Sans Serif"/>
                <a:cs typeface="Microsoft Sans Serif"/>
              </a:rPr>
              <a:t>tăng</a:t>
            </a:r>
            <a:r>
              <a:rPr sz="24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ICS- </a:t>
            </a:r>
            <a:r>
              <a:rPr sz="2400" spc="-6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formoterol</a:t>
            </a:r>
            <a:r>
              <a:rPr sz="24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khi</a:t>
            </a:r>
            <a:r>
              <a:rPr sz="24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1F5F"/>
                </a:solidFill>
                <a:latin typeface="Microsoft Sans Serif"/>
                <a:cs typeface="Microsoft Sans Serif"/>
              </a:rPr>
              <a:t>cần</a:t>
            </a:r>
            <a:r>
              <a:rPr sz="24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(tối</a:t>
            </a:r>
            <a:r>
              <a:rPr sz="24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đa</a:t>
            </a:r>
            <a:r>
              <a:rPr sz="24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formoterol</a:t>
            </a:r>
            <a:r>
              <a:rPr sz="24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72</a:t>
            </a:r>
            <a:r>
              <a:rPr sz="2400" spc="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mcg/ngày).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62760" y="6668321"/>
            <a:ext cx="1739264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GINA</a:t>
            </a:r>
            <a:r>
              <a:rPr sz="1200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2022,</a:t>
            </a:r>
            <a:r>
              <a:rPr sz="120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Box</a:t>
            </a:r>
            <a:r>
              <a:rPr sz="12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4-2</a:t>
            </a:r>
            <a:r>
              <a:rPr sz="12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(2/2)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4487" y="452754"/>
            <a:ext cx="785875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375F92"/>
                </a:solidFill>
              </a:rPr>
              <a:t>Lựa</a:t>
            </a:r>
            <a:r>
              <a:rPr sz="2800" dirty="0">
                <a:solidFill>
                  <a:srgbClr val="375F92"/>
                </a:solidFill>
              </a:rPr>
              <a:t> </a:t>
            </a:r>
            <a:r>
              <a:rPr sz="2800" spc="-10" dirty="0">
                <a:solidFill>
                  <a:srgbClr val="375F92"/>
                </a:solidFill>
              </a:rPr>
              <a:t>chọn</a:t>
            </a:r>
            <a:r>
              <a:rPr sz="2800" spc="20" dirty="0">
                <a:solidFill>
                  <a:srgbClr val="375F92"/>
                </a:solidFill>
              </a:rPr>
              <a:t> </a:t>
            </a:r>
            <a:r>
              <a:rPr sz="2800" spc="-5" dirty="0">
                <a:solidFill>
                  <a:srgbClr val="375F92"/>
                </a:solidFill>
              </a:rPr>
              <a:t>thuốc</a:t>
            </a:r>
            <a:r>
              <a:rPr sz="2800" spc="15" dirty="0">
                <a:solidFill>
                  <a:srgbClr val="375F92"/>
                </a:solidFill>
              </a:rPr>
              <a:t> </a:t>
            </a:r>
            <a:r>
              <a:rPr sz="2800" spc="-5" dirty="0">
                <a:solidFill>
                  <a:srgbClr val="375F92"/>
                </a:solidFill>
              </a:rPr>
              <a:t>theo</a:t>
            </a:r>
            <a:r>
              <a:rPr sz="2800" spc="25" dirty="0">
                <a:solidFill>
                  <a:srgbClr val="375F92"/>
                </a:solidFill>
              </a:rPr>
              <a:t> </a:t>
            </a:r>
            <a:r>
              <a:rPr sz="2800" dirty="0">
                <a:solidFill>
                  <a:srgbClr val="375F92"/>
                </a:solidFill>
              </a:rPr>
              <a:t>kế</a:t>
            </a:r>
            <a:r>
              <a:rPr sz="2800" spc="5" dirty="0">
                <a:solidFill>
                  <a:srgbClr val="375F92"/>
                </a:solidFill>
              </a:rPr>
              <a:t> </a:t>
            </a:r>
            <a:r>
              <a:rPr sz="2800" spc="-5" dirty="0">
                <a:solidFill>
                  <a:srgbClr val="375F92"/>
                </a:solidFill>
              </a:rPr>
              <a:t>hoạch</a:t>
            </a:r>
            <a:r>
              <a:rPr sz="2800" spc="15" dirty="0">
                <a:solidFill>
                  <a:srgbClr val="375F92"/>
                </a:solidFill>
              </a:rPr>
              <a:t> </a:t>
            </a:r>
            <a:r>
              <a:rPr sz="2800" spc="-75" dirty="0">
                <a:solidFill>
                  <a:srgbClr val="375F92"/>
                </a:solidFill>
              </a:rPr>
              <a:t>hành</a:t>
            </a:r>
            <a:r>
              <a:rPr sz="2800" spc="290" dirty="0">
                <a:solidFill>
                  <a:srgbClr val="375F92"/>
                </a:solidFill>
              </a:rPr>
              <a:t> </a:t>
            </a:r>
            <a:r>
              <a:rPr sz="2800" spc="-10" dirty="0">
                <a:solidFill>
                  <a:srgbClr val="375F92"/>
                </a:solidFill>
              </a:rPr>
              <a:t>động</a:t>
            </a:r>
            <a:r>
              <a:rPr sz="2800" spc="15" dirty="0">
                <a:solidFill>
                  <a:srgbClr val="375F92"/>
                </a:solidFill>
              </a:rPr>
              <a:t> </a:t>
            </a:r>
            <a:r>
              <a:rPr sz="2800" spc="-5" dirty="0">
                <a:solidFill>
                  <a:srgbClr val="375F92"/>
                </a:solidFill>
              </a:rPr>
              <a:t>hen</a:t>
            </a:r>
            <a:endParaRPr sz="28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6B0F6AE7-64E9-46DD-BD02-6DA5560CAC04}" type="datetime10">
              <a:rPr lang="en-US" smtClean="0"/>
              <a:t>13:19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1361588"/>
            <a:ext cx="11200130" cy="4599305"/>
          </a:xfrm>
          <a:prstGeom prst="rect">
            <a:avLst/>
          </a:prstGeom>
        </p:spPr>
        <p:txBody>
          <a:bodyPr vert="horz" wrap="square" lIns="0" tIns="2305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815"/>
              </a:spcBef>
              <a:buClr>
                <a:srgbClr val="C00000"/>
              </a:buClr>
              <a:buSzPct val="80357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b="1" spc="-75" dirty="0">
                <a:solidFill>
                  <a:srgbClr val="07182B"/>
                </a:solidFill>
                <a:latin typeface="Arial"/>
                <a:cs typeface="Arial"/>
              </a:rPr>
              <a:t>Thêm</a:t>
            </a:r>
            <a:r>
              <a:rPr sz="2800" b="1" spc="270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7182B"/>
                </a:solidFill>
                <a:latin typeface="Arial"/>
                <a:cs typeface="Arial"/>
              </a:rPr>
              <a:t>corticoid</a:t>
            </a:r>
            <a:r>
              <a:rPr sz="2800" b="1" spc="25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7182B"/>
                </a:solidFill>
                <a:latin typeface="Arial"/>
                <a:cs typeface="Arial"/>
              </a:rPr>
              <a:t>đường</a:t>
            </a:r>
            <a:r>
              <a:rPr sz="2800" b="1" spc="5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7182B"/>
                </a:solidFill>
                <a:latin typeface="Arial"/>
                <a:cs typeface="Arial"/>
              </a:rPr>
              <a:t>uống</a:t>
            </a:r>
            <a:r>
              <a:rPr sz="2800" b="1" spc="15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7182B"/>
                </a:solidFill>
                <a:latin typeface="Arial"/>
                <a:cs typeface="Arial"/>
              </a:rPr>
              <a:t>nếu</a:t>
            </a:r>
            <a:r>
              <a:rPr sz="2800" b="1" spc="10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7182B"/>
                </a:solidFill>
                <a:latin typeface="Arial"/>
                <a:cs typeface="Arial"/>
              </a:rPr>
              <a:t>cần:</a:t>
            </a:r>
            <a:endParaRPr sz="2800">
              <a:latin typeface="Arial"/>
              <a:cs typeface="Arial"/>
            </a:endParaRPr>
          </a:p>
          <a:p>
            <a:pPr marL="695325" marR="5080" lvl="1" indent="-396875">
              <a:lnSpc>
                <a:spcPct val="130000"/>
              </a:lnSpc>
              <a:spcBef>
                <a:spcPts val="665"/>
              </a:spcBef>
              <a:buClr>
                <a:srgbClr val="C00000"/>
              </a:buClr>
              <a:buSzPct val="78846"/>
              <a:buFont typeface="Wingdings"/>
              <a:buChar char=""/>
              <a:tabLst>
                <a:tab pos="695325" algn="l"/>
                <a:tab pos="695960" algn="l"/>
              </a:tabLst>
            </a:pPr>
            <a:r>
              <a:rPr sz="2600" spc="105" dirty="0">
                <a:solidFill>
                  <a:srgbClr val="001F5F"/>
                </a:solidFill>
                <a:latin typeface="Microsoft Sans Serif"/>
                <a:cs typeface="Microsoft Sans Serif"/>
              </a:rPr>
              <a:t>Người</a:t>
            </a:r>
            <a:r>
              <a:rPr sz="2600" spc="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spc="55" dirty="0">
                <a:solidFill>
                  <a:srgbClr val="001F5F"/>
                </a:solidFill>
                <a:latin typeface="Microsoft Sans Serif"/>
                <a:cs typeface="Microsoft Sans Serif"/>
              </a:rPr>
              <a:t>lớn:</a:t>
            </a:r>
            <a:r>
              <a:rPr sz="2600" spc="7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prednisolone</a:t>
            </a:r>
            <a:r>
              <a:rPr sz="2600" spc="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1mg</a:t>
            </a:r>
            <a:r>
              <a:rPr sz="2600" spc="9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/kg</a:t>
            </a:r>
            <a:r>
              <a:rPr sz="2600" spc="9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/ngày</a:t>
            </a:r>
            <a:r>
              <a:rPr sz="2600" spc="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lên</a:t>
            </a:r>
            <a:r>
              <a:rPr sz="2600" spc="8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1F5F"/>
                </a:solidFill>
                <a:latin typeface="Microsoft Sans Serif"/>
                <a:cs typeface="Microsoft Sans Serif"/>
              </a:rPr>
              <a:t>đến</a:t>
            </a:r>
            <a:r>
              <a:rPr sz="2600" spc="8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1F5F"/>
                </a:solidFill>
                <a:latin typeface="Microsoft Sans Serif"/>
                <a:cs typeface="Microsoft Sans Serif"/>
              </a:rPr>
              <a:t>50mg,</a:t>
            </a:r>
            <a:r>
              <a:rPr sz="2600" spc="8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spc="90" dirty="0">
                <a:solidFill>
                  <a:srgbClr val="001F5F"/>
                </a:solidFill>
                <a:latin typeface="Microsoft Sans Serif"/>
                <a:cs typeface="Microsoft Sans Serif"/>
              </a:rPr>
              <a:t>thường</a:t>
            </a:r>
            <a:r>
              <a:rPr sz="2600" spc="7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5-7 </a:t>
            </a:r>
            <a:r>
              <a:rPr sz="26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ngày.</a:t>
            </a:r>
            <a:r>
              <a:rPr sz="26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Chỉ</a:t>
            </a:r>
            <a:r>
              <a:rPr sz="26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định</a:t>
            </a:r>
            <a:r>
              <a:rPr sz="26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1F5F"/>
                </a:solidFill>
                <a:latin typeface="Microsoft Sans Serif"/>
                <a:cs typeface="Microsoft Sans Serif"/>
              </a:rPr>
              <a:t>cho</a:t>
            </a:r>
            <a:r>
              <a:rPr sz="26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1F5F"/>
                </a:solidFill>
                <a:latin typeface="Microsoft Sans Serif"/>
                <a:cs typeface="Microsoft Sans Serif"/>
              </a:rPr>
              <a:t>các</a:t>
            </a:r>
            <a:r>
              <a:rPr sz="26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1F5F"/>
                </a:solidFill>
                <a:latin typeface="Microsoft Sans Serif"/>
                <a:cs typeface="Microsoft Sans Serif"/>
              </a:rPr>
              <a:t>BN</a:t>
            </a:r>
            <a:r>
              <a:rPr sz="26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không</a:t>
            </a:r>
            <a:r>
              <a:rPr sz="26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1F5F"/>
                </a:solidFill>
                <a:latin typeface="Microsoft Sans Serif"/>
                <a:cs typeface="Microsoft Sans Serif"/>
              </a:rPr>
              <a:t>đáp</a:t>
            </a:r>
            <a:r>
              <a:rPr sz="26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spc="95" dirty="0">
                <a:solidFill>
                  <a:srgbClr val="001F5F"/>
                </a:solidFill>
                <a:latin typeface="Microsoft Sans Serif"/>
                <a:cs typeface="Microsoft Sans Serif"/>
              </a:rPr>
              <a:t>ứng</a:t>
            </a:r>
            <a:r>
              <a:rPr sz="26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spc="80" dirty="0">
                <a:solidFill>
                  <a:srgbClr val="001F5F"/>
                </a:solidFill>
                <a:latin typeface="Microsoft Sans Serif"/>
                <a:cs typeface="Microsoft Sans Serif"/>
              </a:rPr>
              <a:t>với</a:t>
            </a:r>
            <a:r>
              <a:rPr sz="26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1F5F"/>
                </a:solidFill>
                <a:latin typeface="Microsoft Sans Serif"/>
                <a:cs typeface="Microsoft Sans Serif"/>
              </a:rPr>
              <a:t>tăng</a:t>
            </a:r>
            <a:r>
              <a:rPr sz="26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liều</a:t>
            </a:r>
            <a:r>
              <a:rPr sz="26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1F5F"/>
                </a:solidFill>
                <a:latin typeface="Microsoft Sans Serif"/>
                <a:cs typeface="Microsoft Sans Serif"/>
              </a:rPr>
              <a:t>thuốc</a:t>
            </a:r>
            <a:r>
              <a:rPr sz="26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kiểm</a:t>
            </a:r>
            <a:r>
              <a:rPr sz="26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soát </a:t>
            </a:r>
            <a:r>
              <a:rPr sz="2600" spc="-67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1F5F"/>
                </a:solidFill>
                <a:latin typeface="Microsoft Sans Serif"/>
                <a:cs typeface="Microsoft Sans Serif"/>
              </a:rPr>
              <a:t>và</a:t>
            </a:r>
            <a:r>
              <a:rPr sz="2600" spc="8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1F5F"/>
                </a:solidFill>
                <a:latin typeface="Microsoft Sans Serif"/>
                <a:cs typeface="Microsoft Sans Serif"/>
              </a:rPr>
              <a:t>cắt</a:t>
            </a:r>
            <a:r>
              <a:rPr sz="2600" spc="85" dirty="0">
                <a:solidFill>
                  <a:srgbClr val="001F5F"/>
                </a:solidFill>
                <a:latin typeface="Microsoft Sans Serif"/>
                <a:cs typeface="Microsoft Sans Serif"/>
              </a:rPr>
              <a:t> cơn</a:t>
            </a:r>
            <a:r>
              <a:rPr sz="2600" spc="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1F5F"/>
                </a:solidFill>
                <a:latin typeface="Microsoft Sans Serif"/>
                <a:cs typeface="Microsoft Sans Serif"/>
              </a:rPr>
              <a:t>trong</a:t>
            </a:r>
            <a:r>
              <a:rPr sz="2600" spc="9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1F5F"/>
                </a:solidFill>
                <a:latin typeface="Microsoft Sans Serif"/>
                <a:cs typeface="Microsoft Sans Serif"/>
              </a:rPr>
              <a:t>2-3</a:t>
            </a:r>
            <a:r>
              <a:rPr sz="2600" spc="9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ngày,</a:t>
            </a:r>
            <a:r>
              <a:rPr sz="2600" spc="8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1F5F"/>
                </a:solidFill>
                <a:latin typeface="Microsoft Sans Serif"/>
                <a:cs typeface="Microsoft Sans Serif"/>
              </a:rPr>
              <a:t>FEV1</a:t>
            </a:r>
            <a:r>
              <a:rPr sz="2600" spc="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1F5F"/>
                </a:solidFill>
                <a:latin typeface="Microsoft Sans Serif"/>
                <a:cs typeface="Microsoft Sans Serif"/>
              </a:rPr>
              <a:t>và</a:t>
            </a:r>
            <a:r>
              <a:rPr sz="2600" spc="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1F5F"/>
                </a:solidFill>
                <a:latin typeface="Microsoft Sans Serif"/>
                <a:cs typeface="Microsoft Sans Serif"/>
              </a:rPr>
              <a:t>PEF</a:t>
            </a:r>
            <a:r>
              <a:rPr sz="2600" spc="1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giảm</a:t>
            </a:r>
            <a:r>
              <a:rPr sz="2600" spc="8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nhanh</a:t>
            </a:r>
            <a:r>
              <a:rPr sz="2600" spc="7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1F5F"/>
                </a:solidFill>
                <a:latin typeface="Microsoft Sans Serif"/>
                <a:cs typeface="Microsoft Sans Serif"/>
              </a:rPr>
              <a:t>hoặc</a:t>
            </a:r>
            <a:r>
              <a:rPr sz="2600" spc="9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1F5F"/>
                </a:solidFill>
                <a:latin typeface="Microsoft Sans Serif"/>
                <a:cs typeface="Microsoft Sans Serif"/>
              </a:rPr>
              <a:t>&lt;</a:t>
            </a:r>
            <a:r>
              <a:rPr sz="2600" spc="7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1F5F"/>
                </a:solidFill>
                <a:latin typeface="Microsoft Sans Serif"/>
                <a:cs typeface="Microsoft Sans Serif"/>
              </a:rPr>
              <a:t>60% </a:t>
            </a:r>
            <a:r>
              <a:rPr sz="26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spc="-45" dirty="0">
                <a:solidFill>
                  <a:srgbClr val="001F5F"/>
                </a:solidFill>
                <a:latin typeface="Microsoft Sans Serif"/>
                <a:cs typeface="Microsoft Sans Serif"/>
              </a:rPr>
              <a:t>GTLT</a:t>
            </a:r>
            <a:r>
              <a:rPr sz="26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1F5F"/>
                </a:solidFill>
                <a:latin typeface="Microsoft Sans Serif"/>
                <a:cs typeface="Microsoft Sans Serif"/>
              </a:rPr>
              <a:t>hoặc</a:t>
            </a:r>
            <a:r>
              <a:rPr sz="26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1F5F"/>
                </a:solidFill>
                <a:latin typeface="Microsoft Sans Serif"/>
                <a:cs typeface="Microsoft Sans Serif"/>
              </a:rPr>
              <a:t>có</a:t>
            </a:r>
            <a:r>
              <a:rPr sz="26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1F5F"/>
                </a:solidFill>
                <a:latin typeface="Microsoft Sans Serif"/>
                <a:cs typeface="Microsoft Sans Serif"/>
              </a:rPr>
              <a:t>TS</a:t>
            </a:r>
            <a:r>
              <a:rPr sz="26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spc="85" dirty="0">
                <a:solidFill>
                  <a:srgbClr val="001F5F"/>
                </a:solidFill>
                <a:latin typeface="Microsoft Sans Serif"/>
                <a:cs typeface="Microsoft Sans Serif"/>
              </a:rPr>
              <a:t>đợt</a:t>
            </a:r>
            <a:r>
              <a:rPr sz="26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1F5F"/>
                </a:solidFill>
                <a:latin typeface="Microsoft Sans Serif"/>
                <a:cs typeface="Microsoft Sans Serif"/>
              </a:rPr>
              <a:t>cấp</a:t>
            </a:r>
            <a:r>
              <a:rPr sz="26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1F5F"/>
                </a:solidFill>
                <a:latin typeface="Microsoft Sans Serif"/>
                <a:cs typeface="Microsoft Sans Serif"/>
              </a:rPr>
              <a:t>nặng</a:t>
            </a:r>
            <a:r>
              <a:rPr sz="26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1F5F"/>
                </a:solidFill>
                <a:latin typeface="Microsoft Sans Serif"/>
                <a:cs typeface="Microsoft Sans Serif"/>
              </a:rPr>
              <a:t>đột</a:t>
            </a:r>
            <a:r>
              <a:rPr sz="26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1F5F"/>
                </a:solidFill>
                <a:latin typeface="Microsoft Sans Serif"/>
                <a:cs typeface="Microsoft Sans Serif"/>
              </a:rPr>
              <a:t>ngột.</a:t>
            </a:r>
            <a:endParaRPr sz="2600">
              <a:latin typeface="Microsoft Sans Serif"/>
              <a:cs typeface="Microsoft Sans Serif"/>
            </a:endParaRPr>
          </a:p>
          <a:p>
            <a:pPr marL="695325" lvl="1" indent="-396875">
              <a:lnSpc>
                <a:spcPct val="100000"/>
              </a:lnSpc>
              <a:spcBef>
                <a:spcPts val="1560"/>
              </a:spcBef>
              <a:buClr>
                <a:srgbClr val="C00000"/>
              </a:buClr>
              <a:buSzPct val="78846"/>
              <a:buFont typeface="Wingdings"/>
              <a:buChar char=""/>
              <a:tabLst>
                <a:tab pos="695325" algn="l"/>
                <a:tab pos="695960" algn="l"/>
              </a:tabLst>
            </a:pPr>
            <a:r>
              <a:rPr sz="2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Đối</a:t>
            </a:r>
            <a:r>
              <a:rPr sz="26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spc="80" dirty="0">
                <a:solidFill>
                  <a:srgbClr val="001F5F"/>
                </a:solidFill>
                <a:latin typeface="Microsoft Sans Serif"/>
                <a:cs typeface="Microsoft Sans Serif"/>
              </a:rPr>
              <a:t>với</a:t>
            </a:r>
            <a:r>
              <a:rPr sz="26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trẻ</a:t>
            </a:r>
            <a:r>
              <a:rPr sz="26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1F5F"/>
                </a:solidFill>
                <a:latin typeface="Microsoft Sans Serif"/>
                <a:cs typeface="Microsoft Sans Serif"/>
              </a:rPr>
              <a:t>em:</a:t>
            </a:r>
            <a:r>
              <a:rPr sz="26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1-2</a:t>
            </a:r>
            <a:r>
              <a:rPr sz="26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1F5F"/>
                </a:solidFill>
                <a:latin typeface="Microsoft Sans Serif"/>
                <a:cs typeface="Microsoft Sans Serif"/>
              </a:rPr>
              <a:t>mg</a:t>
            </a:r>
            <a:r>
              <a:rPr sz="26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1F5F"/>
                </a:solidFill>
                <a:latin typeface="Microsoft Sans Serif"/>
                <a:cs typeface="Microsoft Sans Serif"/>
              </a:rPr>
              <a:t>/kg/ngày</a:t>
            </a:r>
            <a:r>
              <a:rPr sz="26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lên</a:t>
            </a:r>
            <a:r>
              <a:rPr sz="26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1F5F"/>
                </a:solidFill>
                <a:latin typeface="Microsoft Sans Serif"/>
                <a:cs typeface="Microsoft Sans Serif"/>
              </a:rPr>
              <a:t>đến</a:t>
            </a:r>
            <a:r>
              <a:rPr sz="26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1F5F"/>
                </a:solidFill>
                <a:latin typeface="Microsoft Sans Serif"/>
                <a:cs typeface="Microsoft Sans Serif"/>
              </a:rPr>
              <a:t>40mg,</a:t>
            </a:r>
            <a:r>
              <a:rPr sz="26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spc="90" dirty="0">
                <a:solidFill>
                  <a:srgbClr val="001F5F"/>
                </a:solidFill>
                <a:latin typeface="Microsoft Sans Serif"/>
                <a:cs typeface="Microsoft Sans Serif"/>
              </a:rPr>
              <a:t>thường</a:t>
            </a:r>
            <a:r>
              <a:rPr sz="26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là</a:t>
            </a:r>
            <a:r>
              <a:rPr sz="26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1F5F"/>
                </a:solidFill>
                <a:latin typeface="Microsoft Sans Serif"/>
                <a:cs typeface="Microsoft Sans Serif"/>
              </a:rPr>
              <a:t>3-5</a:t>
            </a:r>
            <a:r>
              <a:rPr sz="26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ngày.</a:t>
            </a:r>
            <a:endParaRPr sz="2600">
              <a:latin typeface="Microsoft Sans Serif"/>
              <a:cs typeface="Microsoft Sans Serif"/>
            </a:endParaRPr>
          </a:p>
          <a:p>
            <a:pPr marL="695325" lvl="1" indent="-396875">
              <a:lnSpc>
                <a:spcPct val="100000"/>
              </a:lnSpc>
              <a:spcBef>
                <a:spcPts val="1565"/>
              </a:spcBef>
              <a:buClr>
                <a:srgbClr val="C00000"/>
              </a:buClr>
              <a:buSzPct val="78846"/>
              <a:buFont typeface="Wingdings"/>
              <a:buChar char=""/>
              <a:tabLst>
                <a:tab pos="695325" algn="l"/>
                <a:tab pos="695960" algn="l"/>
              </a:tabLst>
            </a:pPr>
            <a:r>
              <a:rPr sz="2600" dirty="0">
                <a:solidFill>
                  <a:srgbClr val="001F5F"/>
                </a:solidFill>
                <a:latin typeface="Microsoft Sans Serif"/>
                <a:cs typeface="Microsoft Sans Serif"/>
              </a:rPr>
              <a:t>Không</a:t>
            </a:r>
            <a:r>
              <a:rPr sz="26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1F5F"/>
                </a:solidFill>
                <a:latin typeface="Microsoft Sans Serif"/>
                <a:cs typeface="Microsoft Sans Serif"/>
              </a:rPr>
              <a:t>cần</a:t>
            </a:r>
            <a:r>
              <a:rPr sz="26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giảm</a:t>
            </a:r>
            <a:r>
              <a:rPr sz="26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liều</a:t>
            </a:r>
            <a:r>
              <a:rPr sz="26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1F5F"/>
                </a:solidFill>
                <a:latin typeface="Microsoft Sans Serif"/>
                <a:cs typeface="Microsoft Sans Serif"/>
              </a:rPr>
              <a:t>nếu</a:t>
            </a:r>
            <a:r>
              <a:rPr sz="26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điều</a:t>
            </a:r>
            <a:r>
              <a:rPr sz="260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trị</a:t>
            </a:r>
            <a:r>
              <a:rPr sz="26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spc="130" dirty="0">
                <a:solidFill>
                  <a:srgbClr val="001F5F"/>
                </a:solidFill>
                <a:latin typeface="Microsoft Sans Serif"/>
                <a:cs typeface="Microsoft Sans Serif"/>
              </a:rPr>
              <a:t>dưới</a:t>
            </a:r>
            <a:r>
              <a:rPr sz="26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1F5F"/>
                </a:solidFill>
                <a:latin typeface="Microsoft Sans Serif"/>
                <a:cs typeface="Microsoft Sans Serif"/>
              </a:rPr>
              <a:t>2</a:t>
            </a:r>
            <a:r>
              <a:rPr sz="26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1F5F"/>
                </a:solidFill>
                <a:latin typeface="Microsoft Sans Serif"/>
                <a:cs typeface="Microsoft Sans Serif"/>
              </a:rPr>
              <a:t>tuần.</a:t>
            </a:r>
            <a:endParaRPr sz="2600">
              <a:latin typeface="Microsoft Sans Serif"/>
              <a:cs typeface="Microsoft Sans Serif"/>
            </a:endParaRPr>
          </a:p>
          <a:p>
            <a:pPr marL="695325" lvl="1" indent="-396875">
              <a:lnSpc>
                <a:spcPct val="100000"/>
              </a:lnSpc>
              <a:spcBef>
                <a:spcPts val="1560"/>
              </a:spcBef>
              <a:buClr>
                <a:srgbClr val="C00000"/>
              </a:buClr>
              <a:buSzPct val="78846"/>
              <a:buFont typeface="Wingdings"/>
              <a:buChar char=""/>
              <a:tabLst>
                <a:tab pos="695325" algn="l"/>
                <a:tab pos="695960" algn="l"/>
              </a:tabLst>
            </a:pPr>
            <a:r>
              <a:rPr sz="2600" spc="95" dirty="0">
                <a:solidFill>
                  <a:srgbClr val="001F5F"/>
                </a:solidFill>
                <a:latin typeface="Microsoft Sans Serif"/>
                <a:cs typeface="Microsoft Sans Serif"/>
              </a:rPr>
              <a:t>Lưu</a:t>
            </a:r>
            <a:r>
              <a:rPr sz="26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1F5F"/>
                </a:solidFill>
                <a:latin typeface="Microsoft Sans Serif"/>
                <a:cs typeface="Microsoft Sans Serif"/>
              </a:rPr>
              <a:t>ý</a:t>
            </a:r>
            <a:r>
              <a:rPr sz="26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spc="105" dirty="0">
                <a:solidFill>
                  <a:srgbClr val="001F5F"/>
                </a:solidFill>
                <a:latin typeface="Microsoft Sans Serif"/>
                <a:cs typeface="Microsoft Sans Serif"/>
              </a:rPr>
              <a:t>người</a:t>
            </a:r>
            <a:r>
              <a:rPr sz="26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1F5F"/>
                </a:solidFill>
                <a:latin typeface="Microsoft Sans Serif"/>
                <a:cs typeface="Microsoft Sans Serif"/>
              </a:rPr>
              <a:t>bệnh</a:t>
            </a:r>
            <a:r>
              <a:rPr sz="26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1F5F"/>
                </a:solidFill>
                <a:latin typeface="Microsoft Sans Serif"/>
                <a:cs typeface="Microsoft Sans Serif"/>
              </a:rPr>
              <a:t>về</a:t>
            </a:r>
            <a:r>
              <a:rPr sz="26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các</a:t>
            </a:r>
            <a:r>
              <a:rPr sz="26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1F5F"/>
                </a:solidFill>
                <a:latin typeface="Microsoft Sans Serif"/>
                <a:cs typeface="Microsoft Sans Serif"/>
              </a:rPr>
              <a:t>tác</a:t>
            </a:r>
            <a:r>
              <a:rPr sz="26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1F5F"/>
                </a:solidFill>
                <a:latin typeface="Microsoft Sans Serif"/>
                <a:cs typeface="Microsoft Sans Serif"/>
              </a:rPr>
              <a:t>dụng</a:t>
            </a:r>
            <a:r>
              <a:rPr sz="26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1F5F"/>
                </a:solidFill>
                <a:latin typeface="Microsoft Sans Serif"/>
                <a:cs typeface="Microsoft Sans Serif"/>
              </a:rPr>
              <a:t>phụ</a:t>
            </a:r>
            <a:r>
              <a:rPr sz="26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1F5F"/>
                </a:solidFill>
                <a:latin typeface="Microsoft Sans Serif"/>
                <a:cs typeface="Microsoft Sans Serif"/>
              </a:rPr>
              <a:t>của</a:t>
            </a:r>
            <a:r>
              <a:rPr sz="26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corticoid</a:t>
            </a:r>
            <a:r>
              <a:rPr sz="26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1F5F"/>
                </a:solidFill>
                <a:latin typeface="Microsoft Sans Serif"/>
                <a:cs typeface="Microsoft Sans Serif"/>
              </a:rPr>
              <a:t>uống</a:t>
            </a:r>
            <a:endParaRPr sz="2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62760" y="6668321"/>
            <a:ext cx="1739264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GINA</a:t>
            </a:r>
            <a:r>
              <a:rPr sz="1200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2022,</a:t>
            </a:r>
            <a:r>
              <a:rPr sz="120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Box</a:t>
            </a:r>
            <a:r>
              <a:rPr sz="12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4-2</a:t>
            </a:r>
            <a:r>
              <a:rPr sz="12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(2/2)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4487" y="481329"/>
            <a:ext cx="785875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375F92"/>
                </a:solidFill>
              </a:rPr>
              <a:t>Lựa</a:t>
            </a:r>
            <a:r>
              <a:rPr sz="2800" dirty="0">
                <a:solidFill>
                  <a:srgbClr val="375F92"/>
                </a:solidFill>
              </a:rPr>
              <a:t> </a:t>
            </a:r>
            <a:r>
              <a:rPr sz="2800" spc="-10" dirty="0">
                <a:solidFill>
                  <a:srgbClr val="375F92"/>
                </a:solidFill>
              </a:rPr>
              <a:t>chọn</a:t>
            </a:r>
            <a:r>
              <a:rPr sz="2800" spc="20" dirty="0">
                <a:solidFill>
                  <a:srgbClr val="375F92"/>
                </a:solidFill>
              </a:rPr>
              <a:t> </a:t>
            </a:r>
            <a:r>
              <a:rPr sz="2800" spc="-5" dirty="0">
                <a:solidFill>
                  <a:srgbClr val="375F92"/>
                </a:solidFill>
              </a:rPr>
              <a:t>thuốc</a:t>
            </a:r>
            <a:r>
              <a:rPr sz="2800" spc="15" dirty="0">
                <a:solidFill>
                  <a:srgbClr val="375F92"/>
                </a:solidFill>
              </a:rPr>
              <a:t> </a:t>
            </a:r>
            <a:r>
              <a:rPr sz="2800" spc="-5" dirty="0">
                <a:solidFill>
                  <a:srgbClr val="375F92"/>
                </a:solidFill>
              </a:rPr>
              <a:t>theo</a:t>
            </a:r>
            <a:r>
              <a:rPr sz="2800" spc="25" dirty="0">
                <a:solidFill>
                  <a:srgbClr val="375F92"/>
                </a:solidFill>
              </a:rPr>
              <a:t> </a:t>
            </a:r>
            <a:r>
              <a:rPr sz="2800" dirty="0">
                <a:solidFill>
                  <a:srgbClr val="375F92"/>
                </a:solidFill>
              </a:rPr>
              <a:t>kế</a:t>
            </a:r>
            <a:r>
              <a:rPr sz="2800" spc="5" dirty="0">
                <a:solidFill>
                  <a:srgbClr val="375F92"/>
                </a:solidFill>
              </a:rPr>
              <a:t> </a:t>
            </a:r>
            <a:r>
              <a:rPr sz="2800" spc="-5" dirty="0">
                <a:solidFill>
                  <a:srgbClr val="375F92"/>
                </a:solidFill>
              </a:rPr>
              <a:t>hoạch</a:t>
            </a:r>
            <a:r>
              <a:rPr sz="2800" spc="15" dirty="0">
                <a:solidFill>
                  <a:srgbClr val="375F92"/>
                </a:solidFill>
              </a:rPr>
              <a:t> </a:t>
            </a:r>
            <a:r>
              <a:rPr sz="2800" spc="-75" dirty="0">
                <a:solidFill>
                  <a:srgbClr val="375F92"/>
                </a:solidFill>
              </a:rPr>
              <a:t>hành</a:t>
            </a:r>
            <a:r>
              <a:rPr sz="2800" spc="290" dirty="0">
                <a:solidFill>
                  <a:srgbClr val="375F92"/>
                </a:solidFill>
              </a:rPr>
              <a:t> </a:t>
            </a:r>
            <a:r>
              <a:rPr sz="2800" spc="-10" dirty="0">
                <a:solidFill>
                  <a:srgbClr val="375F92"/>
                </a:solidFill>
              </a:rPr>
              <a:t>động</a:t>
            </a:r>
            <a:r>
              <a:rPr sz="2800" spc="15" dirty="0">
                <a:solidFill>
                  <a:srgbClr val="375F92"/>
                </a:solidFill>
              </a:rPr>
              <a:t> </a:t>
            </a:r>
            <a:r>
              <a:rPr sz="2800" spc="-5" dirty="0">
                <a:solidFill>
                  <a:srgbClr val="375F92"/>
                </a:solidFill>
              </a:rPr>
              <a:t>hen</a:t>
            </a:r>
            <a:endParaRPr sz="28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7D325C3D-5090-476D-88B5-10064D4EDC80}" type="datetime10">
              <a:rPr lang="en-US" smtClean="0"/>
              <a:t>13:19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51517" y="6665772"/>
            <a:ext cx="166623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©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Global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Initiative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for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Asthma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9610" y="1454997"/>
            <a:ext cx="11131550" cy="4549140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532130" indent="-520065">
              <a:lnSpc>
                <a:spcPct val="100000"/>
              </a:lnSpc>
              <a:spcBef>
                <a:spcPts val="1320"/>
              </a:spcBef>
              <a:buClr>
                <a:srgbClr val="C00000"/>
              </a:buClr>
              <a:buFont typeface="Wingdings"/>
              <a:buChar char=""/>
              <a:tabLst>
                <a:tab pos="532130" algn="l"/>
                <a:tab pos="532765" algn="l"/>
              </a:tabLst>
            </a:pPr>
            <a:r>
              <a:rPr sz="2500" spc="95" dirty="0">
                <a:solidFill>
                  <a:srgbClr val="07182B"/>
                </a:solidFill>
                <a:latin typeface="Microsoft Sans Serif"/>
                <a:cs typeface="Microsoft Sans Serif"/>
              </a:rPr>
              <a:t>Người</a:t>
            </a:r>
            <a:r>
              <a:rPr sz="25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bệnh</a:t>
            </a:r>
            <a:r>
              <a:rPr sz="25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nên</a:t>
            </a:r>
            <a:r>
              <a:rPr sz="25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gặp</a:t>
            </a:r>
            <a:r>
              <a:rPr sz="25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NV</a:t>
            </a:r>
            <a:r>
              <a:rPr sz="25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chăm</a:t>
            </a:r>
            <a:r>
              <a:rPr sz="25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sóc</a:t>
            </a:r>
            <a:r>
              <a:rPr sz="25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SK</a:t>
            </a:r>
            <a:r>
              <a:rPr sz="25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ban</a:t>
            </a:r>
            <a:r>
              <a:rPr sz="25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đầu</a:t>
            </a:r>
            <a:r>
              <a:rPr sz="25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(trong</a:t>
            </a:r>
            <a:r>
              <a:rPr sz="2500" spc="5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vòng</a:t>
            </a:r>
            <a:r>
              <a:rPr sz="25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1-2</a:t>
            </a:r>
            <a:r>
              <a:rPr sz="2500" spc="5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dirty="0">
                <a:solidFill>
                  <a:srgbClr val="07182B"/>
                </a:solidFill>
                <a:latin typeface="Microsoft Sans Serif"/>
                <a:cs typeface="Microsoft Sans Serif"/>
              </a:rPr>
              <a:t>tuần)</a:t>
            </a:r>
            <a:r>
              <a:rPr sz="25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để:</a:t>
            </a:r>
            <a:endParaRPr sz="2500">
              <a:latin typeface="Microsoft Sans Serif"/>
              <a:cs typeface="Microsoft Sans Serif"/>
            </a:endParaRPr>
          </a:p>
          <a:p>
            <a:pPr marL="1731645" lvl="1" indent="-695960">
              <a:lnSpc>
                <a:spcPct val="100000"/>
              </a:lnSpc>
              <a:spcBef>
                <a:spcPts val="1135"/>
              </a:spcBef>
              <a:buClr>
                <a:srgbClr val="C00000"/>
              </a:buClr>
              <a:buSzPct val="78260"/>
              <a:buFont typeface="Wingdings"/>
              <a:buChar char=""/>
              <a:tabLst>
                <a:tab pos="1731645" algn="l"/>
                <a:tab pos="1732280" algn="l"/>
              </a:tabLst>
            </a:pPr>
            <a:r>
              <a:rPr sz="2300" dirty="0">
                <a:solidFill>
                  <a:srgbClr val="1F487C"/>
                </a:solidFill>
                <a:latin typeface="Microsoft Sans Serif"/>
                <a:cs typeface="Microsoft Sans Serif"/>
              </a:rPr>
              <a:t>Đánh</a:t>
            </a:r>
            <a:r>
              <a:rPr sz="2300" spc="-2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giá</a:t>
            </a:r>
            <a:r>
              <a:rPr sz="2300" spc="1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F487C"/>
                </a:solidFill>
                <a:latin typeface="Microsoft Sans Serif"/>
                <a:cs typeface="Microsoft Sans Serif"/>
              </a:rPr>
              <a:t>kiểm</a:t>
            </a:r>
            <a:r>
              <a:rPr sz="23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F487C"/>
                </a:solidFill>
                <a:latin typeface="Microsoft Sans Serif"/>
                <a:cs typeface="Microsoft Sans Serif"/>
              </a:rPr>
              <a:t>soát </a:t>
            </a:r>
            <a:r>
              <a:rPr sz="23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triệu</a:t>
            </a:r>
            <a:r>
              <a:rPr sz="23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300" spc="55" dirty="0">
                <a:solidFill>
                  <a:srgbClr val="1F487C"/>
                </a:solidFill>
                <a:latin typeface="Microsoft Sans Serif"/>
                <a:cs typeface="Microsoft Sans Serif"/>
              </a:rPr>
              <a:t>chứng</a:t>
            </a:r>
            <a:endParaRPr sz="2300">
              <a:latin typeface="Microsoft Sans Serif"/>
              <a:cs typeface="Microsoft Sans Serif"/>
            </a:endParaRPr>
          </a:p>
          <a:p>
            <a:pPr marL="1731645" lvl="1" indent="-695960">
              <a:lnSpc>
                <a:spcPct val="100000"/>
              </a:lnSpc>
              <a:spcBef>
                <a:spcPts val="1105"/>
              </a:spcBef>
              <a:buClr>
                <a:srgbClr val="C00000"/>
              </a:buClr>
              <a:buSzPct val="78260"/>
              <a:buFont typeface="Wingdings"/>
              <a:buChar char=""/>
              <a:tabLst>
                <a:tab pos="1731645" algn="l"/>
                <a:tab pos="1732280" algn="l"/>
              </a:tabLst>
            </a:pPr>
            <a:r>
              <a:rPr sz="23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Đánh giá</a:t>
            </a:r>
            <a:r>
              <a:rPr sz="2300" spc="1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F487C"/>
                </a:solidFill>
                <a:latin typeface="Microsoft Sans Serif"/>
                <a:cs typeface="Microsoft Sans Serif"/>
              </a:rPr>
              <a:t>các</a:t>
            </a:r>
            <a:r>
              <a:rPr sz="2300" spc="1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F487C"/>
                </a:solidFill>
                <a:latin typeface="Microsoft Sans Serif"/>
                <a:cs typeface="Microsoft Sans Serif"/>
              </a:rPr>
              <a:t>yếu</a:t>
            </a:r>
            <a:r>
              <a:rPr sz="2300" spc="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F487C"/>
                </a:solidFill>
                <a:latin typeface="Microsoft Sans Serif"/>
                <a:cs typeface="Microsoft Sans Serif"/>
              </a:rPr>
              <a:t>tố</a:t>
            </a:r>
            <a:r>
              <a:rPr sz="23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nguy</a:t>
            </a:r>
            <a:r>
              <a:rPr sz="23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300" spc="114" dirty="0">
                <a:solidFill>
                  <a:srgbClr val="1F487C"/>
                </a:solidFill>
                <a:latin typeface="Microsoft Sans Serif"/>
                <a:cs typeface="Microsoft Sans Serif"/>
              </a:rPr>
              <a:t>cơ</a:t>
            </a:r>
            <a:r>
              <a:rPr sz="2300" spc="2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300" spc="70" dirty="0">
                <a:solidFill>
                  <a:srgbClr val="1F487C"/>
                </a:solidFill>
                <a:latin typeface="Microsoft Sans Serif"/>
                <a:cs typeface="Microsoft Sans Serif"/>
              </a:rPr>
              <a:t>mới</a:t>
            </a:r>
            <a:r>
              <a:rPr sz="2300" spc="2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3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đối</a:t>
            </a:r>
            <a:r>
              <a:rPr sz="2300" spc="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300" spc="65" dirty="0">
                <a:solidFill>
                  <a:srgbClr val="1F487C"/>
                </a:solidFill>
                <a:latin typeface="Microsoft Sans Serif"/>
                <a:cs typeface="Microsoft Sans Serif"/>
              </a:rPr>
              <a:t>với</a:t>
            </a:r>
            <a:r>
              <a:rPr sz="23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300" spc="75" dirty="0">
                <a:solidFill>
                  <a:srgbClr val="1F487C"/>
                </a:solidFill>
                <a:latin typeface="Microsoft Sans Serif"/>
                <a:cs typeface="Microsoft Sans Serif"/>
              </a:rPr>
              <a:t>đợt</a:t>
            </a:r>
            <a:r>
              <a:rPr sz="2300" spc="2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F487C"/>
                </a:solidFill>
                <a:latin typeface="Microsoft Sans Serif"/>
                <a:cs typeface="Microsoft Sans Serif"/>
              </a:rPr>
              <a:t>cấp</a:t>
            </a:r>
            <a:endParaRPr sz="2300">
              <a:latin typeface="Microsoft Sans Serif"/>
              <a:cs typeface="Microsoft Sans Serif"/>
            </a:endParaRPr>
          </a:p>
          <a:p>
            <a:pPr marL="1731645" lvl="1" indent="-695960">
              <a:lnSpc>
                <a:spcPct val="100000"/>
              </a:lnSpc>
              <a:spcBef>
                <a:spcPts val="1105"/>
              </a:spcBef>
              <a:buClr>
                <a:srgbClr val="C00000"/>
              </a:buClr>
              <a:buSzPct val="78260"/>
              <a:buFont typeface="Wingdings"/>
              <a:buChar char=""/>
              <a:tabLst>
                <a:tab pos="1731645" algn="l"/>
                <a:tab pos="1732280" algn="l"/>
              </a:tabLst>
            </a:pPr>
            <a:r>
              <a:rPr sz="23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Xác</a:t>
            </a:r>
            <a:r>
              <a:rPr sz="2300" spc="2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định</a:t>
            </a:r>
            <a:r>
              <a:rPr sz="2300" dirty="0">
                <a:solidFill>
                  <a:srgbClr val="1F487C"/>
                </a:solidFill>
                <a:latin typeface="Microsoft Sans Serif"/>
                <a:cs typeface="Microsoft Sans Serif"/>
              </a:rPr>
              <a:t> nguyên</a:t>
            </a:r>
            <a:r>
              <a:rPr sz="2300" spc="-2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F487C"/>
                </a:solidFill>
                <a:latin typeface="Microsoft Sans Serif"/>
                <a:cs typeface="Microsoft Sans Serif"/>
              </a:rPr>
              <a:t>nhân</a:t>
            </a:r>
            <a:r>
              <a:rPr sz="2300" spc="-1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F487C"/>
                </a:solidFill>
                <a:latin typeface="Microsoft Sans Serif"/>
                <a:cs typeface="Microsoft Sans Serif"/>
              </a:rPr>
              <a:t>có</a:t>
            </a:r>
            <a:r>
              <a:rPr sz="2300" spc="1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F487C"/>
                </a:solidFill>
                <a:latin typeface="Microsoft Sans Serif"/>
                <a:cs typeface="Microsoft Sans Serif"/>
              </a:rPr>
              <a:t>thể</a:t>
            </a:r>
            <a:r>
              <a:rPr sz="2300" spc="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F487C"/>
                </a:solidFill>
                <a:latin typeface="Microsoft Sans Serif"/>
                <a:cs typeface="Microsoft Sans Serif"/>
              </a:rPr>
              <a:t>có</a:t>
            </a:r>
            <a:r>
              <a:rPr sz="2300" spc="1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F487C"/>
                </a:solidFill>
                <a:latin typeface="Microsoft Sans Serif"/>
                <a:cs typeface="Microsoft Sans Serif"/>
              </a:rPr>
              <a:t>của</a:t>
            </a:r>
            <a:r>
              <a:rPr sz="2300" spc="1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300" spc="75" dirty="0">
                <a:solidFill>
                  <a:srgbClr val="1F487C"/>
                </a:solidFill>
                <a:latin typeface="Microsoft Sans Serif"/>
                <a:cs typeface="Microsoft Sans Serif"/>
              </a:rPr>
              <a:t>đợt</a:t>
            </a:r>
            <a:r>
              <a:rPr sz="2300" spc="1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F487C"/>
                </a:solidFill>
                <a:latin typeface="Microsoft Sans Serif"/>
                <a:cs typeface="Microsoft Sans Serif"/>
              </a:rPr>
              <a:t>cấp.</a:t>
            </a:r>
            <a:endParaRPr sz="2300">
              <a:latin typeface="Microsoft Sans Serif"/>
              <a:cs typeface="Microsoft Sans Serif"/>
            </a:endParaRPr>
          </a:p>
          <a:p>
            <a:pPr marL="532130" marR="462915" indent="-520065">
              <a:lnSpc>
                <a:spcPct val="120100"/>
              </a:lnSpc>
              <a:spcBef>
                <a:spcPts val="565"/>
              </a:spcBef>
              <a:buClr>
                <a:srgbClr val="C00000"/>
              </a:buClr>
              <a:buFont typeface="Wingdings"/>
              <a:buChar char=""/>
              <a:tabLst>
                <a:tab pos="532130" algn="l"/>
                <a:tab pos="532765" algn="l"/>
              </a:tabLst>
            </a:pPr>
            <a:r>
              <a:rPr sz="25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Xem</a:t>
            </a:r>
            <a:r>
              <a:rPr sz="2500" spc="5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xét</a:t>
            </a:r>
            <a:r>
              <a:rPr sz="2500" spc="7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07182B"/>
                </a:solidFill>
                <a:latin typeface="Microsoft Sans Serif"/>
                <a:cs typeface="Microsoft Sans Serif"/>
              </a:rPr>
              <a:t>lại</a:t>
            </a:r>
            <a:r>
              <a:rPr sz="25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bản</a:t>
            </a:r>
            <a:r>
              <a:rPr sz="25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kế</a:t>
            </a:r>
            <a:r>
              <a:rPr sz="25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hoạch</a:t>
            </a:r>
            <a:r>
              <a:rPr sz="25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hành</a:t>
            </a:r>
            <a:r>
              <a:rPr sz="25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động</a:t>
            </a:r>
            <a:r>
              <a:rPr sz="25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hen</a:t>
            </a:r>
            <a:r>
              <a:rPr sz="25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có</a:t>
            </a:r>
            <a:r>
              <a:rPr sz="25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đáp</a:t>
            </a:r>
            <a:r>
              <a:rPr sz="25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90" dirty="0">
                <a:solidFill>
                  <a:srgbClr val="07182B"/>
                </a:solidFill>
                <a:latin typeface="Microsoft Sans Serif"/>
                <a:cs typeface="Microsoft Sans Serif"/>
              </a:rPr>
              <a:t>ứng</a:t>
            </a:r>
            <a:r>
              <a:rPr sz="25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125" dirty="0">
                <a:solidFill>
                  <a:srgbClr val="07182B"/>
                </a:solidFill>
                <a:latin typeface="Microsoft Sans Serif"/>
                <a:cs typeface="Microsoft Sans Serif"/>
              </a:rPr>
              <a:t>được</a:t>
            </a:r>
            <a:r>
              <a:rPr sz="25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nhu</a:t>
            </a:r>
            <a:r>
              <a:rPr sz="25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cầu</a:t>
            </a:r>
            <a:r>
              <a:rPr sz="25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của </a:t>
            </a:r>
            <a:r>
              <a:rPr sz="2500" spc="-65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95" dirty="0">
                <a:solidFill>
                  <a:srgbClr val="07182B"/>
                </a:solidFill>
                <a:latin typeface="Microsoft Sans Serif"/>
                <a:cs typeface="Microsoft Sans Serif"/>
              </a:rPr>
              <a:t>người</a:t>
            </a:r>
            <a:r>
              <a:rPr sz="25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bệnh.</a:t>
            </a:r>
            <a:endParaRPr sz="2500">
              <a:latin typeface="Microsoft Sans Serif"/>
              <a:cs typeface="Microsoft Sans Serif"/>
            </a:endParaRPr>
          </a:p>
          <a:p>
            <a:pPr marL="532130" indent="-520065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Font typeface="Wingdings"/>
              <a:buChar char=""/>
              <a:tabLst>
                <a:tab pos="532130" algn="l"/>
                <a:tab pos="532765" algn="l"/>
              </a:tabLst>
            </a:pPr>
            <a:r>
              <a:rPr sz="2500" spc="85" dirty="0">
                <a:solidFill>
                  <a:srgbClr val="07182B"/>
                </a:solidFill>
                <a:latin typeface="Microsoft Sans Serif"/>
                <a:cs typeface="Microsoft Sans Serif"/>
              </a:rPr>
              <a:t>Đưa</a:t>
            </a:r>
            <a:r>
              <a:rPr sz="25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thuốc</a:t>
            </a:r>
            <a:r>
              <a:rPr sz="25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kiểm</a:t>
            </a:r>
            <a:r>
              <a:rPr sz="25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soát</a:t>
            </a:r>
            <a:r>
              <a:rPr sz="25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về</a:t>
            </a:r>
            <a:r>
              <a:rPr sz="25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07182B"/>
                </a:solidFill>
                <a:latin typeface="Microsoft Sans Serif"/>
                <a:cs typeface="Microsoft Sans Serif"/>
              </a:rPr>
              <a:t>liều</a:t>
            </a:r>
            <a:r>
              <a:rPr sz="25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100" dirty="0">
                <a:solidFill>
                  <a:srgbClr val="07182B"/>
                </a:solidFill>
                <a:latin typeface="Microsoft Sans Serif"/>
                <a:cs typeface="Microsoft Sans Serif"/>
              </a:rPr>
              <a:t>trước</a:t>
            </a:r>
            <a:r>
              <a:rPr sz="2500" spc="5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đó</a:t>
            </a:r>
            <a:r>
              <a:rPr sz="25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sau</a:t>
            </a:r>
            <a:r>
              <a:rPr sz="25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2-4</a:t>
            </a:r>
            <a:r>
              <a:rPr sz="25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tuần</a:t>
            </a:r>
            <a:endParaRPr sz="2500">
              <a:latin typeface="Microsoft Sans Serif"/>
              <a:cs typeface="Microsoft Sans Serif"/>
            </a:endParaRPr>
          </a:p>
          <a:p>
            <a:pPr marL="532130" marR="5080" indent="-520065">
              <a:lnSpc>
                <a:spcPct val="120100"/>
              </a:lnSpc>
              <a:spcBef>
                <a:spcPts val="595"/>
              </a:spcBef>
              <a:buClr>
                <a:srgbClr val="C00000"/>
              </a:buClr>
              <a:buFont typeface="Wingdings"/>
              <a:buChar char=""/>
              <a:tabLst>
                <a:tab pos="532130" algn="l"/>
                <a:tab pos="532765" algn="l"/>
              </a:tabLst>
            </a:pP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Nếu</a:t>
            </a:r>
            <a:r>
              <a:rPr sz="25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bệnh</a:t>
            </a:r>
            <a:r>
              <a:rPr sz="25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140" dirty="0">
                <a:solidFill>
                  <a:srgbClr val="07182B"/>
                </a:solidFill>
                <a:latin typeface="Microsoft Sans Serif"/>
                <a:cs typeface="Microsoft Sans Serif"/>
              </a:rPr>
              <a:t>sử</a:t>
            </a:r>
            <a:r>
              <a:rPr sz="25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70" dirty="0">
                <a:solidFill>
                  <a:srgbClr val="07182B"/>
                </a:solidFill>
                <a:latin typeface="Microsoft Sans Serif"/>
                <a:cs typeface="Microsoft Sans Serif"/>
              </a:rPr>
              <a:t>gợi</a:t>
            </a:r>
            <a:r>
              <a:rPr sz="25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ý</a:t>
            </a:r>
            <a:r>
              <a:rPr sz="25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75" dirty="0">
                <a:solidFill>
                  <a:srgbClr val="07182B"/>
                </a:solidFill>
                <a:latin typeface="Microsoft Sans Serif"/>
                <a:cs typeface="Microsoft Sans Serif"/>
              </a:rPr>
              <a:t>đợt</a:t>
            </a:r>
            <a:r>
              <a:rPr sz="2500" spc="6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cấp</a:t>
            </a:r>
            <a:r>
              <a:rPr sz="25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hen</a:t>
            </a:r>
            <a:r>
              <a:rPr sz="25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07182B"/>
                </a:solidFill>
                <a:latin typeface="Microsoft Sans Serif"/>
                <a:cs typeface="Microsoft Sans Serif"/>
              </a:rPr>
              <a:t>xảy</a:t>
            </a:r>
            <a:r>
              <a:rPr sz="2500" spc="5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ra</a:t>
            </a:r>
            <a:r>
              <a:rPr sz="25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trên</a:t>
            </a:r>
            <a:r>
              <a:rPr sz="2500" spc="5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nền</a:t>
            </a:r>
            <a:r>
              <a:rPr sz="25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hen</a:t>
            </a:r>
            <a:r>
              <a:rPr sz="25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kiểm</a:t>
            </a:r>
            <a:r>
              <a:rPr sz="25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soát</a:t>
            </a:r>
            <a:r>
              <a:rPr sz="25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kém</a:t>
            </a:r>
            <a:r>
              <a:rPr sz="25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dài</a:t>
            </a:r>
            <a:r>
              <a:rPr sz="25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hạn, </a:t>
            </a:r>
            <a:r>
              <a:rPr sz="2500" spc="-65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chỉ</a:t>
            </a:r>
            <a:r>
              <a:rPr sz="25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định</a:t>
            </a:r>
            <a:r>
              <a:rPr sz="25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nâng</a:t>
            </a:r>
            <a:r>
              <a:rPr sz="25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bậc</a:t>
            </a:r>
            <a:r>
              <a:rPr sz="25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điều</a:t>
            </a:r>
            <a:r>
              <a:rPr sz="25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trị</a:t>
            </a:r>
            <a:r>
              <a:rPr sz="2500" spc="5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sau</a:t>
            </a:r>
            <a:r>
              <a:rPr sz="25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khi</a:t>
            </a:r>
            <a:r>
              <a:rPr sz="25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kiểm</a:t>
            </a:r>
            <a:r>
              <a:rPr sz="25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tra</a:t>
            </a:r>
            <a:r>
              <a:rPr sz="25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kỹ</a:t>
            </a:r>
            <a:r>
              <a:rPr sz="25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thuật</a:t>
            </a:r>
            <a:r>
              <a:rPr sz="25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hít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và</a:t>
            </a:r>
            <a:r>
              <a:rPr sz="25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dirty="0">
                <a:solidFill>
                  <a:srgbClr val="07182B"/>
                </a:solidFill>
                <a:latin typeface="Microsoft Sans Serif"/>
                <a:cs typeface="Microsoft Sans Serif"/>
              </a:rPr>
              <a:t>tuân</a:t>
            </a:r>
            <a:r>
              <a:rPr sz="25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thủ</a:t>
            </a:r>
            <a:r>
              <a:rPr sz="25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điều</a:t>
            </a:r>
            <a:r>
              <a:rPr sz="25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trị.</a:t>
            </a:r>
            <a:endParaRPr sz="25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4487" y="353313"/>
            <a:ext cx="980821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375F92"/>
                </a:solidFill>
              </a:rPr>
              <a:t>Theo</a:t>
            </a:r>
            <a:r>
              <a:rPr sz="2800" spc="20" dirty="0">
                <a:solidFill>
                  <a:srgbClr val="375F92"/>
                </a:solidFill>
              </a:rPr>
              <a:t> </a:t>
            </a:r>
            <a:r>
              <a:rPr sz="2800" spc="-75" dirty="0">
                <a:solidFill>
                  <a:srgbClr val="375F92"/>
                </a:solidFill>
              </a:rPr>
              <a:t>dõi</a:t>
            </a:r>
            <a:r>
              <a:rPr sz="2800" spc="210" dirty="0">
                <a:solidFill>
                  <a:srgbClr val="375F92"/>
                </a:solidFill>
              </a:rPr>
              <a:t> </a:t>
            </a:r>
            <a:r>
              <a:rPr sz="2800" dirty="0">
                <a:solidFill>
                  <a:srgbClr val="375F92"/>
                </a:solidFill>
              </a:rPr>
              <a:t>sau</a:t>
            </a:r>
            <a:r>
              <a:rPr sz="2800" spc="-5" dirty="0">
                <a:solidFill>
                  <a:srgbClr val="375F92"/>
                </a:solidFill>
              </a:rPr>
              <a:t> khi</a:t>
            </a:r>
            <a:r>
              <a:rPr sz="2800" spc="5" dirty="0">
                <a:solidFill>
                  <a:srgbClr val="375F92"/>
                </a:solidFill>
              </a:rPr>
              <a:t> </a:t>
            </a:r>
            <a:r>
              <a:rPr sz="2800" spc="-5" dirty="0">
                <a:solidFill>
                  <a:srgbClr val="375F92"/>
                </a:solidFill>
              </a:rPr>
              <a:t>tự</a:t>
            </a:r>
            <a:r>
              <a:rPr sz="2800" dirty="0">
                <a:solidFill>
                  <a:srgbClr val="375F92"/>
                </a:solidFill>
              </a:rPr>
              <a:t> </a:t>
            </a:r>
            <a:r>
              <a:rPr sz="2800" spc="-5" dirty="0">
                <a:solidFill>
                  <a:srgbClr val="375F92"/>
                </a:solidFill>
              </a:rPr>
              <a:t>xử </a:t>
            </a:r>
            <a:r>
              <a:rPr sz="2800" spc="5" dirty="0">
                <a:solidFill>
                  <a:srgbClr val="375F92"/>
                </a:solidFill>
              </a:rPr>
              <a:t>trí</a:t>
            </a:r>
            <a:r>
              <a:rPr sz="2800" spc="-35" dirty="0">
                <a:solidFill>
                  <a:srgbClr val="375F92"/>
                </a:solidFill>
              </a:rPr>
              <a:t> </a:t>
            </a:r>
            <a:r>
              <a:rPr sz="2800" spc="-5" dirty="0">
                <a:solidFill>
                  <a:srgbClr val="375F92"/>
                </a:solidFill>
              </a:rPr>
              <a:t>đợt</a:t>
            </a:r>
            <a:r>
              <a:rPr sz="2800" spc="5" dirty="0">
                <a:solidFill>
                  <a:srgbClr val="375F92"/>
                </a:solidFill>
              </a:rPr>
              <a:t> </a:t>
            </a:r>
            <a:r>
              <a:rPr sz="2800" dirty="0">
                <a:solidFill>
                  <a:srgbClr val="375F92"/>
                </a:solidFill>
              </a:rPr>
              <a:t>cấp</a:t>
            </a:r>
            <a:r>
              <a:rPr sz="2800" spc="10" dirty="0">
                <a:solidFill>
                  <a:srgbClr val="375F92"/>
                </a:solidFill>
              </a:rPr>
              <a:t> </a:t>
            </a:r>
            <a:r>
              <a:rPr sz="2800" spc="-5" dirty="0">
                <a:solidFill>
                  <a:srgbClr val="375F92"/>
                </a:solidFill>
              </a:rPr>
              <a:t>HPQ</a:t>
            </a:r>
            <a:r>
              <a:rPr sz="2800" dirty="0">
                <a:solidFill>
                  <a:srgbClr val="375F92"/>
                </a:solidFill>
              </a:rPr>
              <a:t> </a:t>
            </a:r>
            <a:r>
              <a:rPr sz="2800" spc="-5" dirty="0">
                <a:solidFill>
                  <a:srgbClr val="375F92"/>
                </a:solidFill>
              </a:rPr>
              <a:t>theo</a:t>
            </a:r>
            <a:r>
              <a:rPr sz="2800" spc="15" dirty="0">
                <a:solidFill>
                  <a:srgbClr val="375F92"/>
                </a:solidFill>
              </a:rPr>
              <a:t> </a:t>
            </a:r>
            <a:r>
              <a:rPr sz="2800" spc="-5" dirty="0">
                <a:solidFill>
                  <a:srgbClr val="375F92"/>
                </a:solidFill>
              </a:rPr>
              <a:t>bản</a:t>
            </a:r>
            <a:r>
              <a:rPr sz="2800" spc="10" dirty="0">
                <a:solidFill>
                  <a:srgbClr val="375F92"/>
                </a:solidFill>
              </a:rPr>
              <a:t> </a:t>
            </a:r>
            <a:r>
              <a:rPr sz="2800" dirty="0">
                <a:solidFill>
                  <a:srgbClr val="375F92"/>
                </a:solidFill>
              </a:rPr>
              <a:t>kế</a:t>
            </a:r>
            <a:r>
              <a:rPr sz="2800" spc="5" dirty="0">
                <a:solidFill>
                  <a:srgbClr val="375F92"/>
                </a:solidFill>
              </a:rPr>
              <a:t> </a:t>
            </a:r>
            <a:r>
              <a:rPr sz="2800" spc="-5" dirty="0">
                <a:solidFill>
                  <a:srgbClr val="375F92"/>
                </a:solidFill>
              </a:rPr>
              <a:t>hoạch </a:t>
            </a:r>
            <a:r>
              <a:rPr sz="2800" spc="-765" dirty="0">
                <a:solidFill>
                  <a:srgbClr val="375F92"/>
                </a:solidFill>
              </a:rPr>
              <a:t> </a:t>
            </a:r>
            <a:r>
              <a:rPr sz="2800" spc="-75" dirty="0">
                <a:solidFill>
                  <a:srgbClr val="375F92"/>
                </a:solidFill>
              </a:rPr>
              <a:t>hành</a:t>
            </a:r>
            <a:r>
              <a:rPr sz="2800" spc="285" dirty="0">
                <a:solidFill>
                  <a:srgbClr val="375F92"/>
                </a:solidFill>
              </a:rPr>
              <a:t> </a:t>
            </a:r>
            <a:r>
              <a:rPr sz="2800" spc="-10" dirty="0">
                <a:solidFill>
                  <a:srgbClr val="375F92"/>
                </a:solidFill>
              </a:rPr>
              <a:t>động</a:t>
            </a:r>
            <a:endParaRPr sz="2800"/>
          </a:p>
        </p:txBody>
      </p:sp>
      <p:sp>
        <p:nvSpPr>
          <p:cNvPr id="5" name="object 5"/>
          <p:cNvSpPr txBox="1"/>
          <p:nvPr/>
        </p:nvSpPr>
        <p:spPr>
          <a:xfrm>
            <a:off x="1762760" y="6653885"/>
            <a:ext cx="7772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solidFill>
                  <a:srgbClr val="FFFFFF"/>
                </a:solidFill>
                <a:latin typeface="Arial"/>
                <a:cs typeface="Arial"/>
              </a:rPr>
              <a:t>GI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12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1EDBDB6F-FE33-47D2-89F3-2743423F076C}" type="datetime10">
              <a:rPr lang="en-US" smtClean="0"/>
              <a:t>13:19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8040" y="602945"/>
            <a:ext cx="100774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1F487C"/>
                </a:solidFill>
              </a:rPr>
              <a:t>XỬ </a:t>
            </a:r>
            <a:r>
              <a:rPr sz="2800" spc="-10" dirty="0">
                <a:solidFill>
                  <a:srgbClr val="1F487C"/>
                </a:solidFill>
              </a:rPr>
              <a:t>TRÍ</a:t>
            </a:r>
            <a:r>
              <a:rPr sz="2800" dirty="0">
                <a:solidFill>
                  <a:srgbClr val="1F487C"/>
                </a:solidFill>
              </a:rPr>
              <a:t> </a:t>
            </a:r>
            <a:r>
              <a:rPr sz="2800" spc="-5" dirty="0">
                <a:solidFill>
                  <a:srgbClr val="1F487C"/>
                </a:solidFill>
              </a:rPr>
              <a:t>ĐỢT</a:t>
            </a:r>
            <a:r>
              <a:rPr sz="2800" dirty="0">
                <a:solidFill>
                  <a:srgbClr val="1F487C"/>
                </a:solidFill>
              </a:rPr>
              <a:t> </a:t>
            </a:r>
            <a:r>
              <a:rPr sz="2800" spc="-10" dirty="0">
                <a:solidFill>
                  <a:srgbClr val="1F487C"/>
                </a:solidFill>
              </a:rPr>
              <a:t>CẤP</a:t>
            </a:r>
            <a:r>
              <a:rPr sz="2800" spc="-40" dirty="0">
                <a:solidFill>
                  <a:srgbClr val="1F487C"/>
                </a:solidFill>
              </a:rPr>
              <a:t> </a:t>
            </a:r>
            <a:r>
              <a:rPr sz="2800" spc="-10" dirty="0">
                <a:solidFill>
                  <a:srgbClr val="1F487C"/>
                </a:solidFill>
              </a:rPr>
              <a:t>HPQ</a:t>
            </a:r>
            <a:r>
              <a:rPr sz="2800" spc="5" dirty="0">
                <a:solidFill>
                  <a:srgbClr val="1F487C"/>
                </a:solidFill>
              </a:rPr>
              <a:t> </a:t>
            </a:r>
            <a:r>
              <a:rPr sz="2800" spc="-10" dirty="0">
                <a:solidFill>
                  <a:srgbClr val="1F487C"/>
                </a:solidFill>
              </a:rPr>
              <a:t>TẠI</a:t>
            </a:r>
            <a:r>
              <a:rPr sz="2800" spc="15" dirty="0">
                <a:solidFill>
                  <a:srgbClr val="1F487C"/>
                </a:solidFill>
              </a:rPr>
              <a:t> </a:t>
            </a:r>
            <a:r>
              <a:rPr sz="2800" spc="-10" dirty="0">
                <a:solidFill>
                  <a:srgbClr val="1F487C"/>
                </a:solidFill>
              </a:rPr>
              <a:t>TUYẾN</a:t>
            </a:r>
            <a:r>
              <a:rPr sz="2800" spc="15" dirty="0">
                <a:solidFill>
                  <a:srgbClr val="1F487C"/>
                </a:solidFill>
              </a:rPr>
              <a:t> </a:t>
            </a:r>
            <a:r>
              <a:rPr sz="2800" spc="-5" dirty="0">
                <a:solidFill>
                  <a:srgbClr val="1F487C"/>
                </a:solidFill>
              </a:rPr>
              <a:t>CƠ</a:t>
            </a:r>
            <a:r>
              <a:rPr sz="2800" dirty="0">
                <a:solidFill>
                  <a:srgbClr val="1F487C"/>
                </a:solidFill>
              </a:rPr>
              <a:t> </a:t>
            </a:r>
            <a:r>
              <a:rPr sz="2800" spc="-5" dirty="0">
                <a:solidFill>
                  <a:srgbClr val="1F487C"/>
                </a:solidFill>
              </a:rPr>
              <a:t>SỞ</a:t>
            </a:r>
            <a:r>
              <a:rPr sz="2800" spc="20" dirty="0">
                <a:solidFill>
                  <a:srgbClr val="1F487C"/>
                </a:solidFill>
              </a:rPr>
              <a:t> </a:t>
            </a:r>
            <a:r>
              <a:rPr sz="2400" spc="-5" dirty="0">
                <a:solidFill>
                  <a:srgbClr val="375F92"/>
                </a:solidFill>
              </a:rPr>
              <a:t>(bệnh</a:t>
            </a:r>
            <a:r>
              <a:rPr sz="2400" spc="-10" dirty="0">
                <a:solidFill>
                  <a:srgbClr val="375F92"/>
                </a:solidFill>
              </a:rPr>
              <a:t> </a:t>
            </a:r>
            <a:r>
              <a:rPr sz="2400" spc="-65" dirty="0">
                <a:solidFill>
                  <a:srgbClr val="375F92"/>
                </a:solidFill>
              </a:rPr>
              <a:t>nhân</a:t>
            </a:r>
            <a:r>
              <a:rPr sz="2400" spc="220" dirty="0">
                <a:solidFill>
                  <a:srgbClr val="375F92"/>
                </a:solidFill>
              </a:rPr>
              <a:t> </a:t>
            </a:r>
            <a:r>
              <a:rPr sz="2400" dirty="0">
                <a:solidFill>
                  <a:srgbClr val="375F92"/>
                </a:solidFill>
              </a:rPr>
              <a:t>≥</a:t>
            </a:r>
            <a:r>
              <a:rPr sz="2400" spc="5" dirty="0">
                <a:solidFill>
                  <a:srgbClr val="375F92"/>
                </a:solidFill>
              </a:rPr>
              <a:t> </a:t>
            </a:r>
            <a:r>
              <a:rPr sz="2400" dirty="0">
                <a:solidFill>
                  <a:srgbClr val="375F92"/>
                </a:solidFill>
              </a:rPr>
              <a:t>6</a:t>
            </a:r>
            <a:r>
              <a:rPr sz="2400" spc="-20" dirty="0">
                <a:solidFill>
                  <a:srgbClr val="375F92"/>
                </a:solidFill>
              </a:rPr>
              <a:t> </a:t>
            </a:r>
            <a:r>
              <a:rPr sz="2400" dirty="0">
                <a:solidFill>
                  <a:srgbClr val="375F92"/>
                </a:solidFill>
              </a:rPr>
              <a:t>tuổi)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1710054" y="6655279"/>
            <a:ext cx="160083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GINA</a:t>
            </a:r>
            <a:r>
              <a:rPr sz="11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2022,</a:t>
            </a: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Box</a:t>
            </a:r>
            <a:r>
              <a:rPr sz="11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4-3</a:t>
            </a:r>
            <a:r>
              <a:rPr sz="11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(1/7)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1555" y="1683257"/>
            <a:ext cx="11113770" cy="40373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196465" algn="l"/>
              </a:tabLst>
            </a:pPr>
            <a:r>
              <a:rPr sz="2600" b="1" dirty="0">
                <a:solidFill>
                  <a:srgbClr val="006FC0"/>
                </a:solidFill>
                <a:latin typeface="Arial"/>
                <a:cs typeface="Arial"/>
              </a:rPr>
              <a:t>Đánh</a:t>
            </a:r>
            <a:r>
              <a:rPr sz="2600" b="1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6FC0"/>
                </a:solidFill>
                <a:latin typeface="Arial"/>
                <a:cs typeface="Arial"/>
              </a:rPr>
              <a:t>giá </a:t>
            </a:r>
            <a:r>
              <a:rPr sz="2600" b="1" spc="-160" dirty="0">
                <a:solidFill>
                  <a:srgbClr val="006FC0"/>
                </a:solidFill>
                <a:latin typeface="Arial"/>
                <a:cs typeface="Arial"/>
              </a:rPr>
              <a:t>tình	</a:t>
            </a:r>
            <a:r>
              <a:rPr sz="2600" b="1" dirty="0">
                <a:solidFill>
                  <a:srgbClr val="006FC0"/>
                </a:solidFill>
                <a:latin typeface="Arial"/>
                <a:cs typeface="Arial"/>
              </a:rPr>
              <a:t>trạng</a:t>
            </a:r>
            <a:r>
              <a:rPr sz="2600" b="1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600" b="1" spc="5" dirty="0">
                <a:solidFill>
                  <a:srgbClr val="006FC0"/>
                </a:solidFill>
                <a:latin typeface="Arial"/>
                <a:cs typeface="Arial"/>
              </a:rPr>
              <a:t>hen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50">
              <a:latin typeface="Arial"/>
              <a:cs typeface="Arial"/>
            </a:endParaRPr>
          </a:p>
          <a:p>
            <a:pPr marL="501650" indent="-394970" algn="just">
              <a:lnSpc>
                <a:spcPct val="100000"/>
              </a:lnSpc>
              <a:buClr>
                <a:srgbClr val="FF0000"/>
              </a:buClr>
              <a:buFont typeface="Wingdings"/>
              <a:buChar char=""/>
              <a:tabLst>
                <a:tab pos="502284" algn="l"/>
              </a:tabLst>
            </a:pPr>
            <a:r>
              <a:rPr sz="25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Nên</a:t>
            </a:r>
            <a:r>
              <a:rPr sz="25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đánh</a:t>
            </a:r>
            <a:r>
              <a:rPr sz="2500" spc="1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giá</a:t>
            </a:r>
            <a:r>
              <a:rPr sz="25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5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tình</a:t>
            </a:r>
            <a:r>
              <a:rPr sz="2500" spc="4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trạng</a:t>
            </a:r>
            <a:r>
              <a:rPr sz="25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hen</a:t>
            </a:r>
            <a:r>
              <a:rPr sz="25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cùng</a:t>
            </a:r>
            <a:r>
              <a:rPr sz="25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lúc</a:t>
            </a:r>
            <a:r>
              <a:rPr sz="25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500" spc="75" dirty="0">
                <a:solidFill>
                  <a:srgbClr val="1F487C"/>
                </a:solidFill>
                <a:latin typeface="Microsoft Sans Serif"/>
                <a:cs typeface="Microsoft Sans Serif"/>
              </a:rPr>
              <a:t>với</a:t>
            </a:r>
            <a:r>
              <a:rPr sz="25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việc</a:t>
            </a:r>
            <a:r>
              <a:rPr sz="25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điều</a:t>
            </a:r>
            <a:r>
              <a:rPr sz="25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trị</a:t>
            </a:r>
            <a:endParaRPr sz="2500">
              <a:latin typeface="Microsoft Sans Serif"/>
              <a:cs typeface="Microsoft Sans Serif"/>
            </a:endParaRPr>
          </a:p>
          <a:p>
            <a:pPr marL="501650" marR="6985" indent="-394970" algn="just">
              <a:lnSpc>
                <a:spcPct val="150000"/>
              </a:lnSpc>
              <a:buClr>
                <a:srgbClr val="FF0000"/>
              </a:buClr>
              <a:buFont typeface="Wingdings"/>
              <a:buChar char=""/>
              <a:tabLst>
                <a:tab pos="502284" algn="l"/>
              </a:tabLst>
            </a:pPr>
            <a:r>
              <a:rPr sz="25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Nếu </a:t>
            </a:r>
            <a:r>
              <a:rPr sz="2500" spc="95" dirty="0">
                <a:solidFill>
                  <a:srgbClr val="1F487C"/>
                </a:solidFill>
                <a:latin typeface="Microsoft Sans Serif"/>
                <a:cs typeface="Microsoft Sans Serif"/>
              </a:rPr>
              <a:t>người </a:t>
            </a:r>
            <a:r>
              <a:rPr sz="25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bệnh có các dấu </a:t>
            </a:r>
            <a:r>
              <a:rPr sz="2500" spc="-15" dirty="0">
                <a:solidFill>
                  <a:srgbClr val="1F487C"/>
                </a:solidFill>
                <a:latin typeface="Microsoft Sans Serif"/>
                <a:cs typeface="Microsoft Sans Serif"/>
              </a:rPr>
              <a:t>hiệu</a:t>
            </a:r>
            <a:r>
              <a:rPr sz="2500" spc="6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500" spc="75" dirty="0">
                <a:solidFill>
                  <a:srgbClr val="1F487C"/>
                </a:solidFill>
                <a:latin typeface="Microsoft Sans Serif"/>
                <a:cs typeface="Microsoft Sans Serif"/>
              </a:rPr>
              <a:t>đợt </a:t>
            </a:r>
            <a:r>
              <a:rPr sz="25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cấp nặng </a:t>
            </a:r>
            <a:r>
              <a:rPr sz="25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hoặc </a:t>
            </a:r>
            <a:r>
              <a:rPr sz="25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nguy kịch, bắt đầu </a:t>
            </a:r>
            <a:r>
              <a:rPr sz="250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điều trị </a:t>
            </a:r>
            <a:r>
              <a:rPr sz="25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ngay </a:t>
            </a:r>
            <a:r>
              <a:rPr sz="2500" spc="75" dirty="0">
                <a:solidFill>
                  <a:srgbClr val="1F487C"/>
                </a:solidFill>
                <a:latin typeface="Microsoft Sans Serif"/>
                <a:cs typeface="Microsoft Sans Serif"/>
              </a:rPr>
              <a:t>với </a:t>
            </a:r>
            <a:r>
              <a:rPr sz="2500" dirty="0">
                <a:solidFill>
                  <a:srgbClr val="1F487C"/>
                </a:solidFill>
                <a:latin typeface="Microsoft Sans Serif"/>
                <a:cs typeface="Microsoft Sans Serif"/>
              </a:rPr>
              <a:t>SABA, </a:t>
            </a:r>
            <a:r>
              <a:rPr sz="2500" spc="80" dirty="0">
                <a:solidFill>
                  <a:srgbClr val="1F487C"/>
                </a:solidFill>
                <a:latin typeface="Microsoft Sans Serif"/>
                <a:cs typeface="Microsoft Sans Serif"/>
              </a:rPr>
              <a:t>thở </a:t>
            </a:r>
            <a:r>
              <a:rPr sz="25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oxy và corticoid </a:t>
            </a:r>
            <a:r>
              <a:rPr sz="2500" dirty="0">
                <a:solidFill>
                  <a:srgbClr val="1F487C"/>
                </a:solidFill>
                <a:latin typeface="Microsoft Sans Serif"/>
                <a:cs typeface="Microsoft Sans Serif"/>
              </a:rPr>
              <a:t>toàn thân </a:t>
            </a:r>
            <a:r>
              <a:rPr sz="25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trong </a:t>
            </a:r>
            <a:r>
              <a:rPr sz="25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khi </a:t>
            </a:r>
            <a:r>
              <a:rPr sz="25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sắp </a:t>
            </a:r>
            <a:r>
              <a:rPr sz="25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xếp </a:t>
            </a:r>
            <a:r>
              <a:rPr sz="25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 chuyển</a:t>
            </a:r>
            <a:r>
              <a:rPr sz="25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gấp</a:t>
            </a:r>
            <a:r>
              <a:rPr sz="2500" spc="2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500" spc="95" dirty="0">
                <a:solidFill>
                  <a:srgbClr val="1F487C"/>
                </a:solidFill>
                <a:latin typeface="Microsoft Sans Serif"/>
                <a:cs typeface="Microsoft Sans Serif"/>
              </a:rPr>
              <a:t>người</a:t>
            </a:r>
            <a:r>
              <a:rPr sz="2500" spc="4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bệnh</a:t>
            </a:r>
            <a:r>
              <a:rPr sz="2500" spc="2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đến</a:t>
            </a:r>
            <a:r>
              <a:rPr sz="2500" spc="2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500" spc="120" dirty="0">
                <a:solidFill>
                  <a:srgbClr val="1F487C"/>
                </a:solidFill>
                <a:latin typeface="Microsoft Sans Serif"/>
                <a:cs typeface="Microsoft Sans Serif"/>
              </a:rPr>
              <a:t>cơ</a:t>
            </a:r>
            <a:r>
              <a:rPr sz="25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500" spc="120" dirty="0">
                <a:solidFill>
                  <a:srgbClr val="1F487C"/>
                </a:solidFill>
                <a:latin typeface="Microsoft Sans Serif"/>
                <a:cs typeface="Microsoft Sans Serif"/>
              </a:rPr>
              <a:t>sở</a:t>
            </a:r>
            <a:r>
              <a:rPr sz="25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cấp</a:t>
            </a:r>
            <a:r>
              <a:rPr sz="25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500" spc="65" dirty="0">
                <a:solidFill>
                  <a:srgbClr val="1F487C"/>
                </a:solidFill>
                <a:latin typeface="Microsoft Sans Serif"/>
                <a:cs typeface="Microsoft Sans Serif"/>
              </a:rPr>
              <a:t>cứu.</a:t>
            </a:r>
            <a:endParaRPr sz="2500">
              <a:latin typeface="Microsoft Sans Serif"/>
              <a:cs typeface="Microsoft Sans Serif"/>
            </a:endParaRPr>
          </a:p>
          <a:p>
            <a:pPr marL="501650" marR="5080" indent="-394970" algn="just">
              <a:lnSpc>
                <a:spcPts val="4500"/>
              </a:lnSpc>
              <a:spcBef>
                <a:spcPts val="200"/>
              </a:spcBef>
              <a:buClr>
                <a:srgbClr val="FF0000"/>
              </a:buClr>
              <a:buFont typeface="Wingdings"/>
              <a:buChar char=""/>
              <a:tabLst>
                <a:tab pos="502284" algn="l"/>
              </a:tabLst>
            </a:pPr>
            <a:r>
              <a:rPr sz="2500" spc="75" dirty="0">
                <a:solidFill>
                  <a:srgbClr val="1F487C"/>
                </a:solidFill>
                <a:latin typeface="Microsoft Sans Serif"/>
                <a:cs typeface="Microsoft Sans Serif"/>
              </a:rPr>
              <a:t>Đợt </a:t>
            </a:r>
            <a:r>
              <a:rPr sz="25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cấp nhẹ </a:t>
            </a:r>
            <a:r>
              <a:rPr sz="2500" spc="75" dirty="0">
                <a:solidFill>
                  <a:srgbClr val="1F487C"/>
                </a:solidFill>
                <a:latin typeface="Microsoft Sans Serif"/>
                <a:cs typeface="Microsoft Sans Serif"/>
              </a:rPr>
              <a:t>hơn </a:t>
            </a:r>
            <a:r>
              <a:rPr sz="2500" spc="85" dirty="0">
                <a:solidFill>
                  <a:srgbClr val="1F487C"/>
                </a:solidFill>
                <a:latin typeface="Microsoft Sans Serif"/>
                <a:cs typeface="Microsoft Sans Serif"/>
              </a:rPr>
              <a:t>thường </a:t>
            </a:r>
            <a:r>
              <a:rPr sz="2500" spc="125" dirty="0">
                <a:solidFill>
                  <a:srgbClr val="1F487C"/>
                </a:solidFill>
                <a:latin typeface="Microsoft Sans Serif"/>
                <a:cs typeface="Microsoft Sans Serif"/>
              </a:rPr>
              <a:t>được </a:t>
            </a:r>
            <a:r>
              <a:rPr sz="25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điều trị </a:t>
            </a:r>
            <a:r>
              <a:rPr sz="25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tại y tế </a:t>
            </a:r>
            <a:r>
              <a:rPr sz="2500" spc="120" dirty="0">
                <a:solidFill>
                  <a:srgbClr val="1F487C"/>
                </a:solidFill>
                <a:latin typeface="Microsoft Sans Serif"/>
                <a:cs typeface="Microsoft Sans Serif"/>
              </a:rPr>
              <a:t>cơ </a:t>
            </a:r>
            <a:r>
              <a:rPr sz="2500" spc="75" dirty="0">
                <a:solidFill>
                  <a:srgbClr val="1F487C"/>
                </a:solidFill>
                <a:latin typeface="Microsoft Sans Serif"/>
                <a:cs typeface="Microsoft Sans Serif"/>
              </a:rPr>
              <a:t>sở, </a:t>
            </a:r>
            <a:r>
              <a:rPr sz="2500" dirty="0">
                <a:solidFill>
                  <a:srgbClr val="1F487C"/>
                </a:solidFill>
                <a:latin typeface="Microsoft Sans Serif"/>
                <a:cs typeface="Microsoft Sans Serif"/>
              </a:rPr>
              <a:t>tùy thuộc </a:t>
            </a:r>
            <a:r>
              <a:rPr sz="25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vào nguồn </a:t>
            </a:r>
            <a:r>
              <a:rPr sz="250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500" spc="80" dirty="0">
                <a:solidFill>
                  <a:srgbClr val="1F487C"/>
                </a:solidFill>
                <a:latin typeface="Microsoft Sans Serif"/>
                <a:cs typeface="Microsoft Sans Serif"/>
              </a:rPr>
              <a:t>lực</a:t>
            </a:r>
            <a:r>
              <a:rPr sz="2500" spc="4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và</a:t>
            </a:r>
            <a:r>
              <a:rPr sz="25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500" spc="20" dirty="0">
                <a:solidFill>
                  <a:srgbClr val="1F487C"/>
                </a:solidFill>
                <a:latin typeface="Microsoft Sans Serif"/>
                <a:cs typeface="Microsoft Sans Serif"/>
              </a:rPr>
              <a:t>trình</a:t>
            </a:r>
            <a:r>
              <a:rPr sz="2500" spc="5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độ</a:t>
            </a:r>
            <a:r>
              <a:rPr sz="25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chuyên</a:t>
            </a:r>
            <a:r>
              <a:rPr sz="2500" spc="2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môn.</a:t>
            </a:r>
            <a:endParaRPr sz="2500">
              <a:latin typeface="Microsoft Sans Serif"/>
              <a:cs typeface="Microsoft Sans Serif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0E36A58C-3BF5-46FA-803B-5A74C7E600AA}" type="datetime10">
              <a:rPr lang="en-US" smtClean="0"/>
              <a:t>13:19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8040" y="1409946"/>
            <a:ext cx="10944860" cy="4144645"/>
          </a:xfrm>
          <a:prstGeom prst="rect">
            <a:avLst/>
          </a:prstGeom>
        </p:spPr>
        <p:txBody>
          <a:bodyPr vert="horz" wrap="square" lIns="0" tIns="227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90"/>
              </a:spcBef>
            </a:pPr>
            <a:r>
              <a:rPr sz="2800" b="1" spc="-10" dirty="0">
                <a:latin typeface="Arial"/>
                <a:cs typeface="Arial"/>
              </a:rPr>
              <a:t>Bệnh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sử: </a:t>
            </a:r>
            <a:r>
              <a:rPr sz="2800" dirty="0">
                <a:latin typeface="Microsoft Sans Serif"/>
                <a:cs typeface="Microsoft Sans Serif"/>
              </a:rPr>
              <a:t>cần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đánh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giá</a:t>
            </a:r>
            <a:r>
              <a:rPr sz="2600" spc="-5" dirty="0">
                <a:latin typeface="Microsoft Sans Serif"/>
                <a:cs typeface="Microsoft Sans Serif"/>
              </a:rPr>
              <a:t>:</a:t>
            </a:r>
            <a:endParaRPr sz="260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spcBef>
                <a:spcPts val="1580"/>
              </a:spcBef>
              <a:buClr>
                <a:srgbClr val="C00000"/>
              </a:buClr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2600" spc="60" dirty="0">
                <a:solidFill>
                  <a:srgbClr val="1F487C"/>
                </a:solidFill>
                <a:latin typeface="Microsoft Sans Serif"/>
                <a:cs typeface="Microsoft Sans Serif"/>
              </a:rPr>
              <a:t>Thời</a:t>
            </a:r>
            <a:r>
              <a:rPr sz="2600" spc="1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điểm</a:t>
            </a:r>
            <a:r>
              <a:rPr sz="26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bắt</a:t>
            </a:r>
            <a:r>
              <a:rPr sz="26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đầu</a:t>
            </a:r>
            <a:r>
              <a:rPr sz="2600" spc="4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và</a:t>
            </a:r>
            <a:r>
              <a:rPr sz="2600" spc="2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nguyên</a:t>
            </a:r>
            <a:r>
              <a:rPr sz="26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nhân</a:t>
            </a:r>
            <a:r>
              <a:rPr sz="2600" spc="4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(nếu</a:t>
            </a:r>
            <a:r>
              <a:rPr sz="26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có)</a:t>
            </a:r>
            <a:r>
              <a:rPr sz="2600" spc="1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của</a:t>
            </a:r>
            <a:r>
              <a:rPr sz="26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85" dirty="0">
                <a:solidFill>
                  <a:srgbClr val="1F487C"/>
                </a:solidFill>
                <a:latin typeface="Microsoft Sans Serif"/>
                <a:cs typeface="Microsoft Sans Serif"/>
              </a:rPr>
              <a:t>đợt</a:t>
            </a:r>
            <a:r>
              <a:rPr sz="26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cấp</a:t>
            </a:r>
            <a:endParaRPr sz="260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spcBef>
                <a:spcPts val="1535"/>
              </a:spcBef>
              <a:buClr>
                <a:srgbClr val="C00000"/>
              </a:buClr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2600" spc="100" dirty="0">
                <a:solidFill>
                  <a:srgbClr val="1F487C"/>
                </a:solidFill>
                <a:latin typeface="Microsoft Sans Serif"/>
                <a:cs typeface="Microsoft Sans Serif"/>
              </a:rPr>
              <a:t>Mức</a:t>
            </a:r>
            <a:r>
              <a:rPr sz="2600" spc="2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độ</a:t>
            </a:r>
            <a:r>
              <a:rPr sz="26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của</a:t>
            </a:r>
            <a:r>
              <a:rPr sz="2600" spc="2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triệu</a:t>
            </a:r>
            <a:r>
              <a:rPr sz="2600" spc="5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60" dirty="0">
                <a:solidFill>
                  <a:srgbClr val="1F487C"/>
                </a:solidFill>
                <a:latin typeface="Microsoft Sans Serif"/>
                <a:cs typeface="Microsoft Sans Serif"/>
              </a:rPr>
              <a:t>chứng</a:t>
            </a:r>
            <a:r>
              <a:rPr sz="2600" spc="2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hen</a:t>
            </a:r>
            <a:r>
              <a:rPr sz="26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(gồm</a:t>
            </a:r>
            <a:r>
              <a:rPr sz="2600" spc="2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5" dirty="0">
                <a:solidFill>
                  <a:srgbClr val="1F487C"/>
                </a:solidFill>
                <a:latin typeface="Microsoft Sans Serif"/>
                <a:cs typeface="Microsoft Sans Serif"/>
              </a:rPr>
              <a:t>các</a:t>
            </a:r>
            <a:r>
              <a:rPr sz="2600" spc="2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hạn</a:t>
            </a:r>
            <a:r>
              <a:rPr sz="26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chế</a:t>
            </a:r>
            <a:r>
              <a:rPr sz="2600" spc="2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vận</a:t>
            </a:r>
            <a:r>
              <a:rPr sz="26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động,</a:t>
            </a:r>
            <a:r>
              <a:rPr sz="26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RL</a:t>
            </a:r>
            <a:r>
              <a:rPr sz="2600" spc="-7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giấc</a:t>
            </a:r>
            <a:r>
              <a:rPr sz="2600" spc="2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ngủ)</a:t>
            </a:r>
            <a:endParaRPr sz="260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spcBef>
                <a:spcPts val="1540"/>
              </a:spcBef>
              <a:buClr>
                <a:srgbClr val="C00000"/>
              </a:buClr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Các</a:t>
            </a:r>
            <a:r>
              <a:rPr sz="2600" spc="1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triệu</a:t>
            </a:r>
            <a:r>
              <a:rPr sz="2600" spc="2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60" dirty="0">
                <a:solidFill>
                  <a:srgbClr val="1F487C"/>
                </a:solidFill>
                <a:latin typeface="Microsoft Sans Serif"/>
                <a:cs typeface="Microsoft Sans Serif"/>
              </a:rPr>
              <a:t>chứng</a:t>
            </a:r>
            <a:r>
              <a:rPr sz="2600" spc="1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của</a:t>
            </a:r>
            <a:r>
              <a:rPr sz="2600" spc="2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phản</a:t>
            </a:r>
            <a:r>
              <a:rPr sz="2600" spc="1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5" dirty="0">
                <a:solidFill>
                  <a:srgbClr val="1F487C"/>
                </a:solidFill>
                <a:latin typeface="Microsoft Sans Serif"/>
                <a:cs typeface="Microsoft Sans Serif"/>
              </a:rPr>
              <a:t>vệ</a:t>
            </a:r>
            <a:endParaRPr sz="260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spcBef>
                <a:spcPts val="1535"/>
              </a:spcBef>
              <a:buClr>
                <a:srgbClr val="C00000"/>
              </a:buClr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2600" spc="5" dirty="0">
                <a:solidFill>
                  <a:srgbClr val="1F487C"/>
                </a:solidFill>
                <a:latin typeface="Microsoft Sans Serif"/>
                <a:cs typeface="Microsoft Sans Serif"/>
              </a:rPr>
              <a:t>Các</a:t>
            </a:r>
            <a:r>
              <a:rPr sz="2600" spc="1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yếu</a:t>
            </a:r>
            <a:r>
              <a:rPr sz="2600" spc="2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tố</a:t>
            </a:r>
            <a:r>
              <a:rPr sz="2600" spc="4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nguy</a:t>
            </a:r>
            <a:r>
              <a:rPr sz="2600" spc="2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130" dirty="0">
                <a:solidFill>
                  <a:srgbClr val="1F487C"/>
                </a:solidFill>
                <a:latin typeface="Microsoft Sans Serif"/>
                <a:cs typeface="Microsoft Sans Serif"/>
              </a:rPr>
              <a:t>cơ</a:t>
            </a:r>
            <a:r>
              <a:rPr sz="2600" spc="2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145" dirty="0">
                <a:solidFill>
                  <a:srgbClr val="1F487C"/>
                </a:solidFill>
                <a:latin typeface="Microsoft Sans Serif"/>
                <a:cs typeface="Microsoft Sans Serif"/>
              </a:rPr>
              <a:t>tử</a:t>
            </a:r>
            <a:r>
              <a:rPr sz="2600" spc="2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vong</a:t>
            </a:r>
            <a:r>
              <a:rPr sz="2600" spc="2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liên</a:t>
            </a:r>
            <a:r>
              <a:rPr sz="26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quan</a:t>
            </a:r>
            <a:r>
              <a:rPr sz="26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đến</a:t>
            </a:r>
            <a:r>
              <a:rPr sz="26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hen</a:t>
            </a:r>
            <a:endParaRPr sz="2600">
              <a:latin typeface="Microsoft Sans Serif"/>
              <a:cs typeface="Microsoft Sans Serif"/>
            </a:endParaRPr>
          </a:p>
          <a:p>
            <a:pPr marL="469265" marR="5080" indent="-457200">
              <a:lnSpc>
                <a:spcPct val="130000"/>
              </a:lnSpc>
              <a:spcBef>
                <a:spcPts val="600"/>
              </a:spcBef>
              <a:buClr>
                <a:srgbClr val="C00000"/>
              </a:buClr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2600" spc="5" dirty="0">
                <a:solidFill>
                  <a:srgbClr val="1F487C"/>
                </a:solidFill>
                <a:latin typeface="Microsoft Sans Serif"/>
                <a:cs typeface="Microsoft Sans Serif"/>
              </a:rPr>
              <a:t>Tất</a:t>
            </a:r>
            <a:r>
              <a:rPr sz="2600" spc="2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cả</a:t>
            </a:r>
            <a:r>
              <a:rPr sz="26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5" dirty="0">
                <a:solidFill>
                  <a:srgbClr val="1F487C"/>
                </a:solidFill>
                <a:latin typeface="Microsoft Sans Serif"/>
                <a:cs typeface="Microsoft Sans Serif"/>
              </a:rPr>
              <a:t>các</a:t>
            </a:r>
            <a:r>
              <a:rPr sz="2600" spc="1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thuốc</a:t>
            </a:r>
            <a:r>
              <a:rPr sz="2600" spc="4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cắt</a:t>
            </a:r>
            <a:r>
              <a:rPr sz="2600" spc="2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85" dirty="0">
                <a:solidFill>
                  <a:srgbClr val="1F487C"/>
                </a:solidFill>
                <a:latin typeface="Microsoft Sans Serif"/>
                <a:cs typeface="Microsoft Sans Serif"/>
              </a:rPr>
              <a:t>cơn</a:t>
            </a:r>
            <a:r>
              <a:rPr sz="2600" spc="2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và</a:t>
            </a:r>
            <a:r>
              <a:rPr sz="26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thuốc</a:t>
            </a:r>
            <a:r>
              <a:rPr sz="2600" spc="4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kiếm</a:t>
            </a:r>
            <a:r>
              <a:rPr sz="2600" spc="1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soát</a:t>
            </a:r>
            <a:r>
              <a:rPr sz="2600" spc="2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hiện</a:t>
            </a:r>
            <a:r>
              <a:rPr sz="2600" spc="4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tại:</a:t>
            </a:r>
            <a:r>
              <a:rPr sz="2600" spc="4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liều</a:t>
            </a:r>
            <a:r>
              <a:rPr sz="26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dùng,</a:t>
            </a:r>
            <a:r>
              <a:rPr sz="26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150" dirty="0">
                <a:solidFill>
                  <a:srgbClr val="1F487C"/>
                </a:solidFill>
                <a:latin typeface="Microsoft Sans Serif"/>
                <a:cs typeface="Microsoft Sans Serif"/>
              </a:rPr>
              <a:t>sự</a:t>
            </a:r>
            <a:r>
              <a:rPr sz="2600" spc="2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tuân </a:t>
            </a:r>
            <a:r>
              <a:rPr sz="2600" spc="-67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thủ,</a:t>
            </a:r>
            <a:r>
              <a:rPr sz="26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và</a:t>
            </a:r>
            <a:r>
              <a:rPr sz="2600" spc="2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đáp</a:t>
            </a:r>
            <a:r>
              <a:rPr sz="26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95" dirty="0">
                <a:solidFill>
                  <a:srgbClr val="1F487C"/>
                </a:solidFill>
                <a:latin typeface="Microsoft Sans Serif"/>
                <a:cs typeface="Microsoft Sans Serif"/>
              </a:rPr>
              <a:t>ứng</a:t>
            </a:r>
            <a:r>
              <a:rPr sz="26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80" dirty="0">
                <a:solidFill>
                  <a:srgbClr val="1F487C"/>
                </a:solidFill>
                <a:latin typeface="Microsoft Sans Serif"/>
                <a:cs typeface="Microsoft Sans Serif"/>
              </a:rPr>
              <a:t>với</a:t>
            </a:r>
            <a:r>
              <a:rPr sz="26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liệu</a:t>
            </a:r>
            <a:r>
              <a:rPr sz="26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pháp</a:t>
            </a:r>
            <a:r>
              <a:rPr sz="2600" spc="2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hiện</a:t>
            </a:r>
            <a:r>
              <a:rPr sz="26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tại.</a:t>
            </a:r>
            <a:endParaRPr sz="2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10054" y="6655279"/>
            <a:ext cx="160083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GINA</a:t>
            </a:r>
            <a:r>
              <a:rPr sz="11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2022,</a:t>
            </a: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Box</a:t>
            </a:r>
            <a:r>
              <a:rPr sz="11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4-3</a:t>
            </a:r>
            <a:r>
              <a:rPr sz="11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(1/7)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8040" y="517017"/>
            <a:ext cx="39998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66010" algn="l"/>
              </a:tabLst>
            </a:pPr>
            <a:r>
              <a:rPr sz="2800" spc="-10" dirty="0">
                <a:solidFill>
                  <a:srgbClr val="375F92"/>
                </a:solidFill>
              </a:rPr>
              <a:t>Đánh</a:t>
            </a:r>
            <a:r>
              <a:rPr sz="2800" spc="30" dirty="0">
                <a:solidFill>
                  <a:srgbClr val="375F92"/>
                </a:solidFill>
              </a:rPr>
              <a:t> </a:t>
            </a:r>
            <a:r>
              <a:rPr sz="2800" spc="-5" dirty="0">
                <a:solidFill>
                  <a:srgbClr val="375F92"/>
                </a:solidFill>
              </a:rPr>
              <a:t>giá</a:t>
            </a:r>
            <a:r>
              <a:rPr sz="2800" spc="5" dirty="0">
                <a:solidFill>
                  <a:srgbClr val="375F92"/>
                </a:solidFill>
              </a:rPr>
              <a:t> </a:t>
            </a:r>
            <a:r>
              <a:rPr sz="2800" spc="-170" dirty="0">
                <a:solidFill>
                  <a:srgbClr val="375F92"/>
                </a:solidFill>
              </a:rPr>
              <a:t>tình	</a:t>
            </a:r>
            <a:r>
              <a:rPr sz="2800" spc="-5" dirty="0">
                <a:solidFill>
                  <a:srgbClr val="375F92"/>
                </a:solidFill>
              </a:rPr>
              <a:t>trạng</a:t>
            </a:r>
            <a:r>
              <a:rPr sz="2800" spc="-55" dirty="0">
                <a:solidFill>
                  <a:srgbClr val="375F92"/>
                </a:solidFill>
              </a:rPr>
              <a:t> </a:t>
            </a:r>
            <a:r>
              <a:rPr sz="2800" spc="-5" dirty="0">
                <a:solidFill>
                  <a:srgbClr val="375F92"/>
                </a:solidFill>
              </a:rPr>
              <a:t>hen</a:t>
            </a:r>
            <a:endParaRPr sz="28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ACFE92E9-500E-4BB1-89EE-C0B1856A6430}" type="datetime10">
              <a:rPr lang="en-US" smtClean="0"/>
              <a:t>13:19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8767" y="1583817"/>
            <a:ext cx="11129645" cy="4254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75" dirty="0">
                <a:latin typeface="Arial"/>
                <a:cs typeface="Arial"/>
              </a:rPr>
              <a:t>Khám</a:t>
            </a:r>
            <a:r>
              <a:rPr sz="2800" b="1" spc="28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thực thể: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cần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đánh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giá:</a:t>
            </a:r>
            <a:endParaRPr sz="2800">
              <a:latin typeface="Microsoft Sans Serif"/>
              <a:cs typeface="Microsoft Sans Serif"/>
            </a:endParaRPr>
          </a:p>
          <a:p>
            <a:pPr marL="475615" indent="-463550">
              <a:lnSpc>
                <a:spcPct val="100000"/>
              </a:lnSpc>
              <a:spcBef>
                <a:spcPts val="2215"/>
              </a:spcBef>
              <a:buClr>
                <a:srgbClr val="C00000"/>
              </a:buClr>
              <a:buFont typeface="Wingdings"/>
              <a:buChar char=""/>
              <a:tabLst>
                <a:tab pos="475615" algn="l"/>
                <a:tab pos="476250" algn="l"/>
              </a:tabLst>
            </a:pP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Dấu</a:t>
            </a:r>
            <a:r>
              <a:rPr sz="2600" spc="2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hiệu</a:t>
            </a:r>
            <a:r>
              <a:rPr sz="26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đánh</a:t>
            </a:r>
            <a:r>
              <a:rPr sz="26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giá</a:t>
            </a:r>
            <a:r>
              <a:rPr sz="26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100" dirty="0">
                <a:solidFill>
                  <a:srgbClr val="1F487C"/>
                </a:solidFill>
                <a:latin typeface="Microsoft Sans Serif"/>
                <a:cs typeface="Microsoft Sans Serif"/>
              </a:rPr>
              <a:t>mức</a:t>
            </a:r>
            <a:r>
              <a:rPr sz="2600" spc="2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độ</a:t>
            </a:r>
            <a:r>
              <a:rPr sz="26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85" dirty="0">
                <a:solidFill>
                  <a:srgbClr val="1F487C"/>
                </a:solidFill>
                <a:latin typeface="Microsoft Sans Serif"/>
                <a:cs typeface="Microsoft Sans Serif"/>
              </a:rPr>
              <a:t>đợt</a:t>
            </a:r>
            <a:r>
              <a:rPr sz="2600" spc="2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cấp,</a:t>
            </a:r>
            <a:r>
              <a:rPr sz="2600" spc="2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bao</a:t>
            </a:r>
            <a:r>
              <a:rPr sz="26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gồm</a:t>
            </a:r>
            <a:r>
              <a:rPr sz="2600" spc="2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5" dirty="0">
                <a:solidFill>
                  <a:srgbClr val="1F487C"/>
                </a:solidFill>
                <a:latin typeface="Microsoft Sans Serif"/>
                <a:cs typeface="Microsoft Sans Serif"/>
              </a:rPr>
              <a:t>các</a:t>
            </a:r>
            <a:r>
              <a:rPr sz="2600" spc="2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dấu</a:t>
            </a:r>
            <a:r>
              <a:rPr sz="26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hiệu</a:t>
            </a:r>
            <a:r>
              <a:rPr sz="26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sinh</a:t>
            </a:r>
            <a:r>
              <a:rPr sz="2600" spc="2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tồn:</a:t>
            </a:r>
            <a:r>
              <a:rPr sz="26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ý</a:t>
            </a:r>
            <a:endParaRPr sz="2600">
              <a:latin typeface="Microsoft Sans Serif"/>
              <a:cs typeface="Microsoft Sans Serif"/>
            </a:endParaRPr>
          </a:p>
          <a:p>
            <a:pPr marL="475615" marR="275590">
              <a:lnSpc>
                <a:spcPts val="4680"/>
              </a:lnSpc>
              <a:spcBef>
                <a:spcPts val="415"/>
              </a:spcBef>
            </a:pPr>
            <a:r>
              <a:rPr sz="2600" spc="60" dirty="0">
                <a:solidFill>
                  <a:srgbClr val="1F487C"/>
                </a:solidFill>
                <a:latin typeface="Microsoft Sans Serif"/>
                <a:cs typeface="Microsoft Sans Serif"/>
              </a:rPr>
              <a:t>thức,</a:t>
            </a:r>
            <a:r>
              <a:rPr sz="2600" spc="2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thân</a:t>
            </a:r>
            <a:r>
              <a:rPr sz="2600" spc="4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nhiệt,</a:t>
            </a:r>
            <a:r>
              <a:rPr sz="2600" spc="2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nhịp</a:t>
            </a:r>
            <a:r>
              <a:rPr sz="26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tim,</a:t>
            </a:r>
            <a:r>
              <a:rPr sz="2600" spc="2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nhịp</a:t>
            </a:r>
            <a:r>
              <a:rPr sz="26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65" dirty="0">
                <a:solidFill>
                  <a:srgbClr val="1F487C"/>
                </a:solidFill>
                <a:latin typeface="Microsoft Sans Serif"/>
                <a:cs typeface="Microsoft Sans Serif"/>
              </a:rPr>
              <a:t>thở,</a:t>
            </a:r>
            <a:r>
              <a:rPr sz="26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huyết</a:t>
            </a:r>
            <a:r>
              <a:rPr sz="26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áp,</a:t>
            </a:r>
            <a:r>
              <a:rPr sz="2600" spc="2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độ</a:t>
            </a:r>
            <a:r>
              <a:rPr sz="26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dài</a:t>
            </a:r>
            <a:r>
              <a:rPr sz="2600" spc="2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câu</a:t>
            </a:r>
            <a:r>
              <a:rPr sz="26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nói,</a:t>
            </a:r>
            <a:r>
              <a:rPr sz="2600" spc="2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co</a:t>
            </a:r>
            <a:r>
              <a:rPr sz="26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kéo</a:t>
            </a:r>
            <a:r>
              <a:rPr sz="2600" spc="2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130" dirty="0">
                <a:solidFill>
                  <a:srgbClr val="1F487C"/>
                </a:solidFill>
                <a:latin typeface="Microsoft Sans Serif"/>
                <a:cs typeface="Microsoft Sans Serif"/>
              </a:rPr>
              <a:t>cơ </a:t>
            </a:r>
            <a:r>
              <a:rPr sz="2600" spc="-67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hô</a:t>
            </a:r>
            <a:r>
              <a:rPr sz="2600" spc="2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hấp,</a:t>
            </a:r>
            <a:r>
              <a:rPr sz="2600" spc="2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khò</a:t>
            </a:r>
            <a:r>
              <a:rPr sz="26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khè....</a:t>
            </a:r>
            <a:endParaRPr sz="2600">
              <a:latin typeface="Microsoft Sans Serif"/>
              <a:cs typeface="Microsoft Sans Serif"/>
            </a:endParaRPr>
          </a:p>
          <a:p>
            <a:pPr marL="475615" indent="-463550">
              <a:lnSpc>
                <a:spcPct val="100000"/>
              </a:lnSpc>
              <a:spcBef>
                <a:spcPts val="1750"/>
              </a:spcBef>
              <a:buClr>
                <a:srgbClr val="C00000"/>
              </a:buClr>
              <a:buFont typeface="Wingdings"/>
              <a:buChar char=""/>
              <a:tabLst>
                <a:tab pos="475615" algn="l"/>
                <a:tab pos="476250" algn="l"/>
              </a:tabLst>
            </a:pP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Yếu</a:t>
            </a:r>
            <a:r>
              <a:rPr sz="26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tố</a:t>
            </a:r>
            <a:r>
              <a:rPr sz="2600" spc="4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làm</a:t>
            </a:r>
            <a:r>
              <a:rPr sz="2600" spc="1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70" dirty="0">
                <a:solidFill>
                  <a:srgbClr val="1F487C"/>
                </a:solidFill>
                <a:latin typeface="Microsoft Sans Serif"/>
                <a:cs typeface="Microsoft Sans Serif"/>
              </a:rPr>
              <a:t>phức</a:t>
            </a:r>
            <a:r>
              <a:rPr sz="2600" spc="2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tạp</a:t>
            </a:r>
            <a:r>
              <a:rPr sz="2600" spc="4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thêm:</a:t>
            </a:r>
            <a:r>
              <a:rPr sz="2600" spc="2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phản</a:t>
            </a:r>
            <a:r>
              <a:rPr sz="26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vệ,</a:t>
            </a:r>
            <a:r>
              <a:rPr sz="2600" spc="2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viêm</a:t>
            </a:r>
            <a:r>
              <a:rPr sz="2600" spc="1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phổi,</a:t>
            </a:r>
            <a:r>
              <a:rPr sz="2600" spc="2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tràn</a:t>
            </a:r>
            <a:r>
              <a:rPr sz="2600" spc="45" dirty="0">
                <a:solidFill>
                  <a:srgbClr val="1F487C"/>
                </a:solidFill>
                <a:latin typeface="Microsoft Sans Serif"/>
                <a:cs typeface="Microsoft Sans Serif"/>
              </a:rPr>
              <a:t> khí</a:t>
            </a:r>
            <a:r>
              <a:rPr sz="26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màng</a:t>
            </a:r>
            <a:r>
              <a:rPr sz="2600" spc="2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phổi</a:t>
            </a:r>
            <a:endParaRPr sz="2600">
              <a:latin typeface="Microsoft Sans Serif"/>
              <a:cs typeface="Microsoft Sans Serif"/>
            </a:endParaRPr>
          </a:p>
          <a:p>
            <a:pPr marL="475615" marR="5080" indent="-463550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Font typeface="Wingdings"/>
              <a:buChar char=""/>
              <a:tabLst>
                <a:tab pos="475615" algn="l"/>
                <a:tab pos="476250" algn="l"/>
              </a:tabLst>
            </a:pP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Dấu</a:t>
            </a:r>
            <a:r>
              <a:rPr sz="2600" spc="2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hiệu</a:t>
            </a:r>
            <a:r>
              <a:rPr sz="26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của</a:t>
            </a:r>
            <a:r>
              <a:rPr sz="2600" spc="4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bệnh</a:t>
            </a:r>
            <a:r>
              <a:rPr sz="2600" spc="2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lý</a:t>
            </a:r>
            <a:r>
              <a:rPr sz="2600" spc="4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khác</a:t>
            </a:r>
            <a:r>
              <a:rPr sz="2600" spc="2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có</a:t>
            </a:r>
            <a:r>
              <a:rPr sz="2600" spc="2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thể</a:t>
            </a:r>
            <a:r>
              <a:rPr sz="2600" spc="4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gây</a:t>
            </a:r>
            <a:r>
              <a:rPr sz="26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khó</a:t>
            </a:r>
            <a:r>
              <a:rPr sz="2600" spc="4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85" dirty="0">
                <a:solidFill>
                  <a:srgbClr val="1F487C"/>
                </a:solidFill>
                <a:latin typeface="Microsoft Sans Serif"/>
                <a:cs typeface="Microsoft Sans Serif"/>
              </a:rPr>
              <a:t>thở</a:t>
            </a:r>
            <a:r>
              <a:rPr sz="26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cấp:</a:t>
            </a:r>
            <a:r>
              <a:rPr sz="26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suy</a:t>
            </a:r>
            <a:r>
              <a:rPr sz="26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tim,</a:t>
            </a:r>
            <a:r>
              <a:rPr sz="26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dị</a:t>
            </a:r>
            <a:r>
              <a:rPr sz="2600" spc="2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vật</a:t>
            </a:r>
            <a:r>
              <a:rPr sz="26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105" dirty="0">
                <a:solidFill>
                  <a:srgbClr val="1F487C"/>
                </a:solidFill>
                <a:latin typeface="Microsoft Sans Serif"/>
                <a:cs typeface="Microsoft Sans Serif"/>
              </a:rPr>
              <a:t>đường </a:t>
            </a:r>
            <a:r>
              <a:rPr sz="2600" spc="-67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85" dirty="0">
                <a:solidFill>
                  <a:srgbClr val="1F487C"/>
                </a:solidFill>
                <a:latin typeface="Microsoft Sans Serif"/>
                <a:cs typeface="Microsoft Sans Serif"/>
              </a:rPr>
              <a:t>thở</a:t>
            </a:r>
            <a:r>
              <a:rPr sz="2600" spc="2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hoặc</a:t>
            </a:r>
            <a:r>
              <a:rPr sz="26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tắc</a:t>
            </a:r>
            <a:r>
              <a:rPr sz="26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mạch</a:t>
            </a:r>
            <a:r>
              <a:rPr sz="2600" spc="1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220" dirty="0">
                <a:solidFill>
                  <a:srgbClr val="1F487C"/>
                </a:solidFill>
                <a:latin typeface="Microsoft Sans Serif"/>
                <a:cs typeface="Microsoft Sans Serif"/>
              </a:rPr>
              <a:t>phổi…</a:t>
            </a:r>
            <a:endParaRPr sz="2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10054" y="6655279"/>
            <a:ext cx="160083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GINA</a:t>
            </a:r>
            <a:r>
              <a:rPr sz="11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2022,</a:t>
            </a: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Box</a:t>
            </a:r>
            <a:r>
              <a:rPr sz="11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4-3</a:t>
            </a:r>
            <a:r>
              <a:rPr sz="11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(1/7)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8040" y="517017"/>
            <a:ext cx="39998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66010" algn="l"/>
              </a:tabLst>
            </a:pPr>
            <a:r>
              <a:rPr sz="2800" spc="-10" dirty="0">
                <a:solidFill>
                  <a:srgbClr val="375F92"/>
                </a:solidFill>
              </a:rPr>
              <a:t>Đánh</a:t>
            </a:r>
            <a:r>
              <a:rPr sz="2800" spc="30" dirty="0">
                <a:solidFill>
                  <a:srgbClr val="375F92"/>
                </a:solidFill>
              </a:rPr>
              <a:t> </a:t>
            </a:r>
            <a:r>
              <a:rPr sz="2800" spc="-5" dirty="0">
                <a:solidFill>
                  <a:srgbClr val="375F92"/>
                </a:solidFill>
              </a:rPr>
              <a:t>giá</a:t>
            </a:r>
            <a:r>
              <a:rPr sz="2800" spc="5" dirty="0">
                <a:solidFill>
                  <a:srgbClr val="375F92"/>
                </a:solidFill>
              </a:rPr>
              <a:t> </a:t>
            </a:r>
            <a:r>
              <a:rPr sz="2800" spc="-170" dirty="0">
                <a:solidFill>
                  <a:srgbClr val="375F92"/>
                </a:solidFill>
              </a:rPr>
              <a:t>tình	</a:t>
            </a:r>
            <a:r>
              <a:rPr sz="2800" spc="-5" dirty="0">
                <a:solidFill>
                  <a:srgbClr val="375F92"/>
                </a:solidFill>
              </a:rPr>
              <a:t>trạng</a:t>
            </a:r>
            <a:r>
              <a:rPr sz="2800" spc="-55" dirty="0">
                <a:solidFill>
                  <a:srgbClr val="375F92"/>
                </a:solidFill>
              </a:rPr>
              <a:t> </a:t>
            </a:r>
            <a:r>
              <a:rPr sz="2800" spc="-5" dirty="0">
                <a:solidFill>
                  <a:srgbClr val="375F92"/>
                </a:solidFill>
              </a:rPr>
              <a:t>hen</a:t>
            </a:r>
            <a:endParaRPr sz="28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1F828A1-586D-407C-86A8-C853752D1100}" type="datetime10">
              <a:rPr lang="en-US" smtClean="0"/>
              <a:t>13:19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4865" y="1703323"/>
            <a:ext cx="11238230" cy="2394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800" b="1" spc="-95" dirty="0">
                <a:latin typeface="Arial"/>
                <a:cs typeface="Arial"/>
              </a:rPr>
              <a:t>Các</a:t>
            </a:r>
            <a:r>
              <a:rPr sz="2800" b="1" spc="275" dirty="0">
                <a:latin typeface="Arial"/>
                <a:cs typeface="Arial"/>
              </a:rPr>
              <a:t> </a:t>
            </a:r>
            <a:r>
              <a:rPr sz="2800" b="1" spc="-45" dirty="0">
                <a:latin typeface="Arial"/>
                <a:cs typeface="Arial"/>
              </a:rPr>
              <a:t>thông</a:t>
            </a:r>
            <a:r>
              <a:rPr sz="2800" b="1" spc="19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số </a:t>
            </a:r>
            <a:r>
              <a:rPr sz="2800" b="1" spc="-60" dirty="0">
                <a:latin typeface="Arial"/>
                <a:cs typeface="Arial"/>
              </a:rPr>
              <a:t>khách</a:t>
            </a:r>
            <a:r>
              <a:rPr sz="2800" b="1" spc="27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quan</a:t>
            </a:r>
            <a:endParaRPr sz="2800">
              <a:latin typeface="Arial"/>
              <a:cs typeface="Arial"/>
            </a:endParaRPr>
          </a:p>
          <a:p>
            <a:pPr marL="495300" marR="30480" indent="-457200">
              <a:lnSpc>
                <a:spcPct val="150100"/>
              </a:lnSpc>
              <a:spcBef>
                <a:spcPts val="650"/>
              </a:spcBef>
              <a:buClr>
                <a:srgbClr val="C00000"/>
              </a:buClr>
              <a:buFont typeface="Wingdings"/>
              <a:buChar char=""/>
              <a:tabLst>
                <a:tab pos="494665" algn="l"/>
                <a:tab pos="495300" algn="l"/>
              </a:tabLst>
            </a:pPr>
            <a:r>
              <a:rPr sz="2600" dirty="0">
                <a:solidFill>
                  <a:srgbClr val="001F5F"/>
                </a:solidFill>
                <a:latin typeface="Microsoft Sans Serif"/>
                <a:cs typeface="Microsoft Sans Serif"/>
              </a:rPr>
              <a:t>Đo </a:t>
            </a:r>
            <a:r>
              <a:rPr sz="26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SpO</a:t>
            </a:r>
            <a:r>
              <a:rPr sz="2550" spc="7" baseline="-21241" dirty="0">
                <a:solidFill>
                  <a:srgbClr val="001F5F"/>
                </a:solidFill>
                <a:latin typeface="Microsoft Sans Serif"/>
                <a:cs typeface="Microsoft Sans Serif"/>
              </a:rPr>
              <a:t>2</a:t>
            </a:r>
            <a:r>
              <a:rPr sz="26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: SpO</a:t>
            </a:r>
            <a:r>
              <a:rPr sz="2550" spc="7" baseline="-21241" dirty="0">
                <a:solidFill>
                  <a:srgbClr val="001F5F"/>
                </a:solidFill>
                <a:latin typeface="Microsoft Sans Serif"/>
                <a:cs typeface="Microsoft Sans Serif"/>
              </a:rPr>
              <a:t>2</a:t>
            </a:r>
            <a:r>
              <a:rPr sz="2550" spc="15" baseline="-21241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1F5F"/>
                </a:solidFill>
                <a:latin typeface="Microsoft Sans Serif"/>
                <a:cs typeface="Microsoft Sans Serif"/>
              </a:rPr>
              <a:t>&lt; 90% </a:t>
            </a:r>
            <a:r>
              <a:rPr sz="2600" spc="260" dirty="0">
                <a:solidFill>
                  <a:srgbClr val="001F5F"/>
                </a:solidFill>
                <a:latin typeface="Microsoft Sans Serif"/>
                <a:cs typeface="Microsoft Sans Serif"/>
              </a:rPr>
              <a:t>ở </a:t>
            </a:r>
            <a:r>
              <a:rPr sz="26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trẻ </a:t>
            </a:r>
            <a:r>
              <a:rPr sz="2600" dirty="0">
                <a:solidFill>
                  <a:srgbClr val="001F5F"/>
                </a:solidFill>
                <a:latin typeface="Microsoft Sans Serif"/>
                <a:cs typeface="Microsoft Sans Serif"/>
              </a:rPr>
              <a:t>em hoặc </a:t>
            </a:r>
            <a:r>
              <a:rPr sz="2600" spc="105" dirty="0">
                <a:solidFill>
                  <a:srgbClr val="001F5F"/>
                </a:solidFill>
                <a:latin typeface="Microsoft Sans Serif"/>
                <a:cs typeface="Microsoft Sans Serif"/>
              </a:rPr>
              <a:t>người </a:t>
            </a:r>
            <a:r>
              <a:rPr sz="2600" spc="75" dirty="0">
                <a:solidFill>
                  <a:srgbClr val="001F5F"/>
                </a:solidFill>
                <a:latin typeface="Microsoft Sans Serif"/>
                <a:cs typeface="Microsoft Sans Serif"/>
              </a:rPr>
              <a:t>lớn </a:t>
            </a:r>
            <a:r>
              <a:rPr sz="2600" dirty="0">
                <a:solidFill>
                  <a:srgbClr val="001F5F"/>
                </a:solidFill>
                <a:latin typeface="Microsoft Sans Serif"/>
                <a:cs typeface="Microsoft Sans Serif"/>
              </a:rPr>
              <a:t>báo </a:t>
            </a:r>
            <a:r>
              <a:rPr sz="2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hiệu </a:t>
            </a:r>
            <a:r>
              <a:rPr sz="2600" dirty="0">
                <a:solidFill>
                  <a:srgbClr val="001F5F"/>
                </a:solidFill>
                <a:latin typeface="Microsoft Sans Serif"/>
                <a:cs typeface="Microsoft Sans Serif"/>
              </a:rPr>
              <a:t>nhu cầu </a:t>
            </a:r>
            <a:r>
              <a:rPr sz="2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điều trị </a:t>
            </a:r>
            <a:r>
              <a:rPr sz="2600" spc="-68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tích</a:t>
            </a:r>
            <a:r>
              <a:rPr sz="26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spc="100" dirty="0">
                <a:solidFill>
                  <a:srgbClr val="001F5F"/>
                </a:solidFill>
                <a:latin typeface="Microsoft Sans Serif"/>
                <a:cs typeface="Microsoft Sans Serif"/>
              </a:rPr>
              <a:t>cực</a:t>
            </a:r>
            <a:endParaRPr sz="2600">
              <a:latin typeface="Microsoft Sans Serif"/>
              <a:cs typeface="Microsoft Sans Serif"/>
            </a:endParaRPr>
          </a:p>
          <a:p>
            <a:pPr marL="495300" indent="-457200">
              <a:lnSpc>
                <a:spcPct val="100000"/>
              </a:lnSpc>
              <a:spcBef>
                <a:spcPts val="2160"/>
              </a:spcBef>
              <a:buClr>
                <a:srgbClr val="C00000"/>
              </a:buClr>
              <a:buFont typeface="Wingdings"/>
              <a:buChar char=""/>
              <a:tabLst>
                <a:tab pos="494665" algn="l"/>
                <a:tab pos="495300" algn="l"/>
              </a:tabLst>
            </a:pPr>
            <a:r>
              <a:rPr sz="2600" dirty="0">
                <a:solidFill>
                  <a:srgbClr val="001F5F"/>
                </a:solidFill>
                <a:latin typeface="Microsoft Sans Serif"/>
                <a:cs typeface="Microsoft Sans Serif"/>
              </a:rPr>
              <a:t>Đo</a:t>
            </a:r>
            <a:r>
              <a:rPr sz="26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1F5F"/>
                </a:solidFill>
                <a:latin typeface="Microsoft Sans Serif"/>
                <a:cs typeface="Microsoft Sans Serif"/>
              </a:rPr>
              <a:t>PEF</a:t>
            </a:r>
            <a:r>
              <a:rPr sz="26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spc="260" dirty="0">
                <a:solidFill>
                  <a:srgbClr val="001F5F"/>
                </a:solidFill>
                <a:latin typeface="Microsoft Sans Serif"/>
                <a:cs typeface="Microsoft Sans Serif"/>
              </a:rPr>
              <a:t>ở</a:t>
            </a:r>
            <a:r>
              <a:rPr sz="26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bệnh</a:t>
            </a:r>
            <a:r>
              <a:rPr sz="26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nhân</a:t>
            </a:r>
            <a:r>
              <a:rPr sz="26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1F5F"/>
                </a:solidFill>
                <a:latin typeface="Microsoft Sans Serif"/>
                <a:cs typeface="Microsoft Sans Serif"/>
              </a:rPr>
              <a:t>&gt;</a:t>
            </a:r>
            <a:r>
              <a:rPr sz="26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1F5F"/>
                </a:solidFill>
                <a:latin typeface="Microsoft Sans Serif"/>
                <a:cs typeface="Microsoft Sans Serif"/>
              </a:rPr>
              <a:t>5-7</a:t>
            </a:r>
            <a:r>
              <a:rPr sz="26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tuổi</a:t>
            </a:r>
            <a:endParaRPr sz="2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10054" y="6655279"/>
            <a:ext cx="160083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GINA</a:t>
            </a:r>
            <a:r>
              <a:rPr sz="11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2022,</a:t>
            </a: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Box</a:t>
            </a:r>
            <a:r>
              <a:rPr sz="11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4-3</a:t>
            </a:r>
            <a:r>
              <a:rPr sz="11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(1/7)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8040" y="517017"/>
            <a:ext cx="39998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66010" algn="l"/>
              </a:tabLst>
            </a:pPr>
            <a:r>
              <a:rPr sz="2800" spc="-10" dirty="0">
                <a:solidFill>
                  <a:srgbClr val="375F92"/>
                </a:solidFill>
              </a:rPr>
              <a:t>Đánh</a:t>
            </a:r>
            <a:r>
              <a:rPr sz="2800" spc="30" dirty="0">
                <a:solidFill>
                  <a:srgbClr val="375F92"/>
                </a:solidFill>
              </a:rPr>
              <a:t> </a:t>
            </a:r>
            <a:r>
              <a:rPr sz="2800" spc="-5" dirty="0">
                <a:solidFill>
                  <a:srgbClr val="375F92"/>
                </a:solidFill>
              </a:rPr>
              <a:t>giá</a:t>
            </a:r>
            <a:r>
              <a:rPr sz="2800" spc="5" dirty="0">
                <a:solidFill>
                  <a:srgbClr val="375F92"/>
                </a:solidFill>
              </a:rPr>
              <a:t> </a:t>
            </a:r>
            <a:r>
              <a:rPr sz="2800" spc="-170" dirty="0">
                <a:solidFill>
                  <a:srgbClr val="375F92"/>
                </a:solidFill>
              </a:rPr>
              <a:t>tình	</a:t>
            </a:r>
            <a:r>
              <a:rPr sz="2800" spc="-5" dirty="0">
                <a:solidFill>
                  <a:srgbClr val="375F92"/>
                </a:solidFill>
              </a:rPr>
              <a:t>trạng</a:t>
            </a:r>
            <a:r>
              <a:rPr sz="2800" spc="-55" dirty="0">
                <a:solidFill>
                  <a:srgbClr val="375F92"/>
                </a:solidFill>
              </a:rPr>
              <a:t> </a:t>
            </a:r>
            <a:r>
              <a:rPr sz="2800" spc="-5" dirty="0">
                <a:solidFill>
                  <a:srgbClr val="375F92"/>
                </a:solidFill>
              </a:rPr>
              <a:t>hen</a:t>
            </a:r>
            <a:endParaRPr sz="28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CECCF678-A5CC-4B31-A11A-201BA492164F}" type="datetime10">
              <a:rPr lang="en-US" smtClean="0"/>
              <a:t>13:19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4487" y="409702"/>
            <a:ext cx="11108690" cy="3277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124679"/>
                </a:solidFill>
                <a:latin typeface="Arial"/>
                <a:cs typeface="Arial"/>
              </a:rPr>
              <a:t>Định </a:t>
            </a:r>
            <a:r>
              <a:rPr sz="2800" b="1" spc="-5" dirty="0">
                <a:solidFill>
                  <a:srgbClr val="124679"/>
                </a:solidFill>
                <a:latin typeface="Arial"/>
                <a:cs typeface="Arial"/>
              </a:rPr>
              <a:t>nghĩa</a:t>
            </a:r>
            <a:r>
              <a:rPr sz="2800" b="1" spc="20" dirty="0">
                <a:solidFill>
                  <a:srgbClr val="124679"/>
                </a:solidFill>
                <a:latin typeface="Arial"/>
                <a:cs typeface="Arial"/>
              </a:rPr>
              <a:t> </a:t>
            </a:r>
            <a:r>
              <a:rPr sz="2800" b="1" spc="5" dirty="0">
                <a:solidFill>
                  <a:srgbClr val="124679"/>
                </a:solidFill>
                <a:latin typeface="Arial"/>
                <a:cs typeface="Arial"/>
              </a:rPr>
              <a:t>và</a:t>
            </a:r>
            <a:r>
              <a:rPr sz="2800" b="1" spc="-15" dirty="0">
                <a:solidFill>
                  <a:srgbClr val="124679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124679"/>
                </a:solidFill>
                <a:latin typeface="Arial"/>
                <a:cs typeface="Arial"/>
              </a:rPr>
              <a:t>thuật</a:t>
            </a:r>
            <a:r>
              <a:rPr sz="2800" b="1" spc="10" dirty="0">
                <a:solidFill>
                  <a:srgbClr val="124679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124679"/>
                </a:solidFill>
                <a:latin typeface="Arial"/>
                <a:cs typeface="Arial"/>
              </a:rPr>
              <a:t>ngữ</a:t>
            </a:r>
            <a:endParaRPr sz="2800">
              <a:latin typeface="Arial"/>
              <a:cs typeface="Arial"/>
            </a:endParaRPr>
          </a:p>
          <a:p>
            <a:pPr marL="549275" marR="5080" indent="-342900" algn="just">
              <a:lnSpc>
                <a:spcPct val="140000"/>
              </a:lnSpc>
              <a:spcBef>
                <a:spcPts val="2455"/>
              </a:spcBef>
              <a:buClr>
                <a:srgbClr val="F79546"/>
              </a:buClr>
              <a:buSzPct val="80357"/>
              <a:buFont typeface="Wingdings"/>
              <a:buChar char=""/>
              <a:tabLst>
                <a:tab pos="549910" algn="l"/>
              </a:tabLst>
            </a:pPr>
            <a:r>
              <a:rPr sz="2800" spc="85" dirty="0">
                <a:solidFill>
                  <a:srgbClr val="07182B"/>
                </a:solidFill>
                <a:latin typeface="Microsoft Sans Serif"/>
                <a:cs typeface="Microsoft Sans Serif"/>
              </a:rPr>
              <a:t>Đợt </a:t>
            </a:r>
            <a:r>
              <a:rPr sz="2800" dirty="0">
                <a:solidFill>
                  <a:srgbClr val="07182B"/>
                </a:solidFill>
                <a:latin typeface="Microsoft Sans Serif"/>
                <a:cs typeface="Microsoft Sans Serif"/>
              </a:rPr>
              <a:t>cấp </a:t>
            </a:r>
            <a:r>
              <a:rPr sz="2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HPQ </a:t>
            </a:r>
            <a:r>
              <a:rPr sz="2800" spc="-15" dirty="0">
                <a:solidFill>
                  <a:srgbClr val="07182B"/>
                </a:solidFill>
                <a:latin typeface="Microsoft Sans Serif"/>
                <a:cs typeface="Microsoft Sans Serif"/>
              </a:rPr>
              <a:t>là </a:t>
            </a:r>
            <a:r>
              <a:rPr sz="28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diễn biến </a:t>
            </a:r>
            <a:r>
              <a:rPr sz="2800" dirty="0">
                <a:solidFill>
                  <a:srgbClr val="07182B"/>
                </a:solidFill>
                <a:latin typeface="Microsoft Sans Serif"/>
                <a:cs typeface="Microsoft Sans Serif"/>
              </a:rPr>
              <a:t>xấu </a:t>
            </a:r>
            <a:r>
              <a:rPr sz="28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đi </a:t>
            </a:r>
            <a:r>
              <a:rPr sz="2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mang </a:t>
            </a:r>
            <a:r>
              <a:rPr sz="28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tính </a:t>
            </a:r>
            <a:r>
              <a:rPr sz="2800" dirty="0">
                <a:solidFill>
                  <a:srgbClr val="07182B"/>
                </a:solidFill>
                <a:latin typeface="Microsoft Sans Serif"/>
                <a:cs typeface="Microsoft Sans Serif"/>
              </a:rPr>
              <a:t>chất cấp </a:t>
            </a:r>
            <a:r>
              <a:rPr sz="28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tính </a:t>
            </a:r>
            <a:r>
              <a:rPr sz="2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hoặc </a:t>
            </a:r>
            <a:r>
              <a:rPr sz="2800" dirty="0">
                <a:solidFill>
                  <a:srgbClr val="07182B"/>
                </a:solidFill>
                <a:latin typeface="Microsoft Sans Serif"/>
                <a:cs typeface="Microsoft Sans Serif"/>
              </a:rPr>
              <a:t>bán </a:t>
            </a:r>
            <a:r>
              <a:rPr sz="2800" spc="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7182B"/>
                </a:solidFill>
                <a:latin typeface="Microsoft Sans Serif"/>
                <a:cs typeface="Microsoft Sans Serif"/>
              </a:rPr>
              <a:t>cấp của các </a:t>
            </a:r>
            <a:r>
              <a:rPr sz="2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triệu </a:t>
            </a:r>
            <a:r>
              <a:rPr sz="2800" spc="60" dirty="0">
                <a:solidFill>
                  <a:srgbClr val="07182B"/>
                </a:solidFill>
                <a:latin typeface="Microsoft Sans Serif"/>
                <a:cs typeface="Microsoft Sans Serif"/>
              </a:rPr>
              <a:t>chứng </a:t>
            </a:r>
            <a:r>
              <a:rPr sz="28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lâm </a:t>
            </a:r>
            <a:r>
              <a:rPr sz="2800" dirty="0">
                <a:solidFill>
                  <a:srgbClr val="07182B"/>
                </a:solidFill>
                <a:latin typeface="Microsoft Sans Serif"/>
                <a:cs typeface="Microsoft Sans Serif"/>
              </a:rPr>
              <a:t>sàng </a:t>
            </a:r>
            <a:r>
              <a:rPr sz="2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và </a:t>
            </a:r>
            <a:r>
              <a:rPr sz="2800" spc="75" dirty="0">
                <a:solidFill>
                  <a:srgbClr val="07182B"/>
                </a:solidFill>
                <a:latin typeface="Microsoft Sans Serif"/>
                <a:cs typeface="Microsoft Sans Serif"/>
              </a:rPr>
              <a:t>chức </a:t>
            </a:r>
            <a:r>
              <a:rPr sz="2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năng hô hấp </a:t>
            </a:r>
            <a:r>
              <a:rPr sz="2800" dirty="0">
                <a:solidFill>
                  <a:srgbClr val="07182B"/>
                </a:solidFill>
                <a:latin typeface="Microsoft Sans Serif"/>
                <a:cs typeface="Microsoft Sans Serif"/>
              </a:rPr>
              <a:t>so </a:t>
            </a:r>
            <a:r>
              <a:rPr sz="2800" spc="85" dirty="0">
                <a:solidFill>
                  <a:srgbClr val="07182B"/>
                </a:solidFill>
                <a:latin typeface="Microsoft Sans Serif"/>
                <a:cs typeface="Microsoft Sans Serif"/>
              </a:rPr>
              <a:t>với </a:t>
            </a:r>
            <a:r>
              <a:rPr sz="28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tình </a:t>
            </a:r>
            <a:r>
              <a:rPr sz="2800" spc="-7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7182B"/>
                </a:solidFill>
                <a:latin typeface="Microsoft Sans Serif"/>
                <a:cs typeface="Microsoft Sans Serif"/>
              </a:rPr>
              <a:t>trạng</a:t>
            </a:r>
            <a:r>
              <a:rPr sz="28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bình</a:t>
            </a:r>
            <a:r>
              <a:rPr sz="28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95" dirty="0">
                <a:solidFill>
                  <a:srgbClr val="07182B"/>
                </a:solidFill>
                <a:latin typeface="Microsoft Sans Serif"/>
                <a:cs typeface="Microsoft Sans Serif"/>
              </a:rPr>
              <a:t>thường</a:t>
            </a:r>
            <a:r>
              <a:rPr sz="28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7182B"/>
                </a:solidFill>
                <a:latin typeface="Microsoft Sans Serif"/>
                <a:cs typeface="Microsoft Sans Serif"/>
              </a:rPr>
              <a:t>của</a:t>
            </a:r>
            <a:r>
              <a:rPr sz="28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110" dirty="0">
                <a:solidFill>
                  <a:srgbClr val="07182B"/>
                </a:solidFill>
                <a:latin typeface="Microsoft Sans Serif"/>
                <a:cs typeface="Microsoft Sans Serif"/>
              </a:rPr>
              <a:t>người</a:t>
            </a:r>
            <a:r>
              <a:rPr sz="28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bệnh.</a:t>
            </a:r>
            <a:endParaRPr sz="2800">
              <a:latin typeface="Microsoft Sans Serif"/>
              <a:cs typeface="Microsoft Sans Serif"/>
            </a:endParaRPr>
          </a:p>
          <a:p>
            <a:pPr marL="549275" indent="-343535">
              <a:lnSpc>
                <a:spcPct val="100000"/>
              </a:lnSpc>
              <a:spcBef>
                <a:spcPts val="2320"/>
              </a:spcBef>
              <a:buClr>
                <a:srgbClr val="F79546"/>
              </a:buClr>
              <a:buSzPct val="80357"/>
              <a:buFont typeface="Wingdings"/>
              <a:buChar char=""/>
              <a:tabLst>
                <a:tab pos="549275" algn="l"/>
                <a:tab pos="549910" algn="l"/>
              </a:tabLst>
            </a:pPr>
            <a:r>
              <a:rPr sz="2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Các</a:t>
            </a:r>
            <a:r>
              <a:rPr sz="28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thuật</a:t>
            </a:r>
            <a:r>
              <a:rPr sz="2800" spc="5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105" dirty="0">
                <a:solidFill>
                  <a:srgbClr val="07182B"/>
                </a:solidFill>
                <a:latin typeface="Microsoft Sans Serif"/>
                <a:cs typeface="Microsoft Sans Serif"/>
              </a:rPr>
              <a:t>ngữ</a:t>
            </a:r>
            <a:r>
              <a:rPr sz="28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114" dirty="0">
                <a:solidFill>
                  <a:srgbClr val="07182B"/>
                </a:solidFill>
                <a:latin typeface="Microsoft Sans Serif"/>
                <a:cs typeface="Microsoft Sans Serif"/>
              </a:rPr>
              <a:t>tương</a:t>
            </a:r>
            <a:r>
              <a:rPr sz="28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95" dirty="0">
                <a:solidFill>
                  <a:srgbClr val="07182B"/>
                </a:solidFill>
                <a:latin typeface="Microsoft Sans Serif"/>
                <a:cs typeface="Microsoft Sans Serif"/>
              </a:rPr>
              <a:t>đương:</a:t>
            </a:r>
            <a:r>
              <a:rPr sz="28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i="1" spc="-5" dirty="0">
                <a:solidFill>
                  <a:srgbClr val="07182B"/>
                </a:solidFill>
                <a:latin typeface="Arial"/>
                <a:cs typeface="Arial"/>
              </a:rPr>
              <a:t>đợt</a:t>
            </a:r>
            <a:r>
              <a:rPr sz="2800" i="1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07182B"/>
                </a:solidFill>
                <a:latin typeface="Arial"/>
                <a:cs typeface="Arial"/>
              </a:rPr>
              <a:t>kịch</a:t>
            </a:r>
            <a:r>
              <a:rPr sz="2800" i="1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2800" i="1" spc="-70" dirty="0">
                <a:solidFill>
                  <a:srgbClr val="07182B"/>
                </a:solidFill>
                <a:latin typeface="Arial"/>
                <a:cs typeface="Arial"/>
              </a:rPr>
              <a:t>phát</a:t>
            </a:r>
            <a:r>
              <a:rPr sz="2800" i="1" spc="-500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07182B"/>
                </a:solidFill>
                <a:latin typeface="Arial"/>
                <a:cs typeface="Arial"/>
              </a:rPr>
              <a:t>,</a:t>
            </a:r>
            <a:r>
              <a:rPr sz="2800" i="1" spc="5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07182B"/>
                </a:solidFill>
                <a:latin typeface="Arial"/>
                <a:cs typeface="Arial"/>
              </a:rPr>
              <a:t>đợt</a:t>
            </a:r>
            <a:r>
              <a:rPr sz="2800" i="1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2800" i="1" spc="-70" dirty="0">
                <a:solidFill>
                  <a:srgbClr val="07182B"/>
                </a:solidFill>
                <a:latin typeface="Arial"/>
                <a:cs typeface="Arial"/>
              </a:rPr>
              <a:t>bùng</a:t>
            </a:r>
            <a:r>
              <a:rPr sz="2800" i="1" spc="280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2800" i="1" spc="-70" dirty="0">
                <a:solidFill>
                  <a:srgbClr val="07182B"/>
                </a:solidFill>
                <a:latin typeface="Arial"/>
                <a:cs typeface="Arial"/>
              </a:rPr>
              <a:t>phát</a:t>
            </a:r>
            <a:r>
              <a:rPr sz="2800" i="1" spc="-500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07182B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62760" y="6668321"/>
            <a:ext cx="77724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i="1" dirty="0">
                <a:solidFill>
                  <a:srgbClr val="FFFFFF"/>
                </a:solidFill>
                <a:latin typeface="Arial"/>
                <a:cs typeface="Arial"/>
              </a:rPr>
              <a:t>GI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12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9488B83D-68B3-4ED4-81CD-F19E530E91CD}" type="datetime10">
              <a:rPr lang="en-US" smtClean="0"/>
              <a:t>13:19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498" y="316229"/>
            <a:ext cx="101746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75" dirty="0">
                <a:solidFill>
                  <a:srgbClr val="006FC0"/>
                </a:solidFill>
              </a:rPr>
              <a:t>Phác</a:t>
            </a:r>
            <a:r>
              <a:rPr sz="2800" spc="285" dirty="0">
                <a:solidFill>
                  <a:srgbClr val="006FC0"/>
                </a:solidFill>
              </a:rPr>
              <a:t> </a:t>
            </a:r>
            <a:r>
              <a:rPr sz="2800" spc="-5" dirty="0">
                <a:solidFill>
                  <a:srgbClr val="006FC0"/>
                </a:solidFill>
              </a:rPr>
              <a:t>đồ</a:t>
            </a:r>
            <a:r>
              <a:rPr sz="2800" spc="10" dirty="0">
                <a:solidFill>
                  <a:srgbClr val="006FC0"/>
                </a:solidFill>
              </a:rPr>
              <a:t> </a:t>
            </a:r>
            <a:r>
              <a:rPr sz="2800" spc="-5" dirty="0">
                <a:solidFill>
                  <a:srgbClr val="006FC0"/>
                </a:solidFill>
              </a:rPr>
              <a:t>xử</a:t>
            </a:r>
            <a:r>
              <a:rPr sz="2800" spc="-10" dirty="0">
                <a:solidFill>
                  <a:srgbClr val="006FC0"/>
                </a:solidFill>
              </a:rPr>
              <a:t> </a:t>
            </a:r>
            <a:r>
              <a:rPr sz="2800" spc="5" dirty="0">
                <a:solidFill>
                  <a:srgbClr val="006FC0"/>
                </a:solidFill>
              </a:rPr>
              <a:t>trí</a:t>
            </a:r>
            <a:r>
              <a:rPr sz="2800" spc="-35" dirty="0">
                <a:solidFill>
                  <a:srgbClr val="006FC0"/>
                </a:solidFill>
              </a:rPr>
              <a:t> </a:t>
            </a:r>
            <a:r>
              <a:rPr sz="2800" spc="-5" dirty="0">
                <a:solidFill>
                  <a:srgbClr val="006FC0"/>
                </a:solidFill>
              </a:rPr>
              <a:t>đợt</a:t>
            </a:r>
            <a:r>
              <a:rPr sz="2800" spc="5" dirty="0">
                <a:solidFill>
                  <a:srgbClr val="006FC0"/>
                </a:solidFill>
              </a:rPr>
              <a:t> </a:t>
            </a:r>
            <a:r>
              <a:rPr sz="2800" dirty="0">
                <a:solidFill>
                  <a:srgbClr val="006FC0"/>
                </a:solidFill>
              </a:rPr>
              <a:t>cấp</a:t>
            </a:r>
            <a:r>
              <a:rPr sz="2800" spc="15" dirty="0">
                <a:solidFill>
                  <a:srgbClr val="006FC0"/>
                </a:solidFill>
              </a:rPr>
              <a:t> </a:t>
            </a:r>
            <a:r>
              <a:rPr sz="2800" spc="-5" dirty="0">
                <a:solidFill>
                  <a:srgbClr val="006FC0"/>
                </a:solidFill>
              </a:rPr>
              <a:t>HPQ</a:t>
            </a:r>
            <a:r>
              <a:rPr sz="2800" dirty="0">
                <a:solidFill>
                  <a:srgbClr val="006FC0"/>
                </a:solidFill>
              </a:rPr>
              <a:t> </a:t>
            </a:r>
            <a:r>
              <a:rPr sz="2800" spc="-5" dirty="0">
                <a:solidFill>
                  <a:srgbClr val="006FC0"/>
                </a:solidFill>
              </a:rPr>
              <a:t>tại</a:t>
            </a:r>
            <a:r>
              <a:rPr sz="2800" spc="-10" dirty="0">
                <a:solidFill>
                  <a:srgbClr val="006FC0"/>
                </a:solidFill>
              </a:rPr>
              <a:t> </a:t>
            </a:r>
            <a:r>
              <a:rPr sz="2800" spc="-15" dirty="0">
                <a:solidFill>
                  <a:srgbClr val="006FC0"/>
                </a:solidFill>
              </a:rPr>
              <a:t>tuyến</a:t>
            </a:r>
            <a:r>
              <a:rPr sz="2800" spc="65" dirty="0">
                <a:solidFill>
                  <a:srgbClr val="006FC0"/>
                </a:solidFill>
              </a:rPr>
              <a:t> </a:t>
            </a:r>
            <a:r>
              <a:rPr sz="2800" dirty="0">
                <a:solidFill>
                  <a:srgbClr val="006FC0"/>
                </a:solidFill>
              </a:rPr>
              <a:t>cơ</a:t>
            </a:r>
            <a:r>
              <a:rPr sz="2800" spc="-10" dirty="0">
                <a:solidFill>
                  <a:srgbClr val="006FC0"/>
                </a:solidFill>
              </a:rPr>
              <a:t> </a:t>
            </a:r>
            <a:r>
              <a:rPr sz="2800" dirty="0">
                <a:solidFill>
                  <a:srgbClr val="006FC0"/>
                </a:solidFill>
              </a:rPr>
              <a:t>sở</a:t>
            </a:r>
            <a:r>
              <a:rPr sz="2800" spc="5" dirty="0">
                <a:solidFill>
                  <a:srgbClr val="006FC0"/>
                </a:solidFill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Microsoft Sans Serif"/>
                <a:cs typeface="Microsoft Sans Serif"/>
              </a:rPr>
              <a:t>(bệnh</a:t>
            </a:r>
            <a:r>
              <a:rPr sz="2400" b="0" spc="4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Microsoft Sans Serif"/>
                <a:cs typeface="Microsoft Sans Serif"/>
              </a:rPr>
              <a:t>nhân</a:t>
            </a:r>
            <a:r>
              <a:rPr sz="2400" b="0" spc="4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2400" b="0" spc="-85" dirty="0">
                <a:solidFill>
                  <a:srgbClr val="000000"/>
                </a:solidFill>
                <a:latin typeface="Microsoft Sans Serif"/>
                <a:cs typeface="Microsoft Sans Serif"/>
              </a:rPr>
              <a:t>≥</a:t>
            </a:r>
            <a:r>
              <a:rPr sz="2400" b="0" spc="1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Microsoft Sans Serif"/>
                <a:cs typeface="Microsoft Sans Serif"/>
              </a:rPr>
              <a:t>6</a:t>
            </a:r>
            <a:r>
              <a:rPr sz="2400" b="0" spc="3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Microsoft Sans Serif"/>
                <a:cs typeface="Microsoft Sans Serif"/>
              </a:rPr>
              <a:t>tuổi)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9800" y="865632"/>
            <a:ext cx="7772400" cy="569823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710054" y="6655279"/>
            <a:ext cx="160083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GINA</a:t>
            </a:r>
            <a:r>
              <a:rPr sz="11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2022,</a:t>
            </a: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Box</a:t>
            </a:r>
            <a:r>
              <a:rPr sz="11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4-3</a:t>
            </a:r>
            <a:r>
              <a:rPr sz="11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(1/7)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70023E7E-D21D-4890-AFB5-C900F626F35E}" type="datetime10">
              <a:rPr lang="en-US" smtClean="0"/>
              <a:t>13:19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498" y="316229"/>
            <a:ext cx="101746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75" dirty="0">
                <a:solidFill>
                  <a:srgbClr val="006FC0"/>
                </a:solidFill>
              </a:rPr>
              <a:t>Phác</a:t>
            </a:r>
            <a:r>
              <a:rPr sz="2800" spc="285" dirty="0">
                <a:solidFill>
                  <a:srgbClr val="006FC0"/>
                </a:solidFill>
              </a:rPr>
              <a:t> </a:t>
            </a:r>
            <a:r>
              <a:rPr sz="2800" spc="-5" dirty="0">
                <a:solidFill>
                  <a:srgbClr val="006FC0"/>
                </a:solidFill>
              </a:rPr>
              <a:t>đồ</a:t>
            </a:r>
            <a:r>
              <a:rPr sz="2800" spc="10" dirty="0">
                <a:solidFill>
                  <a:srgbClr val="006FC0"/>
                </a:solidFill>
              </a:rPr>
              <a:t> </a:t>
            </a:r>
            <a:r>
              <a:rPr sz="2800" spc="-5" dirty="0">
                <a:solidFill>
                  <a:srgbClr val="006FC0"/>
                </a:solidFill>
              </a:rPr>
              <a:t>xử</a:t>
            </a:r>
            <a:r>
              <a:rPr sz="2800" spc="-10" dirty="0">
                <a:solidFill>
                  <a:srgbClr val="006FC0"/>
                </a:solidFill>
              </a:rPr>
              <a:t> </a:t>
            </a:r>
            <a:r>
              <a:rPr sz="2800" spc="5" dirty="0">
                <a:solidFill>
                  <a:srgbClr val="006FC0"/>
                </a:solidFill>
              </a:rPr>
              <a:t>trí</a:t>
            </a:r>
            <a:r>
              <a:rPr sz="2800" spc="-35" dirty="0">
                <a:solidFill>
                  <a:srgbClr val="006FC0"/>
                </a:solidFill>
              </a:rPr>
              <a:t> </a:t>
            </a:r>
            <a:r>
              <a:rPr sz="2800" spc="-5" dirty="0">
                <a:solidFill>
                  <a:srgbClr val="006FC0"/>
                </a:solidFill>
              </a:rPr>
              <a:t>đợt</a:t>
            </a:r>
            <a:r>
              <a:rPr sz="2800" spc="5" dirty="0">
                <a:solidFill>
                  <a:srgbClr val="006FC0"/>
                </a:solidFill>
              </a:rPr>
              <a:t> </a:t>
            </a:r>
            <a:r>
              <a:rPr sz="2800" dirty="0">
                <a:solidFill>
                  <a:srgbClr val="006FC0"/>
                </a:solidFill>
              </a:rPr>
              <a:t>cấp</a:t>
            </a:r>
            <a:r>
              <a:rPr sz="2800" spc="10" dirty="0">
                <a:solidFill>
                  <a:srgbClr val="006FC0"/>
                </a:solidFill>
              </a:rPr>
              <a:t> </a:t>
            </a:r>
            <a:r>
              <a:rPr sz="2800" spc="-5" dirty="0">
                <a:solidFill>
                  <a:srgbClr val="006FC0"/>
                </a:solidFill>
              </a:rPr>
              <a:t>HPQ</a:t>
            </a:r>
            <a:r>
              <a:rPr sz="2800" dirty="0">
                <a:solidFill>
                  <a:srgbClr val="006FC0"/>
                </a:solidFill>
              </a:rPr>
              <a:t> </a:t>
            </a:r>
            <a:r>
              <a:rPr sz="2800" spc="-5" dirty="0">
                <a:solidFill>
                  <a:srgbClr val="006FC0"/>
                </a:solidFill>
              </a:rPr>
              <a:t>tại</a:t>
            </a:r>
            <a:r>
              <a:rPr sz="2800" spc="-10" dirty="0">
                <a:solidFill>
                  <a:srgbClr val="006FC0"/>
                </a:solidFill>
              </a:rPr>
              <a:t> </a:t>
            </a:r>
            <a:r>
              <a:rPr sz="2800" spc="-15" dirty="0">
                <a:solidFill>
                  <a:srgbClr val="006FC0"/>
                </a:solidFill>
              </a:rPr>
              <a:t>tuyến</a:t>
            </a:r>
            <a:r>
              <a:rPr sz="2800" spc="65" dirty="0">
                <a:solidFill>
                  <a:srgbClr val="006FC0"/>
                </a:solidFill>
              </a:rPr>
              <a:t> </a:t>
            </a:r>
            <a:r>
              <a:rPr sz="2800" dirty="0">
                <a:solidFill>
                  <a:srgbClr val="006FC0"/>
                </a:solidFill>
              </a:rPr>
              <a:t>cơ</a:t>
            </a:r>
            <a:r>
              <a:rPr sz="2800" spc="-5" dirty="0">
                <a:solidFill>
                  <a:srgbClr val="006FC0"/>
                </a:solidFill>
              </a:rPr>
              <a:t> </a:t>
            </a:r>
            <a:r>
              <a:rPr sz="2800" dirty="0">
                <a:solidFill>
                  <a:srgbClr val="006FC0"/>
                </a:solidFill>
              </a:rPr>
              <a:t>sở</a:t>
            </a:r>
            <a:r>
              <a:rPr sz="2800" spc="5" dirty="0">
                <a:solidFill>
                  <a:srgbClr val="006FC0"/>
                </a:solidFill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Microsoft Sans Serif"/>
                <a:cs typeface="Microsoft Sans Serif"/>
              </a:rPr>
              <a:t>(bệnh</a:t>
            </a:r>
            <a:r>
              <a:rPr sz="2400" b="0" spc="4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Microsoft Sans Serif"/>
                <a:cs typeface="Microsoft Sans Serif"/>
              </a:rPr>
              <a:t>nhân</a:t>
            </a:r>
            <a:r>
              <a:rPr sz="2400" b="0" spc="3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2400" b="0" spc="-85" dirty="0">
                <a:solidFill>
                  <a:srgbClr val="000000"/>
                </a:solidFill>
                <a:latin typeface="Microsoft Sans Serif"/>
                <a:cs typeface="Microsoft Sans Serif"/>
              </a:rPr>
              <a:t>≥</a:t>
            </a:r>
            <a:r>
              <a:rPr sz="2400" b="0" spc="1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24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6</a:t>
            </a:r>
            <a:r>
              <a:rPr sz="2400" b="0" spc="3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Microsoft Sans Serif"/>
                <a:cs typeface="Microsoft Sans Serif"/>
              </a:rPr>
              <a:t>tuổi)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939" y="1167383"/>
            <a:ext cx="10250424" cy="541477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710054" y="6655279"/>
            <a:ext cx="160083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GINA</a:t>
            </a:r>
            <a:r>
              <a:rPr sz="11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2022,</a:t>
            </a: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Box</a:t>
            </a:r>
            <a:r>
              <a:rPr sz="11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4-3</a:t>
            </a:r>
            <a:r>
              <a:rPr sz="11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(1/7)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23EB4AD6-5EC5-4426-8545-4AD87878049C}" type="datetime10">
              <a:rPr lang="en-US" smtClean="0"/>
              <a:t>13:19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8040" y="1268344"/>
            <a:ext cx="11142980" cy="4323080"/>
          </a:xfrm>
          <a:prstGeom prst="rect">
            <a:avLst/>
          </a:prstGeom>
        </p:spPr>
        <p:txBody>
          <a:bodyPr vert="horz" wrap="square" lIns="0" tIns="24002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89"/>
              </a:spcBef>
            </a:pPr>
            <a:r>
              <a:rPr sz="2800" b="1" spc="-10" dirty="0">
                <a:latin typeface="Arial"/>
                <a:cs typeface="Arial"/>
              </a:rPr>
              <a:t>Đánh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giá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lại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đáp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ứng</a:t>
            </a:r>
            <a:endParaRPr sz="2800">
              <a:latin typeface="Arial"/>
              <a:cs typeface="Arial"/>
            </a:endParaRPr>
          </a:p>
          <a:p>
            <a:pPr marL="469900" indent="-457200" algn="just">
              <a:lnSpc>
                <a:spcPct val="100000"/>
              </a:lnSpc>
              <a:spcBef>
                <a:spcPts val="1540"/>
              </a:spcBef>
              <a:buClr>
                <a:srgbClr val="C00000"/>
              </a:buClr>
              <a:buFont typeface="Wingdings"/>
              <a:buChar char=""/>
              <a:tabLst>
                <a:tab pos="469900" algn="l"/>
              </a:tabLst>
            </a:pPr>
            <a:r>
              <a:rPr sz="24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Liên</a:t>
            </a:r>
            <a:r>
              <a:rPr sz="2400" spc="4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487C"/>
                </a:solidFill>
                <a:latin typeface="Microsoft Sans Serif"/>
                <a:cs typeface="Microsoft Sans Serif"/>
              </a:rPr>
              <a:t>tục</a:t>
            </a:r>
            <a:r>
              <a:rPr sz="2400" spc="2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theo</a:t>
            </a:r>
            <a:r>
              <a:rPr sz="24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dõi</a:t>
            </a:r>
            <a:r>
              <a:rPr sz="2400" spc="4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đáp</a:t>
            </a:r>
            <a:r>
              <a:rPr sz="2400" spc="4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85" dirty="0">
                <a:solidFill>
                  <a:srgbClr val="1F487C"/>
                </a:solidFill>
                <a:latin typeface="Microsoft Sans Serif"/>
                <a:cs typeface="Microsoft Sans Serif"/>
              </a:rPr>
              <a:t>ứng</a:t>
            </a:r>
            <a:r>
              <a:rPr sz="24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487C"/>
                </a:solidFill>
                <a:latin typeface="Microsoft Sans Serif"/>
                <a:cs typeface="Microsoft Sans Serif"/>
              </a:rPr>
              <a:t>của</a:t>
            </a:r>
            <a:r>
              <a:rPr sz="2400" spc="2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95" dirty="0">
                <a:solidFill>
                  <a:srgbClr val="1F487C"/>
                </a:solidFill>
                <a:latin typeface="Microsoft Sans Serif"/>
                <a:cs typeface="Microsoft Sans Serif"/>
              </a:rPr>
              <a:t>người</a:t>
            </a:r>
            <a:r>
              <a:rPr sz="2400" spc="4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bệnh</a:t>
            </a:r>
            <a:r>
              <a:rPr sz="24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487C"/>
                </a:solidFill>
                <a:latin typeface="Microsoft Sans Serif"/>
                <a:cs typeface="Microsoft Sans Serif"/>
              </a:rPr>
              <a:t>trong</a:t>
            </a:r>
            <a:r>
              <a:rPr sz="2400" spc="1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quá</a:t>
            </a:r>
            <a:r>
              <a:rPr sz="2400" spc="4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20" dirty="0">
                <a:solidFill>
                  <a:srgbClr val="1F487C"/>
                </a:solidFill>
                <a:latin typeface="Microsoft Sans Serif"/>
                <a:cs typeface="Microsoft Sans Serif"/>
              </a:rPr>
              <a:t>trình</a:t>
            </a:r>
            <a:r>
              <a:rPr sz="2400" spc="1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điều</a:t>
            </a:r>
            <a:r>
              <a:rPr sz="2400" spc="4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trị.</a:t>
            </a:r>
            <a:endParaRPr sz="2400">
              <a:latin typeface="Microsoft Sans Serif"/>
              <a:cs typeface="Microsoft Sans Serif"/>
            </a:endParaRPr>
          </a:p>
          <a:p>
            <a:pPr marL="469265" marR="140335" indent="-457200" algn="just">
              <a:lnSpc>
                <a:spcPct val="130000"/>
              </a:lnSpc>
              <a:spcBef>
                <a:spcPts val="605"/>
              </a:spcBef>
              <a:buClr>
                <a:srgbClr val="C00000"/>
              </a:buClr>
              <a:buFont typeface="Wingdings"/>
              <a:buChar char=""/>
              <a:tabLst>
                <a:tab pos="469900" algn="l"/>
              </a:tabLst>
            </a:pPr>
            <a:r>
              <a:rPr sz="24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Bệnh nhân có dấu </a:t>
            </a:r>
            <a:r>
              <a:rPr sz="24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hiệu </a:t>
            </a:r>
            <a:r>
              <a:rPr sz="2400" spc="75" dirty="0">
                <a:solidFill>
                  <a:srgbClr val="1F487C"/>
                </a:solidFill>
                <a:latin typeface="Microsoft Sans Serif"/>
                <a:cs typeface="Microsoft Sans Serif"/>
              </a:rPr>
              <a:t>đợt </a:t>
            </a:r>
            <a:r>
              <a:rPr sz="2400" dirty="0">
                <a:solidFill>
                  <a:srgbClr val="1F487C"/>
                </a:solidFill>
                <a:latin typeface="Microsoft Sans Serif"/>
                <a:cs typeface="Microsoft Sans Serif"/>
              </a:rPr>
              <a:t>cấp </a:t>
            </a:r>
            <a:r>
              <a:rPr sz="24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nặng hoặc nguy kịch, không đáp </a:t>
            </a:r>
            <a:r>
              <a:rPr sz="2400" spc="85" dirty="0">
                <a:solidFill>
                  <a:srgbClr val="1F487C"/>
                </a:solidFill>
                <a:latin typeface="Microsoft Sans Serif"/>
                <a:cs typeface="Microsoft Sans Serif"/>
              </a:rPr>
              <a:t>ứng </a:t>
            </a:r>
            <a:r>
              <a:rPr sz="2400" spc="75" dirty="0">
                <a:solidFill>
                  <a:srgbClr val="1F487C"/>
                </a:solidFill>
                <a:latin typeface="Microsoft Sans Serif"/>
                <a:cs typeface="Microsoft Sans Serif"/>
              </a:rPr>
              <a:t>với </a:t>
            </a:r>
            <a:r>
              <a:rPr sz="24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điều </a:t>
            </a:r>
            <a:r>
              <a:rPr sz="2400" spc="-62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trị,</a:t>
            </a:r>
            <a:r>
              <a:rPr sz="2400" spc="1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hoặc</a:t>
            </a:r>
            <a:r>
              <a:rPr sz="2400" spc="4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tiếp</a:t>
            </a:r>
            <a:r>
              <a:rPr sz="2400" spc="2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487C"/>
                </a:solidFill>
                <a:latin typeface="Microsoft Sans Serif"/>
                <a:cs typeface="Microsoft Sans Serif"/>
              </a:rPr>
              <a:t>tục</a:t>
            </a:r>
            <a:r>
              <a:rPr sz="2400" spc="2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diễn</a:t>
            </a:r>
            <a:r>
              <a:rPr sz="2400" spc="4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biến</a:t>
            </a:r>
            <a:r>
              <a:rPr sz="2400" spc="4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xấu</a:t>
            </a:r>
            <a:r>
              <a:rPr sz="2400" spc="5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nên</a:t>
            </a:r>
            <a:r>
              <a:rPr sz="24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120" dirty="0">
                <a:solidFill>
                  <a:srgbClr val="1F487C"/>
                </a:solidFill>
                <a:latin typeface="Microsoft Sans Serif"/>
                <a:cs typeface="Microsoft Sans Serif"/>
              </a:rPr>
              <a:t>được</a:t>
            </a:r>
            <a:r>
              <a:rPr sz="24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487C"/>
                </a:solidFill>
                <a:latin typeface="Microsoft Sans Serif"/>
                <a:cs typeface="Microsoft Sans Serif"/>
              </a:rPr>
              <a:t>chuyển</a:t>
            </a:r>
            <a:r>
              <a:rPr sz="24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ngay</a:t>
            </a:r>
            <a:r>
              <a:rPr sz="2400" spc="4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đến</a:t>
            </a:r>
            <a:r>
              <a:rPr sz="2400" spc="4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114" dirty="0">
                <a:solidFill>
                  <a:srgbClr val="1F487C"/>
                </a:solidFill>
                <a:latin typeface="Microsoft Sans Serif"/>
                <a:cs typeface="Microsoft Sans Serif"/>
              </a:rPr>
              <a:t>cơ</a:t>
            </a:r>
            <a:r>
              <a:rPr sz="2400" spc="2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114" dirty="0">
                <a:solidFill>
                  <a:srgbClr val="1F487C"/>
                </a:solidFill>
                <a:latin typeface="Microsoft Sans Serif"/>
                <a:cs typeface="Microsoft Sans Serif"/>
              </a:rPr>
              <a:t>sở</a:t>
            </a:r>
            <a:r>
              <a:rPr sz="24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487C"/>
                </a:solidFill>
                <a:latin typeface="Microsoft Sans Serif"/>
                <a:cs typeface="Microsoft Sans Serif"/>
              </a:rPr>
              <a:t>cấp</a:t>
            </a:r>
            <a:r>
              <a:rPr sz="2400" spc="2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65" dirty="0">
                <a:solidFill>
                  <a:srgbClr val="1F487C"/>
                </a:solidFill>
                <a:latin typeface="Microsoft Sans Serif"/>
                <a:cs typeface="Microsoft Sans Serif"/>
              </a:rPr>
              <a:t>cứu.</a:t>
            </a:r>
            <a:endParaRPr sz="2400">
              <a:latin typeface="Microsoft Sans Serif"/>
              <a:cs typeface="Microsoft Sans Serif"/>
            </a:endParaRPr>
          </a:p>
          <a:p>
            <a:pPr marL="469900" indent="-457200" algn="just">
              <a:lnSpc>
                <a:spcPct val="100000"/>
              </a:lnSpc>
              <a:spcBef>
                <a:spcPts val="1460"/>
              </a:spcBef>
              <a:buClr>
                <a:srgbClr val="C00000"/>
              </a:buClr>
              <a:buFont typeface="Wingdings"/>
              <a:buChar char=""/>
              <a:tabLst>
                <a:tab pos="469900" algn="l"/>
              </a:tabLst>
            </a:pPr>
            <a:r>
              <a:rPr sz="24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Bệnh</a:t>
            </a:r>
            <a:r>
              <a:rPr sz="24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nhân</a:t>
            </a:r>
            <a:r>
              <a:rPr sz="2400" spc="4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đáp</a:t>
            </a:r>
            <a:r>
              <a:rPr sz="2400" spc="4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85" dirty="0">
                <a:solidFill>
                  <a:srgbClr val="1F487C"/>
                </a:solidFill>
                <a:latin typeface="Microsoft Sans Serif"/>
                <a:cs typeface="Microsoft Sans Serif"/>
              </a:rPr>
              <a:t>ứng</a:t>
            </a:r>
            <a:r>
              <a:rPr sz="24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60" dirty="0">
                <a:solidFill>
                  <a:srgbClr val="1F487C"/>
                </a:solidFill>
                <a:latin typeface="Microsoft Sans Serif"/>
                <a:cs typeface="Microsoft Sans Serif"/>
              </a:rPr>
              <a:t>ít</a:t>
            </a:r>
            <a:r>
              <a:rPr sz="2400" spc="1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hoặc</a:t>
            </a:r>
            <a:r>
              <a:rPr sz="24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487C"/>
                </a:solidFill>
                <a:latin typeface="Microsoft Sans Serif"/>
                <a:cs typeface="Microsoft Sans Serif"/>
              </a:rPr>
              <a:t>chậm</a:t>
            </a:r>
            <a:r>
              <a:rPr sz="24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75" dirty="0">
                <a:solidFill>
                  <a:srgbClr val="1F487C"/>
                </a:solidFill>
                <a:latin typeface="Microsoft Sans Serif"/>
                <a:cs typeface="Microsoft Sans Serif"/>
              </a:rPr>
              <a:t>với</a:t>
            </a:r>
            <a:r>
              <a:rPr sz="2400" spc="2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487C"/>
                </a:solidFill>
                <a:latin typeface="Microsoft Sans Serif"/>
                <a:cs typeface="Microsoft Sans Serif"/>
              </a:rPr>
              <a:t>SABA</a:t>
            </a:r>
            <a:r>
              <a:rPr sz="2400" spc="-10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nên</a:t>
            </a:r>
            <a:r>
              <a:rPr sz="24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120" dirty="0">
                <a:solidFill>
                  <a:srgbClr val="1F487C"/>
                </a:solidFill>
                <a:latin typeface="Microsoft Sans Serif"/>
                <a:cs typeface="Microsoft Sans Serif"/>
              </a:rPr>
              <a:t>được</a:t>
            </a:r>
            <a:r>
              <a:rPr sz="2400" spc="4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theo</a:t>
            </a:r>
            <a:r>
              <a:rPr sz="2400" spc="2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dõi</a:t>
            </a:r>
            <a:r>
              <a:rPr sz="2400" spc="4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487C"/>
                </a:solidFill>
                <a:latin typeface="Microsoft Sans Serif"/>
                <a:cs typeface="Microsoft Sans Serif"/>
              </a:rPr>
              <a:t>chặt</a:t>
            </a:r>
            <a:r>
              <a:rPr sz="24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chẽ.</a:t>
            </a:r>
            <a:endParaRPr sz="2400">
              <a:latin typeface="Microsoft Sans Serif"/>
              <a:cs typeface="Microsoft Sans Serif"/>
            </a:endParaRPr>
          </a:p>
          <a:p>
            <a:pPr marL="469265" marR="5080" indent="-457200" algn="just">
              <a:lnSpc>
                <a:spcPct val="130000"/>
              </a:lnSpc>
              <a:spcBef>
                <a:spcPts val="605"/>
              </a:spcBef>
              <a:buClr>
                <a:srgbClr val="C00000"/>
              </a:buClr>
              <a:buFont typeface="Wingdings"/>
              <a:buChar char=""/>
              <a:tabLst>
                <a:tab pos="469900" algn="l"/>
              </a:tabLst>
            </a:pPr>
            <a:r>
              <a:rPr sz="24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Điều </a:t>
            </a:r>
            <a:r>
              <a:rPr sz="24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trị bổ sung nên tiếp </a:t>
            </a:r>
            <a:r>
              <a:rPr sz="2400" dirty="0">
                <a:solidFill>
                  <a:srgbClr val="1F487C"/>
                </a:solidFill>
                <a:latin typeface="Microsoft Sans Serif"/>
                <a:cs typeface="Microsoft Sans Serif"/>
              </a:rPr>
              <a:t>tục </a:t>
            </a:r>
            <a:r>
              <a:rPr sz="24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cho đến khi PEF ổn </a:t>
            </a:r>
            <a:r>
              <a:rPr sz="24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định </a:t>
            </a:r>
            <a:r>
              <a:rPr sz="24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hoặc </a:t>
            </a:r>
            <a:r>
              <a:rPr sz="2400" spc="80" dirty="0">
                <a:solidFill>
                  <a:srgbClr val="1F487C"/>
                </a:solidFill>
                <a:latin typeface="Microsoft Sans Serif"/>
                <a:cs typeface="Microsoft Sans Serif"/>
              </a:rPr>
              <a:t>trở </a:t>
            </a:r>
            <a:r>
              <a:rPr sz="2400" dirty="0">
                <a:solidFill>
                  <a:srgbClr val="1F487C"/>
                </a:solidFill>
                <a:latin typeface="Microsoft Sans Serif"/>
                <a:cs typeface="Microsoft Sans Serif"/>
              </a:rPr>
              <a:t>về </a:t>
            </a:r>
            <a:r>
              <a:rPr sz="2400" spc="90" dirty="0">
                <a:solidFill>
                  <a:srgbClr val="1F487C"/>
                </a:solidFill>
                <a:latin typeface="Microsoft Sans Serif"/>
                <a:cs typeface="Microsoft Sans Serif"/>
              </a:rPr>
              <a:t>mức </a:t>
            </a:r>
            <a:r>
              <a:rPr sz="2400" dirty="0">
                <a:solidFill>
                  <a:srgbClr val="1F487C"/>
                </a:solidFill>
                <a:latin typeface="Microsoft Sans Serif"/>
                <a:cs typeface="Microsoft Sans Serif"/>
              </a:rPr>
              <a:t>tốt </a:t>
            </a:r>
            <a:r>
              <a:rPr sz="24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nhất </a:t>
            </a:r>
            <a:r>
              <a:rPr sz="2400" dirty="0">
                <a:solidFill>
                  <a:srgbClr val="1F487C"/>
                </a:solidFill>
                <a:latin typeface="Microsoft Sans Serif"/>
                <a:cs typeface="Microsoft Sans Serif"/>
              </a:rPr>
              <a:t> của </a:t>
            </a:r>
            <a:r>
              <a:rPr sz="24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bệnh nhân </a:t>
            </a:r>
            <a:r>
              <a:rPr sz="2400" spc="100" dirty="0">
                <a:solidFill>
                  <a:srgbClr val="1F487C"/>
                </a:solidFill>
                <a:latin typeface="Microsoft Sans Serif"/>
                <a:cs typeface="Microsoft Sans Serif"/>
              </a:rPr>
              <a:t>trước </a:t>
            </a:r>
            <a:r>
              <a:rPr sz="24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đó. Sau đó có </a:t>
            </a:r>
            <a:r>
              <a:rPr sz="2400" dirty="0">
                <a:solidFill>
                  <a:srgbClr val="1F487C"/>
                </a:solidFill>
                <a:latin typeface="Microsoft Sans Serif"/>
                <a:cs typeface="Microsoft Sans Serif"/>
              </a:rPr>
              <a:t>thể </a:t>
            </a:r>
            <a:r>
              <a:rPr sz="24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quyết </a:t>
            </a:r>
            <a:r>
              <a:rPr sz="24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định </a:t>
            </a:r>
            <a:r>
              <a:rPr sz="24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cho bệnh nhân </a:t>
            </a:r>
            <a:r>
              <a:rPr sz="2400" dirty="0">
                <a:solidFill>
                  <a:srgbClr val="1F487C"/>
                </a:solidFill>
                <a:latin typeface="Microsoft Sans Serif"/>
                <a:cs typeface="Microsoft Sans Serif"/>
              </a:rPr>
              <a:t>về </a:t>
            </a:r>
            <a:r>
              <a:rPr sz="24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nhà hoặc </a:t>
            </a:r>
            <a:r>
              <a:rPr sz="2400" spc="-62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487C"/>
                </a:solidFill>
                <a:latin typeface="Microsoft Sans Serif"/>
                <a:cs typeface="Microsoft Sans Serif"/>
              </a:rPr>
              <a:t>chuyển</a:t>
            </a:r>
            <a:r>
              <a:rPr sz="24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đến</a:t>
            </a:r>
            <a:r>
              <a:rPr sz="2400" spc="4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114" dirty="0">
                <a:solidFill>
                  <a:srgbClr val="1F487C"/>
                </a:solidFill>
                <a:latin typeface="Microsoft Sans Serif"/>
                <a:cs typeface="Microsoft Sans Serif"/>
              </a:rPr>
              <a:t>cơ</a:t>
            </a:r>
            <a:r>
              <a:rPr sz="2400" spc="2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114" dirty="0">
                <a:solidFill>
                  <a:srgbClr val="1F487C"/>
                </a:solidFill>
                <a:latin typeface="Microsoft Sans Serif"/>
                <a:cs typeface="Microsoft Sans Serif"/>
              </a:rPr>
              <a:t>sở</a:t>
            </a:r>
            <a:r>
              <a:rPr sz="24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487C"/>
                </a:solidFill>
                <a:latin typeface="Microsoft Sans Serif"/>
                <a:cs typeface="Microsoft Sans Serif"/>
              </a:rPr>
              <a:t>cấp</a:t>
            </a:r>
            <a:r>
              <a:rPr sz="24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65" dirty="0">
                <a:solidFill>
                  <a:srgbClr val="1F487C"/>
                </a:solidFill>
                <a:latin typeface="Microsoft Sans Serif"/>
                <a:cs typeface="Microsoft Sans Serif"/>
              </a:rPr>
              <a:t>cứu.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10054" y="6655279"/>
            <a:ext cx="160083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GINA</a:t>
            </a:r>
            <a:r>
              <a:rPr sz="11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2022,</a:t>
            </a: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Box</a:t>
            </a:r>
            <a:r>
              <a:rPr sz="11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4-3</a:t>
            </a:r>
            <a:r>
              <a:rPr sz="11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(1/7)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8040" y="491109"/>
            <a:ext cx="70853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1F487C"/>
                </a:solidFill>
              </a:rPr>
              <a:t>XỬ TRÍ</a:t>
            </a:r>
            <a:r>
              <a:rPr sz="2800" dirty="0">
                <a:solidFill>
                  <a:srgbClr val="1F487C"/>
                </a:solidFill>
              </a:rPr>
              <a:t> </a:t>
            </a:r>
            <a:r>
              <a:rPr sz="2800" spc="-10" dirty="0">
                <a:solidFill>
                  <a:srgbClr val="1F487C"/>
                </a:solidFill>
              </a:rPr>
              <a:t>ĐỢT</a:t>
            </a:r>
            <a:r>
              <a:rPr sz="2800" dirty="0">
                <a:solidFill>
                  <a:srgbClr val="1F487C"/>
                </a:solidFill>
              </a:rPr>
              <a:t> </a:t>
            </a:r>
            <a:r>
              <a:rPr sz="2800" spc="-10" dirty="0">
                <a:solidFill>
                  <a:srgbClr val="1F487C"/>
                </a:solidFill>
              </a:rPr>
              <a:t>CẤP</a:t>
            </a:r>
            <a:r>
              <a:rPr sz="2800" spc="-55" dirty="0">
                <a:solidFill>
                  <a:srgbClr val="1F487C"/>
                </a:solidFill>
              </a:rPr>
              <a:t> </a:t>
            </a:r>
            <a:r>
              <a:rPr sz="2800" spc="-10" dirty="0">
                <a:solidFill>
                  <a:srgbClr val="1F487C"/>
                </a:solidFill>
              </a:rPr>
              <a:t>HPQ</a:t>
            </a:r>
            <a:r>
              <a:rPr sz="2800" spc="-5" dirty="0">
                <a:solidFill>
                  <a:srgbClr val="1F487C"/>
                </a:solidFill>
              </a:rPr>
              <a:t> TẠI</a:t>
            </a:r>
            <a:r>
              <a:rPr sz="2800" spc="5" dirty="0">
                <a:solidFill>
                  <a:srgbClr val="1F487C"/>
                </a:solidFill>
              </a:rPr>
              <a:t> </a:t>
            </a:r>
            <a:r>
              <a:rPr sz="2800" spc="-10" dirty="0">
                <a:solidFill>
                  <a:srgbClr val="1F487C"/>
                </a:solidFill>
              </a:rPr>
              <a:t>TUYẾN</a:t>
            </a:r>
            <a:r>
              <a:rPr sz="2800" spc="15" dirty="0">
                <a:solidFill>
                  <a:srgbClr val="1F487C"/>
                </a:solidFill>
              </a:rPr>
              <a:t> </a:t>
            </a:r>
            <a:r>
              <a:rPr sz="2800" spc="-10" dirty="0">
                <a:solidFill>
                  <a:srgbClr val="1F487C"/>
                </a:solidFill>
              </a:rPr>
              <a:t>CƠ </a:t>
            </a:r>
            <a:r>
              <a:rPr sz="2800" spc="-5" dirty="0">
                <a:solidFill>
                  <a:srgbClr val="1F487C"/>
                </a:solidFill>
              </a:rPr>
              <a:t>SỞ</a:t>
            </a:r>
            <a:endParaRPr sz="28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6BC88DB8-D93B-4FA4-ADD5-428B105CB286}" type="datetime10">
              <a:rPr lang="en-US" smtClean="0"/>
              <a:t>13:19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8040" y="1499742"/>
            <a:ext cx="10081260" cy="4497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Theo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75" dirty="0">
                <a:latin typeface="Arial"/>
                <a:cs typeface="Arial"/>
              </a:rPr>
              <a:t>dõi</a:t>
            </a:r>
            <a:r>
              <a:rPr sz="2800" b="1" spc="19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khi cho </a:t>
            </a:r>
            <a:r>
              <a:rPr sz="2800" b="1" dirty="0">
                <a:latin typeface="Arial"/>
                <a:cs typeface="Arial"/>
              </a:rPr>
              <a:t>về</a:t>
            </a:r>
            <a:endParaRPr sz="28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1889"/>
              </a:spcBef>
              <a:buFont typeface="Wingdings"/>
              <a:buChar char=""/>
              <a:tabLst>
                <a:tab pos="527685" algn="l"/>
                <a:tab pos="528320" algn="l"/>
              </a:tabLst>
            </a:pPr>
            <a:r>
              <a:rPr sz="2600" spc="85" dirty="0">
                <a:solidFill>
                  <a:srgbClr val="1F487C"/>
                </a:solidFill>
                <a:latin typeface="Microsoft Sans Serif"/>
                <a:cs typeface="Microsoft Sans Serif"/>
              </a:rPr>
              <a:t>Đơn</a:t>
            </a:r>
            <a:r>
              <a:rPr sz="2600" spc="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thuốc</a:t>
            </a:r>
            <a:r>
              <a:rPr sz="26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khi</a:t>
            </a:r>
            <a:r>
              <a:rPr sz="2600" spc="1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về</a:t>
            </a:r>
            <a:r>
              <a:rPr sz="2600" spc="2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5" dirty="0">
                <a:solidFill>
                  <a:srgbClr val="1F487C"/>
                </a:solidFill>
                <a:latin typeface="Microsoft Sans Serif"/>
                <a:cs typeface="Microsoft Sans Serif"/>
              </a:rPr>
              <a:t>nên</a:t>
            </a:r>
            <a:r>
              <a:rPr sz="2600" spc="1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gồm:</a:t>
            </a:r>
            <a:endParaRPr sz="2600">
              <a:latin typeface="Microsoft Sans Serif"/>
              <a:cs typeface="Microsoft Sans Serif"/>
            </a:endParaRPr>
          </a:p>
          <a:p>
            <a:pPr marL="1041400" lvl="1" indent="-458470">
              <a:lnSpc>
                <a:spcPct val="100000"/>
              </a:lnSpc>
              <a:spcBef>
                <a:spcPts val="2400"/>
              </a:spcBef>
              <a:buFont typeface="Wingdings"/>
              <a:buChar char=""/>
              <a:tabLst>
                <a:tab pos="1041400" algn="l"/>
                <a:tab pos="1042035" algn="l"/>
              </a:tabLst>
            </a:pP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Thuốc</a:t>
            </a:r>
            <a:r>
              <a:rPr sz="2400" spc="1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6FC0"/>
                </a:solidFill>
                <a:latin typeface="Microsoft Sans Serif"/>
                <a:cs typeface="Microsoft Sans Serif"/>
              </a:rPr>
              <a:t>cắt</a:t>
            </a:r>
            <a:r>
              <a:rPr sz="2400" spc="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75" dirty="0">
                <a:solidFill>
                  <a:srgbClr val="006FC0"/>
                </a:solidFill>
                <a:latin typeface="Microsoft Sans Serif"/>
                <a:cs typeface="Microsoft Sans Serif"/>
              </a:rPr>
              <a:t>cơn</a:t>
            </a:r>
            <a:r>
              <a:rPr sz="2400" spc="1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khi</a:t>
            </a:r>
            <a:r>
              <a:rPr sz="24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6FC0"/>
                </a:solidFill>
                <a:latin typeface="Microsoft Sans Serif"/>
                <a:cs typeface="Microsoft Sans Serif"/>
              </a:rPr>
              <a:t>cần</a:t>
            </a:r>
            <a:endParaRPr sz="2400">
              <a:latin typeface="Microsoft Sans Serif"/>
              <a:cs typeface="Microsoft Sans Serif"/>
            </a:endParaRPr>
          </a:p>
          <a:p>
            <a:pPr marL="1041400" lvl="1" indent="-458470">
              <a:lnSpc>
                <a:spcPct val="100000"/>
              </a:lnSpc>
              <a:spcBef>
                <a:spcPts val="2350"/>
              </a:spcBef>
              <a:buFont typeface="Wingdings"/>
              <a:buChar char=""/>
              <a:tabLst>
                <a:tab pos="1041400" algn="l"/>
                <a:tab pos="1042035" algn="l"/>
              </a:tabLst>
            </a:pP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Corticoid</a:t>
            </a:r>
            <a:r>
              <a:rPr sz="2400" spc="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uống</a:t>
            </a:r>
            <a:endParaRPr sz="2400">
              <a:latin typeface="Microsoft Sans Serif"/>
              <a:cs typeface="Microsoft Sans Serif"/>
            </a:endParaRPr>
          </a:p>
          <a:p>
            <a:pPr marL="1041400" lvl="1" indent="-458470">
              <a:lnSpc>
                <a:spcPct val="100000"/>
              </a:lnSpc>
              <a:spcBef>
                <a:spcPts val="2355"/>
              </a:spcBef>
              <a:buFont typeface="Wingdings"/>
              <a:buChar char=""/>
              <a:tabLst>
                <a:tab pos="1041400" algn="l"/>
                <a:tab pos="1042035" algn="l"/>
              </a:tabLst>
            </a:pP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Thuốc</a:t>
            </a:r>
            <a:r>
              <a:rPr sz="24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kiểm</a:t>
            </a:r>
            <a:r>
              <a:rPr sz="24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soát</a:t>
            </a:r>
            <a:r>
              <a:rPr sz="24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hàng</a:t>
            </a:r>
            <a:r>
              <a:rPr sz="24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40" dirty="0">
                <a:solidFill>
                  <a:srgbClr val="006FC0"/>
                </a:solidFill>
                <a:latin typeface="Microsoft Sans Serif"/>
                <a:cs typeface="Microsoft Sans Serif"/>
              </a:rPr>
              <a:t>ngày.</a:t>
            </a:r>
            <a:endParaRPr sz="2400">
              <a:latin typeface="Microsoft Sans Serif"/>
              <a:cs typeface="Microsoft Sans Serif"/>
            </a:endParaRPr>
          </a:p>
          <a:p>
            <a:pPr marL="527685" indent="-515620">
              <a:lnSpc>
                <a:spcPct val="100000"/>
              </a:lnSpc>
              <a:spcBef>
                <a:spcPts val="2405"/>
              </a:spcBef>
              <a:buFont typeface="Wingdings"/>
              <a:buChar char=""/>
              <a:tabLst>
                <a:tab pos="527685" algn="l"/>
                <a:tab pos="528320" algn="l"/>
              </a:tabLst>
            </a:pPr>
            <a:r>
              <a:rPr sz="26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Xem</a:t>
            </a:r>
            <a:r>
              <a:rPr sz="2600" spc="4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-15" dirty="0">
                <a:solidFill>
                  <a:srgbClr val="1F487C"/>
                </a:solidFill>
                <a:latin typeface="Microsoft Sans Serif"/>
                <a:cs typeface="Microsoft Sans Serif"/>
              </a:rPr>
              <a:t>lại</a:t>
            </a:r>
            <a:r>
              <a:rPr sz="26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kỹ</a:t>
            </a:r>
            <a:r>
              <a:rPr sz="2600" spc="2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thuật</a:t>
            </a:r>
            <a:r>
              <a:rPr sz="2600" spc="40" dirty="0">
                <a:solidFill>
                  <a:srgbClr val="1F487C"/>
                </a:solidFill>
                <a:latin typeface="Microsoft Sans Serif"/>
                <a:cs typeface="Microsoft Sans Serif"/>
              </a:rPr>
              <a:t> hít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thuốc</a:t>
            </a:r>
            <a:r>
              <a:rPr sz="26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và</a:t>
            </a:r>
            <a:r>
              <a:rPr sz="26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việc</a:t>
            </a:r>
            <a:r>
              <a:rPr sz="2600" spc="1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tuân</a:t>
            </a:r>
            <a:r>
              <a:rPr sz="2600" spc="5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thủ</a:t>
            </a:r>
            <a:r>
              <a:rPr sz="26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điều</a:t>
            </a:r>
            <a:r>
              <a:rPr sz="26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trị</a:t>
            </a:r>
            <a:r>
              <a:rPr sz="2600" spc="4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105" dirty="0">
                <a:solidFill>
                  <a:srgbClr val="1F487C"/>
                </a:solidFill>
                <a:latin typeface="Microsoft Sans Serif"/>
                <a:cs typeface="Microsoft Sans Serif"/>
              </a:rPr>
              <a:t>trước</a:t>
            </a:r>
            <a:r>
              <a:rPr sz="26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khi</a:t>
            </a:r>
            <a:r>
              <a:rPr sz="26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ra</a:t>
            </a:r>
            <a:r>
              <a:rPr sz="26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về.</a:t>
            </a:r>
            <a:endParaRPr sz="2600">
              <a:latin typeface="Microsoft Sans Serif"/>
              <a:cs typeface="Microsoft Sans Serif"/>
            </a:endParaRPr>
          </a:p>
          <a:p>
            <a:pPr marL="527685" indent="-515620">
              <a:lnSpc>
                <a:spcPct val="100000"/>
              </a:lnSpc>
              <a:spcBef>
                <a:spcPts val="2450"/>
              </a:spcBef>
              <a:buFont typeface="Wingdings"/>
              <a:buChar char=""/>
              <a:tabLst>
                <a:tab pos="527685" algn="l"/>
                <a:tab pos="528320" algn="l"/>
              </a:tabLst>
            </a:pP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Hẹn</a:t>
            </a:r>
            <a:r>
              <a:rPr sz="2600" spc="2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khám</a:t>
            </a:r>
            <a:r>
              <a:rPr sz="2600" spc="2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-15" dirty="0">
                <a:solidFill>
                  <a:srgbClr val="1F487C"/>
                </a:solidFill>
                <a:latin typeface="Microsoft Sans Serif"/>
                <a:cs typeface="Microsoft Sans Serif"/>
              </a:rPr>
              <a:t>lại</a:t>
            </a:r>
            <a:r>
              <a:rPr sz="26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trong</a:t>
            </a:r>
            <a:r>
              <a:rPr sz="26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vòng</a:t>
            </a:r>
            <a:r>
              <a:rPr sz="2600" spc="4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2-7</a:t>
            </a:r>
            <a:r>
              <a:rPr sz="2600" spc="2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ngày</a:t>
            </a:r>
            <a:r>
              <a:rPr sz="2600" spc="4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và</a:t>
            </a:r>
            <a:r>
              <a:rPr sz="2600" spc="2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lặp</a:t>
            </a:r>
            <a:r>
              <a:rPr sz="2600" spc="4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-15" dirty="0">
                <a:solidFill>
                  <a:srgbClr val="1F487C"/>
                </a:solidFill>
                <a:latin typeface="Microsoft Sans Serif"/>
                <a:cs typeface="Microsoft Sans Serif"/>
              </a:rPr>
              <a:t>lại</a:t>
            </a:r>
            <a:r>
              <a:rPr sz="2600" spc="2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sau</a:t>
            </a:r>
            <a:r>
              <a:rPr sz="2600" spc="4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3-4</a:t>
            </a:r>
            <a:r>
              <a:rPr sz="26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tuần.</a:t>
            </a:r>
            <a:endParaRPr sz="2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10054" y="6655279"/>
            <a:ext cx="160083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GINA</a:t>
            </a:r>
            <a:r>
              <a:rPr sz="11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2022,</a:t>
            </a: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Box</a:t>
            </a:r>
            <a:r>
              <a:rPr sz="11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4-3</a:t>
            </a:r>
            <a:r>
              <a:rPr sz="11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(1/7)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8040" y="362788"/>
            <a:ext cx="70859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1F487C"/>
                </a:solidFill>
              </a:rPr>
              <a:t>XỬ</a:t>
            </a:r>
            <a:r>
              <a:rPr sz="2800" spc="-10" dirty="0">
                <a:solidFill>
                  <a:srgbClr val="1F487C"/>
                </a:solidFill>
              </a:rPr>
              <a:t> TRÍ</a:t>
            </a:r>
            <a:r>
              <a:rPr sz="2800" spc="-5" dirty="0">
                <a:solidFill>
                  <a:srgbClr val="1F487C"/>
                </a:solidFill>
              </a:rPr>
              <a:t> ĐỢT</a:t>
            </a:r>
            <a:r>
              <a:rPr sz="2800" dirty="0">
                <a:solidFill>
                  <a:srgbClr val="1F487C"/>
                </a:solidFill>
              </a:rPr>
              <a:t> </a:t>
            </a:r>
            <a:r>
              <a:rPr sz="2800" spc="-10" dirty="0">
                <a:solidFill>
                  <a:srgbClr val="1F487C"/>
                </a:solidFill>
              </a:rPr>
              <a:t>CẤP</a:t>
            </a:r>
            <a:r>
              <a:rPr sz="2800" spc="-50" dirty="0">
                <a:solidFill>
                  <a:srgbClr val="1F487C"/>
                </a:solidFill>
              </a:rPr>
              <a:t> </a:t>
            </a:r>
            <a:r>
              <a:rPr sz="2800" spc="-10" dirty="0">
                <a:solidFill>
                  <a:srgbClr val="1F487C"/>
                </a:solidFill>
              </a:rPr>
              <a:t>HPQ</a:t>
            </a:r>
            <a:r>
              <a:rPr sz="2800" spc="5" dirty="0">
                <a:solidFill>
                  <a:srgbClr val="1F487C"/>
                </a:solidFill>
              </a:rPr>
              <a:t> </a:t>
            </a:r>
            <a:r>
              <a:rPr sz="2800" spc="-10" dirty="0">
                <a:solidFill>
                  <a:srgbClr val="1F487C"/>
                </a:solidFill>
              </a:rPr>
              <a:t>TẠI</a:t>
            </a:r>
            <a:r>
              <a:rPr sz="2800" spc="10" dirty="0">
                <a:solidFill>
                  <a:srgbClr val="1F487C"/>
                </a:solidFill>
              </a:rPr>
              <a:t> </a:t>
            </a:r>
            <a:r>
              <a:rPr sz="2800" spc="-10" dirty="0">
                <a:solidFill>
                  <a:srgbClr val="1F487C"/>
                </a:solidFill>
              </a:rPr>
              <a:t>TUYẾN</a:t>
            </a:r>
            <a:r>
              <a:rPr sz="2800" spc="15" dirty="0">
                <a:solidFill>
                  <a:srgbClr val="1F487C"/>
                </a:solidFill>
              </a:rPr>
              <a:t> </a:t>
            </a:r>
            <a:r>
              <a:rPr sz="2800" spc="-5" dirty="0">
                <a:solidFill>
                  <a:srgbClr val="1F487C"/>
                </a:solidFill>
              </a:rPr>
              <a:t>CƠ</a:t>
            </a:r>
            <a:r>
              <a:rPr sz="2800" spc="-10" dirty="0">
                <a:solidFill>
                  <a:srgbClr val="1F487C"/>
                </a:solidFill>
              </a:rPr>
              <a:t> </a:t>
            </a:r>
            <a:r>
              <a:rPr sz="2800" spc="-5" dirty="0">
                <a:solidFill>
                  <a:srgbClr val="1F487C"/>
                </a:solidFill>
              </a:rPr>
              <a:t>SỞ</a:t>
            </a:r>
            <a:endParaRPr sz="28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5A210A76-9D8D-4E0B-87A3-8A997A94524C}" type="datetime10">
              <a:rPr lang="en-US" smtClean="0"/>
              <a:t>13:19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8040" y="341756"/>
            <a:ext cx="758253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1F487C"/>
                </a:solidFill>
              </a:rPr>
              <a:t>XỬ TRÍ</a:t>
            </a:r>
            <a:r>
              <a:rPr sz="2800" dirty="0">
                <a:solidFill>
                  <a:srgbClr val="1F487C"/>
                </a:solidFill>
              </a:rPr>
              <a:t> </a:t>
            </a:r>
            <a:r>
              <a:rPr sz="2800" spc="-10" dirty="0">
                <a:solidFill>
                  <a:srgbClr val="1F487C"/>
                </a:solidFill>
              </a:rPr>
              <a:t>ĐỢT</a:t>
            </a:r>
            <a:r>
              <a:rPr sz="2800" dirty="0">
                <a:solidFill>
                  <a:srgbClr val="1F487C"/>
                </a:solidFill>
              </a:rPr>
              <a:t> </a:t>
            </a:r>
            <a:r>
              <a:rPr sz="2800" spc="-10" dirty="0">
                <a:solidFill>
                  <a:srgbClr val="1F487C"/>
                </a:solidFill>
              </a:rPr>
              <a:t>CẤP</a:t>
            </a:r>
            <a:r>
              <a:rPr sz="2800" spc="-50" dirty="0">
                <a:solidFill>
                  <a:srgbClr val="1F487C"/>
                </a:solidFill>
              </a:rPr>
              <a:t> </a:t>
            </a:r>
            <a:r>
              <a:rPr sz="2800" spc="-10" dirty="0">
                <a:solidFill>
                  <a:srgbClr val="1F487C"/>
                </a:solidFill>
              </a:rPr>
              <a:t>HPQ </a:t>
            </a:r>
            <a:r>
              <a:rPr sz="2800" spc="-5" dirty="0">
                <a:solidFill>
                  <a:srgbClr val="1F487C"/>
                </a:solidFill>
              </a:rPr>
              <a:t>TẠI</a:t>
            </a:r>
            <a:r>
              <a:rPr sz="2800" spc="5" dirty="0">
                <a:solidFill>
                  <a:srgbClr val="1F487C"/>
                </a:solidFill>
              </a:rPr>
              <a:t> </a:t>
            </a:r>
            <a:r>
              <a:rPr sz="2800" spc="-10" dirty="0">
                <a:solidFill>
                  <a:srgbClr val="1F487C"/>
                </a:solidFill>
              </a:rPr>
              <a:t>ĐƠN</a:t>
            </a:r>
            <a:r>
              <a:rPr sz="2800" spc="5" dirty="0">
                <a:solidFill>
                  <a:srgbClr val="1F487C"/>
                </a:solidFill>
              </a:rPr>
              <a:t> </a:t>
            </a:r>
            <a:r>
              <a:rPr sz="2800" spc="-5" dirty="0">
                <a:solidFill>
                  <a:srgbClr val="1F487C"/>
                </a:solidFill>
              </a:rPr>
              <a:t>VỊ</a:t>
            </a:r>
            <a:r>
              <a:rPr sz="2800" spc="-15" dirty="0">
                <a:solidFill>
                  <a:srgbClr val="1F487C"/>
                </a:solidFill>
              </a:rPr>
              <a:t> </a:t>
            </a:r>
            <a:r>
              <a:rPr sz="2800" spc="-10" dirty="0">
                <a:solidFill>
                  <a:srgbClr val="1F487C"/>
                </a:solidFill>
              </a:rPr>
              <a:t>CẤP</a:t>
            </a:r>
            <a:r>
              <a:rPr sz="2800" spc="-50" dirty="0">
                <a:solidFill>
                  <a:srgbClr val="1F487C"/>
                </a:solidFill>
              </a:rPr>
              <a:t> </a:t>
            </a:r>
            <a:r>
              <a:rPr sz="2800" spc="-10" dirty="0">
                <a:solidFill>
                  <a:srgbClr val="1F487C"/>
                </a:solidFill>
              </a:rPr>
              <a:t>CỨU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1710054" y="6655279"/>
            <a:ext cx="160083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GINA</a:t>
            </a:r>
            <a:r>
              <a:rPr sz="11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2022,</a:t>
            </a: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Box</a:t>
            </a:r>
            <a:r>
              <a:rPr sz="11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4-3</a:t>
            </a:r>
            <a:r>
              <a:rPr sz="11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(1/7)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8040" y="893825"/>
            <a:ext cx="11120755" cy="5050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66010" algn="l"/>
              </a:tabLst>
            </a:pPr>
            <a:r>
              <a:rPr sz="2800" b="1" spc="-10" dirty="0">
                <a:solidFill>
                  <a:srgbClr val="006FC0"/>
                </a:solidFill>
                <a:latin typeface="Arial"/>
                <a:cs typeface="Arial"/>
              </a:rPr>
              <a:t>Đánh</a:t>
            </a:r>
            <a:r>
              <a:rPr sz="2800" b="1" spc="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Arial"/>
                <a:cs typeface="Arial"/>
              </a:rPr>
              <a:t>giá</a:t>
            </a:r>
            <a:r>
              <a:rPr sz="2800" b="1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b="1" spc="-170" dirty="0">
                <a:solidFill>
                  <a:srgbClr val="006FC0"/>
                </a:solidFill>
                <a:latin typeface="Arial"/>
                <a:cs typeface="Arial"/>
              </a:rPr>
              <a:t>tình	</a:t>
            </a:r>
            <a:r>
              <a:rPr sz="2800" b="1" spc="-5" dirty="0">
                <a:solidFill>
                  <a:srgbClr val="006FC0"/>
                </a:solidFill>
                <a:latin typeface="Arial"/>
                <a:cs typeface="Arial"/>
              </a:rPr>
              <a:t>trạng</a:t>
            </a:r>
            <a:r>
              <a:rPr sz="28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Arial"/>
                <a:cs typeface="Arial"/>
              </a:rPr>
              <a:t>hen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50"/>
              </a:spcBef>
            </a:pPr>
            <a:r>
              <a:rPr sz="2800" spc="-40" dirty="0">
                <a:latin typeface="Microsoft Sans Serif"/>
                <a:cs typeface="Microsoft Sans Serif"/>
              </a:rPr>
              <a:t>Tiến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hành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cùng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85" dirty="0">
                <a:latin typeface="Microsoft Sans Serif"/>
                <a:cs typeface="Microsoft Sans Serif"/>
              </a:rPr>
              <a:t>với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quá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25" dirty="0">
                <a:latin typeface="Microsoft Sans Serif"/>
                <a:cs typeface="Microsoft Sans Serif"/>
              </a:rPr>
              <a:t>trình </a:t>
            </a:r>
            <a:r>
              <a:rPr sz="2800" spc="-10" dirty="0">
                <a:latin typeface="Microsoft Sans Serif"/>
                <a:cs typeface="Microsoft Sans Serif"/>
              </a:rPr>
              <a:t>điều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trị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620"/>
              </a:spcBef>
            </a:pPr>
            <a:r>
              <a:rPr sz="26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Bệnh</a:t>
            </a:r>
            <a:r>
              <a:rPr sz="2600" b="1" u="heavy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sử</a:t>
            </a:r>
            <a:r>
              <a:rPr sz="2600" b="1" dirty="0">
                <a:latin typeface="Arial"/>
                <a:cs typeface="Arial"/>
              </a:rPr>
              <a:t>:</a:t>
            </a:r>
            <a:r>
              <a:rPr sz="2600" b="1" spc="-20" dirty="0">
                <a:latin typeface="Arial"/>
                <a:cs typeface="Arial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cần</a:t>
            </a:r>
            <a:r>
              <a:rPr sz="2600" spc="2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đánh</a:t>
            </a:r>
            <a:r>
              <a:rPr sz="2600" spc="20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giá:</a:t>
            </a:r>
            <a:endParaRPr sz="260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spcBef>
                <a:spcPts val="1650"/>
              </a:spcBef>
              <a:buClr>
                <a:srgbClr val="C00000"/>
              </a:buClr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2400" spc="50" dirty="0">
                <a:solidFill>
                  <a:srgbClr val="1F487C"/>
                </a:solidFill>
                <a:latin typeface="Microsoft Sans Serif"/>
                <a:cs typeface="Microsoft Sans Serif"/>
              </a:rPr>
              <a:t>Thời</a:t>
            </a:r>
            <a:r>
              <a:rPr sz="24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điểm</a:t>
            </a:r>
            <a:r>
              <a:rPr sz="24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bắt</a:t>
            </a:r>
            <a:r>
              <a:rPr sz="24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đầu</a:t>
            </a:r>
            <a:r>
              <a:rPr sz="2400" spc="2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và</a:t>
            </a:r>
            <a:r>
              <a:rPr sz="24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nguyên</a:t>
            </a:r>
            <a:r>
              <a:rPr sz="2400" spc="4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nhân</a:t>
            </a:r>
            <a:r>
              <a:rPr sz="24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(nếu</a:t>
            </a:r>
            <a:r>
              <a:rPr sz="2400" spc="4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có)</a:t>
            </a:r>
            <a:r>
              <a:rPr sz="2400" spc="2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487C"/>
                </a:solidFill>
                <a:latin typeface="Microsoft Sans Serif"/>
                <a:cs typeface="Microsoft Sans Serif"/>
              </a:rPr>
              <a:t>của</a:t>
            </a:r>
            <a:r>
              <a:rPr sz="2400" spc="2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75" dirty="0">
                <a:solidFill>
                  <a:srgbClr val="1F487C"/>
                </a:solidFill>
                <a:latin typeface="Microsoft Sans Serif"/>
                <a:cs typeface="Microsoft Sans Serif"/>
              </a:rPr>
              <a:t>đợt</a:t>
            </a:r>
            <a:r>
              <a:rPr sz="2400" spc="2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487C"/>
                </a:solidFill>
                <a:latin typeface="Microsoft Sans Serif"/>
                <a:cs typeface="Microsoft Sans Serif"/>
              </a:rPr>
              <a:t>cấp</a:t>
            </a:r>
            <a:endParaRPr sz="240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spcBef>
                <a:spcPts val="1465"/>
              </a:spcBef>
              <a:buClr>
                <a:srgbClr val="C00000"/>
              </a:buClr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2400" spc="90" dirty="0">
                <a:solidFill>
                  <a:srgbClr val="1F487C"/>
                </a:solidFill>
                <a:latin typeface="Microsoft Sans Serif"/>
                <a:cs typeface="Microsoft Sans Serif"/>
              </a:rPr>
              <a:t>Mức</a:t>
            </a:r>
            <a:r>
              <a:rPr sz="2400" spc="2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độ</a:t>
            </a:r>
            <a:r>
              <a:rPr sz="24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487C"/>
                </a:solidFill>
                <a:latin typeface="Microsoft Sans Serif"/>
                <a:cs typeface="Microsoft Sans Serif"/>
              </a:rPr>
              <a:t>của</a:t>
            </a:r>
            <a:r>
              <a:rPr sz="24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triệu</a:t>
            </a:r>
            <a:r>
              <a:rPr sz="2400" spc="2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50" dirty="0">
                <a:solidFill>
                  <a:srgbClr val="1F487C"/>
                </a:solidFill>
                <a:latin typeface="Microsoft Sans Serif"/>
                <a:cs typeface="Microsoft Sans Serif"/>
              </a:rPr>
              <a:t>chứng</a:t>
            </a:r>
            <a:r>
              <a:rPr sz="2400" spc="4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hen</a:t>
            </a:r>
            <a:r>
              <a:rPr sz="2400" spc="4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487C"/>
                </a:solidFill>
                <a:latin typeface="Microsoft Sans Serif"/>
                <a:cs typeface="Microsoft Sans Serif"/>
              </a:rPr>
              <a:t>(gồm</a:t>
            </a:r>
            <a:r>
              <a:rPr sz="24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các</a:t>
            </a:r>
            <a:r>
              <a:rPr sz="24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hạn</a:t>
            </a:r>
            <a:r>
              <a:rPr sz="2400" spc="4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487C"/>
                </a:solidFill>
                <a:latin typeface="Microsoft Sans Serif"/>
                <a:cs typeface="Microsoft Sans Serif"/>
              </a:rPr>
              <a:t>chế</a:t>
            </a:r>
            <a:r>
              <a:rPr sz="24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487C"/>
                </a:solidFill>
                <a:latin typeface="Microsoft Sans Serif"/>
                <a:cs typeface="Microsoft Sans Serif"/>
              </a:rPr>
              <a:t>vận</a:t>
            </a:r>
            <a:r>
              <a:rPr sz="2400" spc="2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động,</a:t>
            </a:r>
            <a:r>
              <a:rPr sz="24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rối</a:t>
            </a:r>
            <a:r>
              <a:rPr sz="24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loạn</a:t>
            </a:r>
            <a:r>
              <a:rPr sz="2400" spc="5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giấc</a:t>
            </a:r>
            <a:r>
              <a:rPr sz="24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ngủ)</a:t>
            </a:r>
            <a:endParaRPr sz="240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spcBef>
                <a:spcPts val="1465"/>
              </a:spcBef>
              <a:buClr>
                <a:srgbClr val="C00000"/>
              </a:buClr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Các</a:t>
            </a:r>
            <a:r>
              <a:rPr sz="2400" spc="2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triệu</a:t>
            </a:r>
            <a:r>
              <a:rPr sz="2400" spc="2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50" dirty="0">
                <a:solidFill>
                  <a:srgbClr val="1F487C"/>
                </a:solidFill>
                <a:latin typeface="Microsoft Sans Serif"/>
                <a:cs typeface="Microsoft Sans Serif"/>
              </a:rPr>
              <a:t>chứng</a:t>
            </a:r>
            <a:r>
              <a:rPr sz="2400" spc="2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487C"/>
                </a:solidFill>
                <a:latin typeface="Microsoft Sans Serif"/>
                <a:cs typeface="Microsoft Sans Serif"/>
              </a:rPr>
              <a:t>của</a:t>
            </a:r>
            <a:r>
              <a:rPr sz="2400" spc="2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phản</a:t>
            </a:r>
            <a:r>
              <a:rPr sz="24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487C"/>
                </a:solidFill>
                <a:latin typeface="Microsoft Sans Serif"/>
                <a:cs typeface="Microsoft Sans Serif"/>
              </a:rPr>
              <a:t>vệ</a:t>
            </a:r>
            <a:endParaRPr sz="240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spcBef>
                <a:spcPts val="1465"/>
              </a:spcBef>
              <a:buClr>
                <a:srgbClr val="C00000"/>
              </a:buClr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Các</a:t>
            </a:r>
            <a:r>
              <a:rPr sz="24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487C"/>
                </a:solidFill>
                <a:latin typeface="Microsoft Sans Serif"/>
                <a:cs typeface="Microsoft Sans Serif"/>
              </a:rPr>
              <a:t>yếu</a:t>
            </a:r>
            <a:r>
              <a:rPr sz="2400" spc="4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487C"/>
                </a:solidFill>
                <a:latin typeface="Microsoft Sans Serif"/>
                <a:cs typeface="Microsoft Sans Serif"/>
              </a:rPr>
              <a:t>tố</a:t>
            </a:r>
            <a:r>
              <a:rPr sz="2400" spc="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nguy</a:t>
            </a:r>
            <a:r>
              <a:rPr sz="2400" spc="4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114" dirty="0">
                <a:solidFill>
                  <a:srgbClr val="1F487C"/>
                </a:solidFill>
                <a:latin typeface="Microsoft Sans Serif"/>
                <a:cs typeface="Microsoft Sans Serif"/>
              </a:rPr>
              <a:t>cơ</a:t>
            </a:r>
            <a:r>
              <a:rPr sz="2400" spc="2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135" dirty="0">
                <a:solidFill>
                  <a:srgbClr val="1F487C"/>
                </a:solidFill>
                <a:latin typeface="Microsoft Sans Serif"/>
                <a:cs typeface="Microsoft Sans Serif"/>
              </a:rPr>
              <a:t>tử</a:t>
            </a:r>
            <a:r>
              <a:rPr sz="2400" spc="1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vong</a:t>
            </a:r>
            <a:r>
              <a:rPr sz="24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1F487C"/>
                </a:solidFill>
                <a:latin typeface="Microsoft Sans Serif"/>
                <a:cs typeface="Microsoft Sans Serif"/>
              </a:rPr>
              <a:t>liên</a:t>
            </a:r>
            <a:r>
              <a:rPr sz="2400" spc="5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quan</a:t>
            </a:r>
            <a:r>
              <a:rPr sz="2400" spc="4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đến</a:t>
            </a:r>
            <a:r>
              <a:rPr sz="24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hen</a:t>
            </a:r>
            <a:endParaRPr sz="2400">
              <a:latin typeface="Microsoft Sans Serif"/>
              <a:cs typeface="Microsoft Sans Serif"/>
            </a:endParaRPr>
          </a:p>
          <a:p>
            <a:pPr marL="469265" marR="5080" indent="-457200">
              <a:lnSpc>
                <a:spcPct val="130000"/>
              </a:lnSpc>
              <a:spcBef>
                <a:spcPts val="600"/>
              </a:spcBef>
              <a:buClr>
                <a:srgbClr val="C00000"/>
              </a:buClr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Tất</a:t>
            </a:r>
            <a:r>
              <a:rPr sz="2400" spc="2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487C"/>
                </a:solidFill>
                <a:latin typeface="Microsoft Sans Serif"/>
                <a:cs typeface="Microsoft Sans Serif"/>
              </a:rPr>
              <a:t>cả</a:t>
            </a:r>
            <a:r>
              <a:rPr sz="2400" spc="1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các</a:t>
            </a:r>
            <a:r>
              <a:rPr sz="24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487C"/>
                </a:solidFill>
                <a:latin typeface="Microsoft Sans Serif"/>
                <a:cs typeface="Microsoft Sans Serif"/>
              </a:rPr>
              <a:t>thuốc</a:t>
            </a:r>
            <a:r>
              <a:rPr sz="2400" spc="2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487C"/>
                </a:solidFill>
                <a:latin typeface="Microsoft Sans Serif"/>
                <a:cs typeface="Microsoft Sans Serif"/>
              </a:rPr>
              <a:t>cắt</a:t>
            </a:r>
            <a:r>
              <a:rPr sz="2400" spc="2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75" dirty="0">
                <a:solidFill>
                  <a:srgbClr val="1F487C"/>
                </a:solidFill>
                <a:latin typeface="Microsoft Sans Serif"/>
                <a:cs typeface="Microsoft Sans Serif"/>
              </a:rPr>
              <a:t>cơn</a:t>
            </a:r>
            <a:r>
              <a:rPr sz="24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và</a:t>
            </a:r>
            <a:r>
              <a:rPr sz="2400" spc="2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487C"/>
                </a:solidFill>
                <a:latin typeface="Microsoft Sans Serif"/>
                <a:cs typeface="Microsoft Sans Serif"/>
              </a:rPr>
              <a:t>thuốc</a:t>
            </a:r>
            <a:r>
              <a:rPr sz="24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kiếm</a:t>
            </a:r>
            <a:r>
              <a:rPr sz="2400" spc="4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soát</a:t>
            </a:r>
            <a:r>
              <a:rPr sz="24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hiện</a:t>
            </a:r>
            <a:r>
              <a:rPr sz="2400" spc="4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tại:</a:t>
            </a:r>
            <a:r>
              <a:rPr sz="2400" spc="2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1F487C"/>
                </a:solidFill>
                <a:latin typeface="Microsoft Sans Serif"/>
                <a:cs typeface="Microsoft Sans Serif"/>
              </a:rPr>
              <a:t>liều</a:t>
            </a:r>
            <a:r>
              <a:rPr sz="2400" spc="6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dùng,</a:t>
            </a:r>
            <a:r>
              <a:rPr sz="24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135" dirty="0">
                <a:solidFill>
                  <a:srgbClr val="1F487C"/>
                </a:solidFill>
                <a:latin typeface="Microsoft Sans Serif"/>
                <a:cs typeface="Microsoft Sans Serif"/>
              </a:rPr>
              <a:t>sự</a:t>
            </a:r>
            <a:r>
              <a:rPr sz="2400" spc="2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tuân</a:t>
            </a:r>
            <a:r>
              <a:rPr sz="24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487C"/>
                </a:solidFill>
                <a:latin typeface="Microsoft Sans Serif"/>
                <a:cs typeface="Microsoft Sans Serif"/>
              </a:rPr>
              <a:t>thủ,</a:t>
            </a:r>
            <a:r>
              <a:rPr sz="2400" spc="2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và </a:t>
            </a:r>
            <a:r>
              <a:rPr sz="2400" spc="-62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đáp</a:t>
            </a:r>
            <a:r>
              <a:rPr sz="2400" spc="4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85" dirty="0">
                <a:solidFill>
                  <a:srgbClr val="1F487C"/>
                </a:solidFill>
                <a:latin typeface="Microsoft Sans Serif"/>
                <a:cs typeface="Microsoft Sans Serif"/>
              </a:rPr>
              <a:t>ứng</a:t>
            </a:r>
            <a:r>
              <a:rPr sz="24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75" dirty="0">
                <a:solidFill>
                  <a:srgbClr val="1F487C"/>
                </a:solidFill>
                <a:latin typeface="Microsoft Sans Serif"/>
                <a:cs typeface="Microsoft Sans Serif"/>
              </a:rPr>
              <a:t>với</a:t>
            </a:r>
            <a:r>
              <a:rPr sz="2400" spc="2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1F487C"/>
                </a:solidFill>
                <a:latin typeface="Microsoft Sans Serif"/>
                <a:cs typeface="Microsoft Sans Serif"/>
              </a:rPr>
              <a:t>liệu</a:t>
            </a:r>
            <a:r>
              <a:rPr sz="2400" spc="5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pháp</a:t>
            </a:r>
            <a:r>
              <a:rPr sz="2400" spc="4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hiện</a:t>
            </a:r>
            <a:r>
              <a:rPr sz="2400" spc="4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tại.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456EA5BC-2B6C-499D-A34D-40572B10F772}" type="datetime10">
              <a:rPr lang="en-US" smtClean="0"/>
              <a:t>13:19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8767" y="1574672"/>
            <a:ext cx="11096625" cy="3623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Khám</a:t>
            </a:r>
            <a:r>
              <a:rPr sz="2600" b="1" u="heavy" spc="2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thực</a:t>
            </a:r>
            <a:r>
              <a:rPr sz="26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thể</a:t>
            </a:r>
            <a:r>
              <a:rPr sz="2600" b="1" dirty="0">
                <a:latin typeface="Arial"/>
                <a:cs typeface="Arial"/>
              </a:rPr>
              <a:t>:</a:t>
            </a:r>
            <a:r>
              <a:rPr sz="2600" b="1" spc="-15" dirty="0">
                <a:latin typeface="Arial"/>
                <a:cs typeface="Arial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cần</a:t>
            </a:r>
            <a:r>
              <a:rPr sz="2600" spc="1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đánh</a:t>
            </a:r>
            <a:r>
              <a:rPr sz="2600" spc="30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giá:</a:t>
            </a:r>
            <a:endParaRPr sz="2600">
              <a:latin typeface="Microsoft Sans Serif"/>
              <a:cs typeface="Microsoft Sans Serif"/>
            </a:endParaRPr>
          </a:p>
          <a:p>
            <a:pPr marL="475615" marR="5080" indent="-463550">
              <a:lnSpc>
                <a:spcPct val="150000"/>
              </a:lnSpc>
              <a:spcBef>
                <a:spcPts val="595"/>
              </a:spcBef>
              <a:buClr>
                <a:srgbClr val="C00000"/>
              </a:buClr>
              <a:buFont typeface="Wingdings"/>
              <a:buChar char=""/>
              <a:tabLst>
                <a:tab pos="475615" algn="l"/>
                <a:tab pos="476250" algn="l"/>
              </a:tabLst>
            </a:pP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Dấu</a:t>
            </a:r>
            <a:r>
              <a:rPr sz="2600" spc="2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hiệu</a:t>
            </a:r>
            <a:r>
              <a:rPr sz="26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sinh</a:t>
            </a:r>
            <a:r>
              <a:rPr sz="26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tồn</a:t>
            </a:r>
            <a:r>
              <a:rPr sz="26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và</a:t>
            </a:r>
            <a:r>
              <a:rPr sz="26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5" dirty="0">
                <a:solidFill>
                  <a:srgbClr val="1F487C"/>
                </a:solidFill>
                <a:latin typeface="Microsoft Sans Serif"/>
                <a:cs typeface="Microsoft Sans Serif"/>
              </a:rPr>
              <a:t>dấu</a:t>
            </a:r>
            <a:r>
              <a:rPr sz="26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hiệu</a:t>
            </a:r>
            <a:r>
              <a:rPr sz="2600" spc="2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đánh</a:t>
            </a:r>
            <a:r>
              <a:rPr sz="26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giá</a:t>
            </a:r>
            <a:r>
              <a:rPr sz="26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100" dirty="0">
                <a:solidFill>
                  <a:srgbClr val="1F487C"/>
                </a:solidFill>
                <a:latin typeface="Microsoft Sans Serif"/>
                <a:cs typeface="Microsoft Sans Serif"/>
              </a:rPr>
              <a:t>mức</a:t>
            </a:r>
            <a:r>
              <a:rPr sz="2600" spc="2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độ</a:t>
            </a:r>
            <a:r>
              <a:rPr sz="26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85" dirty="0">
                <a:solidFill>
                  <a:srgbClr val="1F487C"/>
                </a:solidFill>
                <a:latin typeface="Microsoft Sans Serif"/>
                <a:cs typeface="Microsoft Sans Serif"/>
              </a:rPr>
              <a:t>cơn</a:t>
            </a:r>
            <a:r>
              <a:rPr sz="2600" spc="2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hen:</a:t>
            </a:r>
            <a:r>
              <a:rPr sz="2600" spc="4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ý</a:t>
            </a:r>
            <a:r>
              <a:rPr sz="26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60" dirty="0">
                <a:solidFill>
                  <a:srgbClr val="1F487C"/>
                </a:solidFill>
                <a:latin typeface="Microsoft Sans Serif"/>
                <a:cs typeface="Microsoft Sans Serif"/>
              </a:rPr>
              <a:t>thức,</a:t>
            </a:r>
            <a:r>
              <a:rPr sz="2600" spc="2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thân </a:t>
            </a:r>
            <a:r>
              <a:rPr sz="2600" spc="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nhiệt,</a:t>
            </a:r>
            <a:r>
              <a:rPr sz="26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nhịp</a:t>
            </a:r>
            <a:r>
              <a:rPr sz="26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tim,</a:t>
            </a:r>
            <a:r>
              <a:rPr sz="2600" spc="2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nhịp</a:t>
            </a:r>
            <a:r>
              <a:rPr sz="26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65" dirty="0">
                <a:solidFill>
                  <a:srgbClr val="1F487C"/>
                </a:solidFill>
                <a:latin typeface="Microsoft Sans Serif"/>
                <a:cs typeface="Microsoft Sans Serif"/>
              </a:rPr>
              <a:t>thở,</a:t>
            </a:r>
            <a:r>
              <a:rPr sz="2600" spc="2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huyết</a:t>
            </a:r>
            <a:r>
              <a:rPr sz="26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áp,</a:t>
            </a:r>
            <a:r>
              <a:rPr sz="2600" spc="4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câu</a:t>
            </a:r>
            <a:r>
              <a:rPr sz="2600" spc="2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nói,</a:t>
            </a:r>
            <a:r>
              <a:rPr sz="2600" spc="2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co</a:t>
            </a:r>
            <a:r>
              <a:rPr sz="2600" spc="4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kéo</a:t>
            </a:r>
            <a:r>
              <a:rPr sz="2600" spc="2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130" dirty="0">
                <a:solidFill>
                  <a:srgbClr val="1F487C"/>
                </a:solidFill>
                <a:latin typeface="Microsoft Sans Serif"/>
                <a:cs typeface="Microsoft Sans Serif"/>
              </a:rPr>
              <a:t>cơ</a:t>
            </a:r>
            <a:r>
              <a:rPr sz="2600" spc="2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5" dirty="0">
                <a:solidFill>
                  <a:srgbClr val="1F487C"/>
                </a:solidFill>
                <a:latin typeface="Microsoft Sans Serif"/>
                <a:cs typeface="Microsoft Sans Serif"/>
              </a:rPr>
              <a:t>hô</a:t>
            </a:r>
            <a:r>
              <a:rPr sz="26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hấp,</a:t>
            </a:r>
            <a:r>
              <a:rPr sz="2600" spc="2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khò</a:t>
            </a:r>
            <a:r>
              <a:rPr sz="26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khè....</a:t>
            </a:r>
            <a:endParaRPr sz="2600">
              <a:latin typeface="Microsoft Sans Serif"/>
              <a:cs typeface="Microsoft Sans Serif"/>
            </a:endParaRPr>
          </a:p>
          <a:p>
            <a:pPr marL="475615" indent="-463550">
              <a:lnSpc>
                <a:spcPct val="100000"/>
              </a:lnSpc>
              <a:spcBef>
                <a:spcPts val="2165"/>
              </a:spcBef>
              <a:buClr>
                <a:srgbClr val="C00000"/>
              </a:buClr>
              <a:buFont typeface="Wingdings"/>
              <a:buChar char=""/>
              <a:tabLst>
                <a:tab pos="475615" algn="l"/>
                <a:tab pos="476250" algn="l"/>
              </a:tabLst>
            </a:pP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Yếu</a:t>
            </a:r>
            <a:r>
              <a:rPr sz="2600" spc="4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tố</a:t>
            </a:r>
            <a:r>
              <a:rPr sz="2600" spc="4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làm</a:t>
            </a:r>
            <a:r>
              <a:rPr sz="2600" spc="1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70" dirty="0">
                <a:solidFill>
                  <a:srgbClr val="1F487C"/>
                </a:solidFill>
                <a:latin typeface="Microsoft Sans Serif"/>
                <a:cs typeface="Microsoft Sans Serif"/>
              </a:rPr>
              <a:t>phức</a:t>
            </a:r>
            <a:r>
              <a:rPr sz="2600" spc="2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tạp</a:t>
            </a:r>
            <a:r>
              <a:rPr sz="2600" spc="4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thêm:</a:t>
            </a:r>
            <a:r>
              <a:rPr sz="26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phản</a:t>
            </a:r>
            <a:r>
              <a:rPr sz="26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vệ,</a:t>
            </a:r>
            <a:r>
              <a:rPr sz="26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viêm</a:t>
            </a:r>
            <a:r>
              <a:rPr sz="2600" spc="1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phổi,</a:t>
            </a:r>
            <a:r>
              <a:rPr sz="26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tràn</a:t>
            </a:r>
            <a:r>
              <a:rPr sz="2600" spc="45" dirty="0">
                <a:solidFill>
                  <a:srgbClr val="1F487C"/>
                </a:solidFill>
                <a:latin typeface="Microsoft Sans Serif"/>
                <a:cs typeface="Microsoft Sans Serif"/>
              </a:rPr>
              <a:t> khí</a:t>
            </a:r>
            <a:r>
              <a:rPr sz="26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màng</a:t>
            </a:r>
            <a:r>
              <a:rPr sz="26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phổi</a:t>
            </a:r>
            <a:endParaRPr sz="2600">
              <a:latin typeface="Microsoft Sans Serif"/>
              <a:cs typeface="Microsoft Sans Serif"/>
            </a:endParaRPr>
          </a:p>
          <a:p>
            <a:pPr marL="475615" marR="593725" indent="-463550">
              <a:lnSpc>
                <a:spcPct val="150100"/>
              </a:lnSpc>
              <a:spcBef>
                <a:spcPts val="595"/>
              </a:spcBef>
              <a:buClr>
                <a:srgbClr val="C00000"/>
              </a:buClr>
              <a:buFont typeface="Wingdings"/>
              <a:buChar char=""/>
              <a:tabLst>
                <a:tab pos="475615" algn="l"/>
                <a:tab pos="476250" algn="l"/>
              </a:tabLst>
            </a:pP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Dấu</a:t>
            </a:r>
            <a:r>
              <a:rPr sz="2600" spc="2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hiệu</a:t>
            </a:r>
            <a:r>
              <a:rPr sz="26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của</a:t>
            </a:r>
            <a:r>
              <a:rPr sz="2600" spc="4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bệnh</a:t>
            </a:r>
            <a:r>
              <a:rPr sz="2600" spc="2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lý</a:t>
            </a:r>
            <a:r>
              <a:rPr sz="2600" spc="4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5" dirty="0">
                <a:solidFill>
                  <a:srgbClr val="1F487C"/>
                </a:solidFill>
                <a:latin typeface="Microsoft Sans Serif"/>
                <a:cs typeface="Microsoft Sans Serif"/>
              </a:rPr>
              <a:t>khác</a:t>
            </a:r>
            <a:r>
              <a:rPr sz="2600" spc="2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có</a:t>
            </a:r>
            <a:r>
              <a:rPr sz="2600" spc="2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thể</a:t>
            </a:r>
            <a:r>
              <a:rPr sz="2600" spc="4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gây</a:t>
            </a:r>
            <a:r>
              <a:rPr sz="26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khó</a:t>
            </a:r>
            <a:r>
              <a:rPr sz="2600" spc="4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85" dirty="0">
                <a:solidFill>
                  <a:srgbClr val="1F487C"/>
                </a:solidFill>
                <a:latin typeface="Microsoft Sans Serif"/>
                <a:cs typeface="Microsoft Sans Serif"/>
              </a:rPr>
              <a:t>thở</a:t>
            </a:r>
            <a:r>
              <a:rPr sz="2600" spc="2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cấp:</a:t>
            </a:r>
            <a:r>
              <a:rPr sz="2600" spc="2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suy</a:t>
            </a:r>
            <a:r>
              <a:rPr sz="26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tim,</a:t>
            </a:r>
            <a:r>
              <a:rPr sz="2600" spc="2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dị</a:t>
            </a:r>
            <a:r>
              <a:rPr sz="26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vật</a:t>
            </a:r>
            <a:r>
              <a:rPr sz="26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40" dirty="0">
                <a:solidFill>
                  <a:srgbClr val="1F487C"/>
                </a:solidFill>
                <a:latin typeface="Microsoft Sans Serif"/>
                <a:cs typeface="Microsoft Sans Serif"/>
              </a:rPr>
              <a:t>hít </a:t>
            </a:r>
            <a:r>
              <a:rPr sz="2600" spc="-68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phổi</a:t>
            </a:r>
            <a:r>
              <a:rPr sz="2600" spc="2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5" dirty="0">
                <a:solidFill>
                  <a:srgbClr val="1F487C"/>
                </a:solidFill>
                <a:latin typeface="Microsoft Sans Serif"/>
                <a:cs typeface="Microsoft Sans Serif"/>
              </a:rPr>
              <a:t>hoặc</a:t>
            </a:r>
            <a:r>
              <a:rPr sz="2600" spc="1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tắc</a:t>
            </a:r>
            <a:r>
              <a:rPr sz="26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F487C"/>
                </a:solidFill>
                <a:latin typeface="Microsoft Sans Serif"/>
                <a:cs typeface="Microsoft Sans Serif"/>
              </a:rPr>
              <a:t>mạch</a:t>
            </a:r>
            <a:r>
              <a:rPr sz="2600" spc="2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600" spc="220" dirty="0">
                <a:solidFill>
                  <a:srgbClr val="1F487C"/>
                </a:solidFill>
                <a:latin typeface="Microsoft Sans Serif"/>
                <a:cs typeface="Microsoft Sans Serif"/>
              </a:rPr>
              <a:t>phối…</a:t>
            </a:r>
            <a:endParaRPr sz="2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10054" y="6655279"/>
            <a:ext cx="160083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GINA</a:t>
            </a:r>
            <a:r>
              <a:rPr sz="11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2022,</a:t>
            </a: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Box</a:t>
            </a:r>
            <a:r>
              <a:rPr sz="11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4-3</a:t>
            </a:r>
            <a:r>
              <a:rPr sz="11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(1/7)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8767" y="533527"/>
            <a:ext cx="399922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65375" algn="l"/>
              </a:tabLst>
            </a:pPr>
            <a:r>
              <a:rPr sz="2800" spc="-10" dirty="0">
                <a:solidFill>
                  <a:srgbClr val="006FC0"/>
                </a:solidFill>
              </a:rPr>
              <a:t>Đánh</a:t>
            </a:r>
            <a:r>
              <a:rPr sz="2800" spc="30" dirty="0">
                <a:solidFill>
                  <a:srgbClr val="006FC0"/>
                </a:solidFill>
              </a:rPr>
              <a:t> </a:t>
            </a:r>
            <a:r>
              <a:rPr sz="2800" spc="-5" dirty="0">
                <a:solidFill>
                  <a:srgbClr val="006FC0"/>
                </a:solidFill>
              </a:rPr>
              <a:t>giá</a:t>
            </a:r>
            <a:r>
              <a:rPr sz="2800" spc="5" dirty="0">
                <a:solidFill>
                  <a:srgbClr val="006FC0"/>
                </a:solidFill>
              </a:rPr>
              <a:t> </a:t>
            </a:r>
            <a:r>
              <a:rPr sz="2800" spc="-170" dirty="0">
                <a:solidFill>
                  <a:srgbClr val="006FC0"/>
                </a:solidFill>
              </a:rPr>
              <a:t>tình	</a:t>
            </a:r>
            <a:r>
              <a:rPr sz="2800" spc="-5" dirty="0">
                <a:solidFill>
                  <a:srgbClr val="006FC0"/>
                </a:solidFill>
              </a:rPr>
              <a:t>trạng</a:t>
            </a:r>
            <a:r>
              <a:rPr sz="2800" spc="-55" dirty="0">
                <a:solidFill>
                  <a:srgbClr val="006FC0"/>
                </a:solidFill>
              </a:rPr>
              <a:t> </a:t>
            </a:r>
            <a:r>
              <a:rPr sz="2800" spc="-5" dirty="0">
                <a:solidFill>
                  <a:srgbClr val="006FC0"/>
                </a:solidFill>
              </a:rPr>
              <a:t>hen</a:t>
            </a:r>
            <a:endParaRPr sz="28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53C06936-51EF-4F95-9B98-20CA2C5021EE}" type="datetime10">
              <a:rPr lang="en-US" smtClean="0"/>
              <a:t>13:19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0265" y="1592071"/>
            <a:ext cx="11195050" cy="38487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u="heavy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Các</a:t>
            </a:r>
            <a:r>
              <a:rPr sz="2600" b="1" u="heavy" spc="2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b="1" u="heavy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đánh</a:t>
            </a:r>
            <a:r>
              <a:rPr sz="2600" b="1" u="heavy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giá</a:t>
            </a:r>
            <a:r>
              <a:rPr sz="26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b="1" u="heavy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khách</a:t>
            </a:r>
            <a:r>
              <a:rPr sz="2600" b="1" u="heavy" spc="2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b="1" u="heavy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quan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50"/>
              </a:spcBef>
            </a:pPr>
            <a:r>
              <a:rPr sz="2600" b="1" i="1" dirty="0">
                <a:solidFill>
                  <a:srgbClr val="001F5F"/>
                </a:solidFill>
                <a:latin typeface="Arial"/>
                <a:cs typeface="Arial"/>
              </a:rPr>
              <a:t>Đo</a:t>
            </a:r>
            <a:r>
              <a:rPr sz="2600" b="1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i="1" dirty="0">
                <a:solidFill>
                  <a:srgbClr val="001F5F"/>
                </a:solidFill>
                <a:latin typeface="Arial"/>
                <a:cs typeface="Arial"/>
              </a:rPr>
              <a:t>chức</a:t>
            </a:r>
            <a:r>
              <a:rPr sz="26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i="1" spc="5" dirty="0">
                <a:solidFill>
                  <a:srgbClr val="001F5F"/>
                </a:solidFill>
                <a:latin typeface="Arial"/>
                <a:cs typeface="Arial"/>
              </a:rPr>
              <a:t>năng</a:t>
            </a:r>
            <a:r>
              <a:rPr sz="2600" b="1" i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i="1" dirty="0">
                <a:solidFill>
                  <a:srgbClr val="001F5F"/>
                </a:solidFill>
                <a:latin typeface="Arial"/>
                <a:cs typeface="Arial"/>
              </a:rPr>
              <a:t>phổi</a:t>
            </a:r>
            <a:r>
              <a:rPr sz="2600" b="1" dirty="0">
                <a:solidFill>
                  <a:srgbClr val="001F5F"/>
                </a:solidFill>
                <a:latin typeface="Arial"/>
                <a:cs typeface="Arial"/>
              </a:rPr>
              <a:t>:</a:t>
            </a:r>
            <a:endParaRPr sz="2600">
              <a:latin typeface="Arial"/>
              <a:cs typeface="Arial"/>
            </a:endParaRPr>
          </a:p>
          <a:p>
            <a:pPr marL="641985" indent="-515620">
              <a:lnSpc>
                <a:spcPct val="100000"/>
              </a:lnSpc>
              <a:spcBef>
                <a:spcPts val="1795"/>
              </a:spcBef>
              <a:buClr>
                <a:srgbClr val="C00000"/>
              </a:buClr>
              <a:buFont typeface="Wingdings"/>
              <a:buChar char=""/>
              <a:tabLst>
                <a:tab pos="641985" algn="l"/>
                <a:tab pos="642620" algn="l"/>
              </a:tabLst>
            </a:pPr>
            <a:r>
              <a:rPr sz="2400" spc="120" dirty="0">
                <a:solidFill>
                  <a:srgbClr val="006FC0"/>
                </a:solidFill>
                <a:latin typeface="Microsoft Sans Serif"/>
                <a:cs typeface="Microsoft Sans Serif"/>
              </a:rPr>
              <a:t>Được</a:t>
            </a:r>
            <a:r>
              <a:rPr sz="24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6FC0"/>
                </a:solidFill>
                <a:latin typeface="Microsoft Sans Serif"/>
                <a:cs typeface="Microsoft Sans Serif"/>
              </a:rPr>
              <a:t>khuyến</a:t>
            </a:r>
            <a:r>
              <a:rPr sz="2400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khích</a:t>
            </a:r>
            <a:endParaRPr sz="2400">
              <a:latin typeface="Microsoft Sans Serif"/>
              <a:cs typeface="Microsoft Sans Serif"/>
            </a:endParaRPr>
          </a:p>
          <a:p>
            <a:pPr marL="641985" indent="-515620">
              <a:lnSpc>
                <a:spcPct val="100000"/>
              </a:lnSpc>
              <a:spcBef>
                <a:spcPts val="1750"/>
              </a:spcBef>
              <a:buClr>
                <a:srgbClr val="C00000"/>
              </a:buClr>
              <a:buFont typeface="Wingdings"/>
              <a:buChar char=""/>
              <a:tabLst>
                <a:tab pos="641985" algn="l"/>
                <a:tab pos="642620" algn="l"/>
              </a:tabLst>
            </a:pP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Nếu</a:t>
            </a:r>
            <a:r>
              <a:rPr sz="24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có</a:t>
            </a:r>
            <a:r>
              <a:rPr sz="24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6FC0"/>
                </a:solidFill>
                <a:latin typeface="Microsoft Sans Serif"/>
                <a:cs typeface="Microsoft Sans Serif"/>
              </a:rPr>
              <a:t>thể</a:t>
            </a:r>
            <a:r>
              <a:rPr sz="2400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65" dirty="0">
                <a:solidFill>
                  <a:srgbClr val="006FC0"/>
                </a:solidFill>
                <a:latin typeface="Microsoft Sans Serif"/>
                <a:cs typeface="Microsoft Sans Serif"/>
              </a:rPr>
              <a:t>thực</a:t>
            </a:r>
            <a:r>
              <a:rPr sz="24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hiện</a:t>
            </a:r>
            <a:r>
              <a:rPr sz="2400" spc="5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và</a:t>
            </a:r>
            <a:r>
              <a:rPr sz="24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không</a:t>
            </a:r>
            <a:r>
              <a:rPr sz="2400" spc="4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làm</a:t>
            </a:r>
            <a:r>
              <a:rPr sz="24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trì</a:t>
            </a:r>
            <a:r>
              <a:rPr sz="24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hoãn</a:t>
            </a:r>
            <a:r>
              <a:rPr sz="24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điều</a:t>
            </a:r>
            <a:r>
              <a:rPr sz="24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trị,</a:t>
            </a:r>
            <a:r>
              <a:rPr sz="2400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PEF</a:t>
            </a:r>
            <a:r>
              <a:rPr sz="24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hoặc</a:t>
            </a:r>
            <a:r>
              <a:rPr sz="2400" spc="5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FEV1</a:t>
            </a:r>
            <a:r>
              <a:rPr sz="24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nên</a:t>
            </a:r>
            <a:endParaRPr sz="2400">
              <a:latin typeface="Microsoft Sans Serif"/>
              <a:cs typeface="Microsoft Sans Serif"/>
            </a:endParaRPr>
          </a:p>
          <a:p>
            <a:pPr marL="641985">
              <a:lnSpc>
                <a:spcPct val="100000"/>
              </a:lnSpc>
              <a:spcBef>
                <a:spcPts val="1155"/>
              </a:spcBef>
            </a:pPr>
            <a:r>
              <a:rPr sz="2400" spc="120" dirty="0">
                <a:solidFill>
                  <a:srgbClr val="006FC0"/>
                </a:solidFill>
                <a:latin typeface="Microsoft Sans Serif"/>
                <a:cs typeface="Microsoft Sans Serif"/>
              </a:rPr>
              <a:t>được</a:t>
            </a:r>
            <a:r>
              <a:rPr sz="24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ghi</a:t>
            </a:r>
            <a:r>
              <a:rPr sz="24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nhận</a:t>
            </a:r>
            <a:r>
              <a:rPr sz="24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100" dirty="0">
                <a:solidFill>
                  <a:srgbClr val="006FC0"/>
                </a:solidFill>
                <a:latin typeface="Microsoft Sans Serif"/>
                <a:cs typeface="Microsoft Sans Serif"/>
              </a:rPr>
              <a:t>trước</a:t>
            </a:r>
            <a:r>
              <a:rPr sz="24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khi</a:t>
            </a:r>
            <a:r>
              <a:rPr sz="24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bắt</a:t>
            </a:r>
            <a:r>
              <a:rPr sz="24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đầu</a:t>
            </a:r>
            <a:r>
              <a:rPr sz="24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điều</a:t>
            </a:r>
            <a:r>
              <a:rPr sz="2400" spc="5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trị.</a:t>
            </a:r>
            <a:endParaRPr sz="2400">
              <a:latin typeface="Microsoft Sans Serif"/>
              <a:cs typeface="Microsoft Sans Serif"/>
            </a:endParaRPr>
          </a:p>
          <a:p>
            <a:pPr marL="641985" marR="5080" indent="-515620">
              <a:lnSpc>
                <a:spcPct val="140100"/>
              </a:lnSpc>
              <a:spcBef>
                <a:spcPts val="600"/>
              </a:spcBef>
              <a:buClr>
                <a:srgbClr val="C00000"/>
              </a:buClr>
              <a:buFont typeface="Wingdings"/>
              <a:buChar char=""/>
              <a:tabLst>
                <a:tab pos="641985" algn="l"/>
                <a:tab pos="642620" algn="l"/>
              </a:tabLst>
            </a:pPr>
            <a:r>
              <a:rPr sz="2400" spc="60" dirty="0">
                <a:solidFill>
                  <a:srgbClr val="006FC0"/>
                </a:solidFill>
                <a:latin typeface="Microsoft Sans Serif"/>
                <a:cs typeface="Microsoft Sans Serif"/>
              </a:rPr>
              <a:t>Chức</a:t>
            </a:r>
            <a:r>
              <a:rPr sz="2400" spc="5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năng</a:t>
            </a:r>
            <a:r>
              <a:rPr sz="24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phổi</a:t>
            </a:r>
            <a:r>
              <a:rPr sz="2400" spc="4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nên</a:t>
            </a:r>
            <a:r>
              <a:rPr sz="2400" spc="4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120" dirty="0">
                <a:solidFill>
                  <a:srgbClr val="006FC0"/>
                </a:solidFill>
                <a:latin typeface="Microsoft Sans Serif"/>
                <a:cs typeface="Microsoft Sans Serif"/>
              </a:rPr>
              <a:t>được</a:t>
            </a:r>
            <a:r>
              <a:rPr sz="24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theo</a:t>
            </a:r>
            <a:r>
              <a:rPr sz="24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dõi</a:t>
            </a:r>
            <a:r>
              <a:rPr sz="2400" spc="4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sau</a:t>
            </a:r>
            <a:r>
              <a:rPr sz="24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6FC0"/>
                </a:solidFill>
                <a:latin typeface="Microsoft Sans Serif"/>
                <a:cs typeface="Microsoft Sans Serif"/>
              </a:rPr>
              <a:t>một</a:t>
            </a:r>
            <a:r>
              <a:rPr sz="24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70" dirty="0">
                <a:solidFill>
                  <a:srgbClr val="006FC0"/>
                </a:solidFill>
                <a:latin typeface="Microsoft Sans Serif"/>
                <a:cs typeface="Microsoft Sans Serif"/>
              </a:rPr>
              <a:t>giờ</a:t>
            </a:r>
            <a:r>
              <a:rPr sz="24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và</a:t>
            </a:r>
            <a:r>
              <a:rPr sz="24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định</a:t>
            </a:r>
            <a:r>
              <a:rPr sz="24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6FC0"/>
                </a:solidFill>
                <a:latin typeface="Microsoft Sans Serif"/>
                <a:cs typeface="Microsoft Sans Serif"/>
              </a:rPr>
              <a:t>kỳ</a:t>
            </a:r>
            <a:r>
              <a:rPr sz="24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cho</a:t>
            </a:r>
            <a:r>
              <a:rPr sz="24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đến</a:t>
            </a:r>
            <a:r>
              <a:rPr sz="24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khi</a:t>
            </a:r>
            <a:r>
              <a:rPr sz="24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có</a:t>
            </a:r>
            <a:r>
              <a:rPr sz="24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đáp </a:t>
            </a:r>
            <a:r>
              <a:rPr sz="2400" spc="-6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85" dirty="0">
                <a:solidFill>
                  <a:srgbClr val="006FC0"/>
                </a:solidFill>
                <a:latin typeface="Microsoft Sans Serif"/>
                <a:cs typeface="Microsoft Sans Serif"/>
              </a:rPr>
              <a:t>ứng</a:t>
            </a:r>
            <a:r>
              <a:rPr sz="24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rõ</a:t>
            </a:r>
            <a:r>
              <a:rPr sz="24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ràng</a:t>
            </a:r>
            <a:r>
              <a:rPr sz="24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75" dirty="0">
                <a:solidFill>
                  <a:srgbClr val="006FC0"/>
                </a:solidFill>
                <a:latin typeface="Microsoft Sans Serif"/>
                <a:cs typeface="Microsoft Sans Serif"/>
              </a:rPr>
              <a:t>với</a:t>
            </a:r>
            <a:r>
              <a:rPr sz="24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điều</a:t>
            </a:r>
            <a:r>
              <a:rPr sz="2400" spc="5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trị</a:t>
            </a:r>
            <a:r>
              <a:rPr sz="2400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hoặc</a:t>
            </a:r>
            <a:r>
              <a:rPr sz="24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đạt</a:t>
            </a:r>
            <a:r>
              <a:rPr sz="24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120" dirty="0">
                <a:solidFill>
                  <a:srgbClr val="006FC0"/>
                </a:solidFill>
                <a:latin typeface="Microsoft Sans Serif"/>
                <a:cs typeface="Microsoft Sans Serif"/>
              </a:rPr>
              <a:t>được</a:t>
            </a:r>
            <a:r>
              <a:rPr sz="24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135" dirty="0">
                <a:solidFill>
                  <a:srgbClr val="006FC0"/>
                </a:solidFill>
                <a:latin typeface="Microsoft Sans Serif"/>
                <a:cs typeface="Microsoft Sans Serif"/>
              </a:rPr>
              <a:t>sự</a:t>
            </a:r>
            <a:r>
              <a:rPr sz="24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ổn</a:t>
            </a:r>
            <a:r>
              <a:rPr sz="24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định.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10054" y="6655279"/>
            <a:ext cx="160083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GINA</a:t>
            </a:r>
            <a:r>
              <a:rPr sz="11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2022,</a:t>
            </a: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Box</a:t>
            </a:r>
            <a:r>
              <a:rPr sz="11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4-3</a:t>
            </a:r>
            <a:r>
              <a:rPr sz="11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(1/7)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2366" y="593293"/>
            <a:ext cx="39998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66010" algn="l"/>
              </a:tabLst>
            </a:pPr>
            <a:r>
              <a:rPr sz="2800" spc="-5" dirty="0">
                <a:solidFill>
                  <a:srgbClr val="006FC0"/>
                </a:solidFill>
              </a:rPr>
              <a:t>Đánh</a:t>
            </a:r>
            <a:r>
              <a:rPr sz="2800" spc="20" dirty="0">
                <a:solidFill>
                  <a:srgbClr val="006FC0"/>
                </a:solidFill>
              </a:rPr>
              <a:t> </a:t>
            </a:r>
            <a:r>
              <a:rPr sz="2800" dirty="0">
                <a:solidFill>
                  <a:srgbClr val="006FC0"/>
                </a:solidFill>
              </a:rPr>
              <a:t>giá </a:t>
            </a:r>
            <a:r>
              <a:rPr sz="2800" spc="-170" dirty="0">
                <a:solidFill>
                  <a:srgbClr val="006FC0"/>
                </a:solidFill>
              </a:rPr>
              <a:t>tình	</a:t>
            </a:r>
            <a:r>
              <a:rPr sz="2800" dirty="0">
                <a:solidFill>
                  <a:srgbClr val="006FC0"/>
                </a:solidFill>
              </a:rPr>
              <a:t>trạng</a:t>
            </a:r>
            <a:r>
              <a:rPr sz="2800" spc="-75" dirty="0">
                <a:solidFill>
                  <a:srgbClr val="006FC0"/>
                </a:solidFill>
              </a:rPr>
              <a:t> </a:t>
            </a:r>
            <a:r>
              <a:rPr sz="2800" spc="-5" dirty="0">
                <a:solidFill>
                  <a:srgbClr val="006FC0"/>
                </a:solidFill>
              </a:rPr>
              <a:t>hen</a:t>
            </a:r>
            <a:endParaRPr sz="28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11F1236C-D72C-4B38-B8A5-62E898D5D2D5}" type="datetime10">
              <a:rPr lang="en-US" smtClean="0"/>
              <a:t>13:19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6341" y="1300061"/>
            <a:ext cx="11289030" cy="3867150"/>
          </a:xfrm>
          <a:prstGeom prst="rect">
            <a:avLst/>
          </a:prstGeom>
        </p:spPr>
        <p:txBody>
          <a:bodyPr vert="horz" wrap="square" lIns="0" tIns="2190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725"/>
              </a:spcBef>
            </a:pPr>
            <a:r>
              <a:rPr sz="2600" b="1" i="1" dirty="0">
                <a:solidFill>
                  <a:srgbClr val="001F5F"/>
                </a:solidFill>
                <a:latin typeface="Arial"/>
                <a:cs typeface="Arial"/>
              </a:rPr>
              <a:t>Độ</a:t>
            </a:r>
            <a:r>
              <a:rPr sz="2600" b="1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i="1" spc="-85" dirty="0">
                <a:solidFill>
                  <a:srgbClr val="001F5F"/>
                </a:solidFill>
                <a:latin typeface="Arial"/>
                <a:cs typeface="Arial"/>
              </a:rPr>
              <a:t>bão</a:t>
            </a:r>
            <a:r>
              <a:rPr sz="2600" b="1" i="1" spc="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i="1" spc="-60" dirty="0">
                <a:solidFill>
                  <a:srgbClr val="001F5F"/>
                </a:solidFill>
                <a:latin typeface="Arial"/>
                <a:cs typeface="Arial"/>
              </a:rPr>
              <a:t>hòa</a:t>
            </a:r>
            <a:r>
              <a:rPr sz="2600" b="1" i="1" spc="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i="1" dirty="0">
                <a:solidFill>
                  <a:srgbClr val="001F5F"/>
                </a:solidFill>
                <a:latin typeface="Arial"/>
                <a:cs typeface="Arial"/>
              </a:rPr>
              <a:t>oxy:</a:t>
            </a:r>
            <a:endParaRPr sz="2600">
              <a:latin typeface="Arial"/>
              <a:cs typeface="Arial"/>
            </a:endParaRPr>
          </a:p>
          <a:p>
            <a:pPr marL="565785" indent="-515620">
              <a:lnSpc>
                <a:spcPct val="100000"/>
              </a:lnSpc>
              <a:spcBef>
                <a:spcPts val="1495"/>
              </a:spcBef>
              <a:buClr>
                <a:srgbClr val="C00000"/>
              </a:buClr>
              <a:buFont typeface="Wingdings"/>
              <a:buChar char=""/>
              <a:tabLst>
                <a:tab pos="565785" algn="l"/>
                <a:tab pos="566420" algn="l"/>
              </a:tabLst>
            </a:pP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Nên</a:t>
            </a:r>
            <a:r>
              <a:rPr sz="24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120" dirty="0">
                <a:solidFill>
                  <a:srgbClr val="006FC0"/>
                </a:solidFill>
                <a:latin typeface="Microsoft Sans Serif"/>
                <a:cs typeface="Microsoft Sans Serif"/>
              </a:rPr>
              <a:t>được</a:t>
            </a:r>
            <a:r>
              <a:rPr sz="24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theo</a:t>
            </a:r>
            <a:r>
              <a:rPr sz="24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dõi</a:t>
            </a:r>
            <a:r>
              <a:rPr sz="24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6FC0"/>
                </a:solidFill>
                <a:latin typeface="Microsoft Sans Serif"/>
                <a:cs typeface="Microsoft Sans Serif"/>
              </a:rPr>
              <a:t>chặt</a:t>
            </a:r>
            <a:r>
              <a:rPr sz="24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6FC0"/>
                </a:solidFill>
                <a:latin typeface="Microsoft Sans Serif"/>
                <a:cs typeface="Microsoft Sans Serif"/>
              </a:rPr>
              <a:t>chẽ</a:t>
            </a:r>
            <a:r>
              <a:rPr sz="24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bằng</a:t>
            </a:r>
            <a:r>
              <a:rPr sz="24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chỉ</a:t>
            </a:r>
            <a:r>
              <a:rPr sz="24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6FC0"/>
                </a:solidFill>
                <a:latin typeface="Microsoft Sans Serif"/>
                <a:cs typeface="Microsoft Sans Serif"/>
              </a:rPr>
              <a:t>số</a:t>
            </a:r>
            <a:r>
              <a:rPr sz="24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SpO</a:t>
            </a:r>
            <a:r>
              <a:rPr sz="2400" spc="-7" baseline="-20833" dirty="0">
                <a:solidFill>
                  <a:srgbClr val="006FC0"/>
                </a:solidFill>
                <a:latin typeface="Microsoft Sans Serif"/>
                <a:cs typeface="Microsoft Sans Serif"/>
              </a:rPr>
              <a:t>2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.</a:t>
            </a:r>
            <a:endParaRPr sz="2400">
              <a:latin typeface="Microsoft Sans Serif"/>
              <a:cs typeface="Microsoft Sans Serif"/>
            </a:endParaRPr>
          </a:p>
          <a:p>
            <a:pPr marL="565785" indent="-515620">
              <a:lnSpc>
                <a:spcPct val="100000"/>
              </a:lnSpc>
              <a:spcBef>
                <a:spcPts val="1465"/>
              </a:spcBef>
              <a:buClr>
                <a:srgbClr val="C00000"/>
              </a:buClr>
              <a:buFont typeface="Wingdings"/>
              <a:buChar char=""/>
              <a:tabLst>
                <a:tab pos="565785" algn="l"/>
                <a:tab pos="566420" algn="l"/>
              </a:tabLst>
            </a:pP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Đặc</a:t>
            </a:r>
            <a:r>
              <a:rPr sz="24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biệt</a:t>
            </a:r>
            <a:r>
              <a:rPr sz="2400" spc="4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85" dirty="0">
                <a:solidFill>
                  <a:srgbClr val="006FC0"/>
                </a:solidFill>
                <a:latin typeface="Microsoft Sans Serif"/>
                <a:cs typeface="Microsoft Sans Serif"/>
              </a:rPr>
              <a:t>hữu</a:t>
            </a:r>
            <a:r>
              <a:rPr sz="24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ích</a:t>
            </a:r>
            <a:r>
              <a:rPr sz="2400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240" dirty="0">
                <a:solidFill>
                  <a:srgbClr val="006FC0"/>
                </a:solidFill>
                <a:latin typeface="Microsoft Sans Serif"/>
                <a:cs typeface="Microsoft Sans Serif"/>
              </a:rPr>
              <a:t>ở</a:t>
            </a:r>
            <a:r>
              <a:rPr sz="2400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6FC0"/>
                </a:solidFill>
                <a:latin typeface="Microsoft Sans Serif"/>
                <a:cs typeface="Microsoft Sans Serif"/>
              </a:rPr>
              <a:t>trẻ</a:t>
            </a:r>
            <a:r>
              <a:rPr sz="24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em</a:t>
            </a:r>
            <a:r>
              <a:rPr sz="24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55" dirty="0">
                <a:solidFill>
                  <a:srgbClr val="006FC0"/>
                </a:solidFill>
                <a:latin typeface="Microsoft Sans Serif"/>
                <a:cs typeface="Microsoft Sans Serif"/>
              </a:rPr>
              <a:t>vì</a:t>
            </a:r>
            <a:r>
              <a:rPr sz="24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không</a:t>
            </a:r>
            <a:r>
              <a:rPr sz="24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6FC0"/>
                </a:solidFill>
                <a:latin typeface="Microsoft Sans Serif"/>
                <a:cs typeface="Microsoft Sans Serif"/>
              </a:rPr>
              <a:t>thể</a:t>
            </a:r>
            <a:r>
              <a:rPr sz="24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đo</a:t>
            </a:r>
            <a:r>
              <a:rPr sz="24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125" dirty="0">
                <a:solidFill>
                  <a:srgbClr val="006FC0"/>
                </a:solidFill>
                <a:latin typeface="Microsoft Sans Serif"/>
                <a:cs typeface="Microsoft Sans Serif"/>
              </a:rPr>
              <a:t>được</a:t>
            </a:r>
            <a:r>
              <a:rPr sz="24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75" dirty="0">
                <a:solidFill>
                  <a:srgbClr val="006FC0"/>
                </a:solidFill>
                <a:latin typeface="Microsoft Sans Serif"/>
                <a:cs typeface="Microsoft Sans Serif"/>
              </a:rPr>
              <a:t>PEF.</a:t>
            </a:r>
            <a:endParaRPr sz="2400">
              <a:latin typeface="Microsoft Sans Serif"/>
              <a:cs typeface="Microsoft Sans Serif"/>
            </a:endParaRPr>
          </a:p>
          <a:p>
            <a:pPr marL="565785" indent="-515620">
              <a:lnSpc>
                <a:spcPct val="100000"/>
              </a:lnSpc>
              <a:spcBef>
                <a:spcPts val="1465"/>
              </a:spcBef>
              <a:buClr>
                <a:srgbClr val="C00000"/>
              </a:buClr>
              <a:buFont typeface="Wingdings"/>
              <a:buChar char=""/>
              <a:tabLst>
                <a:tab pos="565785" algn="l"/>
                <a:tab pos="566420" algn="l"/>
              </a:tabLst>
            </a:pPr>
            <a:r>
              <a:rPr sz="2400" spc="190" dirty="0">
                <a:solidFill>
                  <a:srgbClr val="006FC0"/>
                </a:solidFill>
                <a:latin typeface="Microsoft Sans Serif"/>
                <a:cs typeface="Microsoft Sans Serif"/>
              </a:rPr>
              <a:t>Ở</a:t>
            </a:r>
            <a:r>
              <a:rPr sz="24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6FC0"/>
                </a:solidFill>
                <a:latin typeface="Microsoft Sans Serif"/>
                <a:cs typeface="Microsoft Sans Serif"/>
              </a:rPr>
              <a:t>trẻ</a:t>
            </a:r>
            <a:r>
              <a:rPr sz="2400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em:</a:t>
            </a:r>
            <a:r>
              <a:rPr sz="2400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SpO</a:t>
            </a:r>
            <a:r>
              <a:rPr sz="2400" spc="-7" baseline="-20833" dirty="0">
                <a:solidFill>
                  <a:srgbClr val="006FC0"/>
                </a:solidFill>
                <a:latin typeface="Microsoft Sans Serif"/>
                <a:cs typeface="Microsoft Sans Serif"/>
              </a:rPr>
              <a:t>2</a:t>
            </a:r>
            <a:r>
              <a:rPr sz="2400" spc="345" baseline="-20833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&lt;92%</a:t>
            </a:r>
            <a:r>
              <a:rPr sz="24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130" dirty="0">
                <a:solidFill>
                  <a:srgbClr val="006FC0"/>
                </a:solidFill>
                <a:latin typeface="Microsoft Sans Serif"/>
                <a:cs typeface="Microsoft Sans Serif"/>
              </a:rPr>
              <a:t>dự</a:t>
            </a:r>
            <a:r>
              <a:rPr sz="24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báo</a:t>
            </a:r>
            <a:r>
              <a:rPr sz="24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nhu</a:t>
            </a:r>
            <a:r>
              <a:rPr sz="24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6FC0"/>
                </a:solidFill>
                <a:latin typeface="Microsoft Sans Serif"/>
                <a:cs typeface="Microsoft Sans Serif"/>
              </a:rPr>
              <a:t>cầu</a:t>
            </a:r>
            <a:r>
              <a:rPr sz="24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nhập</a:t>
            </a:r>
            <a:r>
              <a:rPr sz="24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viện.</a:t>
            </a:r>
            <a:endParaRPr sz="2400">
              <a:latin typeface="Microsoft Sans Serif"/>
              <a:cs typeface="Microsoft Sans Serif"/>
            </a:endParaRPr>
          </a:p>
          <a:p>
            <a:pPr marL="565785" indent="-515620">
              <a:lnSpc>
                <a:spcPct val="100000"/>
              </a:lnSpc>
              <a:spcBef>
                <a:spcPts val="1465"/>
              </a:spcBef>
              <a:buClr>
                <a:srgbClr val="C00000"/>
              </a:buClr>
              <a:buFont typeface="Wingdings"/>
              <a:buChar char=""/>
              <a:tabLst>
                <a:tab pos="565785" algn="l"/>
                <a:tab pos="566420" algn="l"/>
              </a:tabLst>
            </a:pPr>
            <a:r>
              <a:rPr sz="2400" spc="190" dirty="0">
                <a:solidFill>
                  <a:srgbClr val="006FC0"/>
                </a:solidFill>
                <a:latin typeface="Microsoft Sans Serif"/>
                <a:cs typeface="Microsoft Sans Serif"/>
              </a:rPr>
              <a:t>Ở</a:t>
            </a:r>
            <a:r>
              <a:rPr sz="24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6FC0"/>
                </a:solidFill>
                <a:latin typeface="Microsoft Sans Serif"/>
                <a:cs typeface="Microsoft Sans Serif"/>
              </a:rPr>
              <a:t>trẻ</a:t>
            </a:r>
            <a:r>
              <a:rPr sz="2400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em</a:t>
            </a:r>
            <a:r>
              <a:rPr sz="24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và</a:t>
            </a:r>
            <a:r>
              <a:rPr sz="24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95" dirty="0">
                <a:solidFill>
                  <a:srgbClr val="006FC0"/>
                </a:solidFill>
                <a:latin typeface="Microsoft Sans Serif"/>
                <a:cs typeface="Microsoft Sans Serif"/>
              </a:rPr>
              <a:t>người</a:t>
            </a:r>
            <a:r>
              <a:rPr sz="24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50" dirty="0">
                <a:solidFill>
                  <a:srgbClr val="006FC0"/>
                </a:solidFill>
                <a:latin typeface="Microsoft Sans Serif"/>
                <a:cs typeface="Microsoft Sans Serif"/>
              </a:rPr>
              <a:t>lớn:</a:t>
            </a:r>
            <a:r>
              <a:rPr sz="24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SpO</a:t>
            </a:r>
            <a:r>
              <a:rPr sz="2400" spc="-7" baseline="-20833" dirty="0">
                <a:solidFill>
                  <a:srgbClr val="006FC0"/>
                </a:solidFill>
                <a:latin typeface="Microsoft Sans Serif"/>
                <a:cs typeface="Microsoft Sans Serif"/>
              </a:rPr>
              <a:t>2</a:t>
            </a:r>
            <a:r>
              <a:rPr sz="2400" spc="44" baseline="-20833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&lt;90%</a:t>
            </a:r>
            <a:r>
              <a:rPr sz="24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báo</a:t>
            </a:r>
            <a:r>
              <a:rPr sz="2400" spc="4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hiệu</a:t>
            </a:r>
            <a:r>
              <a:rPr sz="24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nhu</a:t>
            </a:r>
            <a:r>
              <a:rPr sz="24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6FC0"/>
                </a:solidFill>
                <a:latin typeface="Microsoft Sans Serif"/>
                <a:cs typeface="Microsoft Sans Serif"/>
              </a:rPr>
              <a:t>cầu</a:t>
            </a:r>
            <a:r>
              <a:rPr sz="24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điều</a:t>
            </a:r>
            <a:r>
              <a:rPr sz="2400" spc="5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trị</a:t>
            </a:r>
            <a:r>
              <a:rPr sz="2400" spc="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tích</a:t>
            </a:r>
            <a:r>
              <a:rPr sz="2400" spc="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65" dirty="0">
                <a:solidFill>
                  <a:srgbClr val="006FC0"/>
                </a:solidFill>
                <a:latin typeface="Microsoft Sans Serif"/>
                <a:cs typeface="Microsoft Sans Serif"/>
              </a:rPr>
              <a:t>cực.</a:t>
            </a:r>
            <a:endParaRPr sz="2400">
              <a:latin typeface="Microsoft Sans Serif"/>
              <a:cs typeface="Microsoft Sans Serif"/>
            </a:endParaRPr>
          </a:p>
          <a:p>
            <a:pPr marL="565785" marR="55880" indent="-515620">
              <a:lnSpc>
                <a:spcPct val="130000"/>
              </a:lnSpc>
              <a:spcBef>
                <a:spcPts val="605"/>
              </a:spcBef>
              <a:buClr>
                <a:srgbClr val="C00000"/>
              </a:buClr>
              <a:buFont typeface="Wingdings"/>
              <a:buChar char=""/>
              <a:tabLst>
                <a:tab pos="565785" algn="l"/>
                <a:tab pos="566420" algn="l"/>
              </a:tabLst>
            </a:pP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Nên</a:t>
            </a:r>
            <a:r>
              <a:rPr sz="2400" spc="4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120" dirty="0">
                <a:solidFill>
                  <a:srgbClr val="006FC0"/>
                </a:solidFill>
                <a:latin typeface="Microsoft Sans Serif"/>
                <a:cs typeface="Microsoft Sans Serif"/>
              </a:rPr>
              <a:t>được</a:t>
            </a:r>
            <a:r>
              <a:rPr sz="24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đánh</a:t>
            </a:r>
            <a:r>
              <a:rPr sz="24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giá</a:t>
            </a:r>
            <a:r>
              <a:rPr sz="24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100" dirty="0">
                <a:solidFill>
                  <a:srgbClr val="006FC0"/>
                </a:solidFill>
                <a:latin typeface="Microsoft Sans Serif"/>
                <a:cs typeface="Microsoft Sans Serif"/>
              </a:rPr>
              <a:t>trước</a:t>
            </a:r>
            <a:r>
              <a:rPr sz="24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khi</a:t>
            </a:r>
            <a:r>
              <a:rPr sz="24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bổ</a:t>
            </a:r>
            <a:r>
              <a:rPr sz="24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xung</a:t>
            </a:r>
            <a:r>
              <a:rPr sz="2400" spc="5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oxy</a:t>
            </a:r>
            <a:r>
              <a:rPr sz="24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Microsoft Sans Serif"/>
                <a:cs typeface="Microsoft Sans Serif"/>
              </a:rPr>
              <a:t>hoặc</a:t>
            </a:r>
            <a:r>
              <a:rPr sz="24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5</a:t>
            </a:r>
            <a:r>
              <a:rPr sz="24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phút</a:t>
            </a:r>
            <a:r>
              <a:rPr sz="24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sau</a:t>
            </a:r>
            <a:r>
              <a:rPr sz="24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khi</a:t>
            </a:r>
            <a:r>
              <a:rPr sz="24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50" dirty="0">
                <a:solidFill>
                  <a:srgbClr val="006FC0"/>
                </a:solidFill>
                <a:latin typeface="Microsoft Sans Serif"/>
                <a:cs typeface="Microsoft Sans Serif"/>
              </a:rPr>
              <a:t>ngưng </a:t>
            </a:r>
            <a:r>
              <a:rPr sz="24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oxy</a:t>
            </a:r>
            <a:r>
              <a:rPr sz="24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Microsoft Sans Serif"/>
                <a:cs typeface="Microsoft Sans Serif"/>
              </a:rPr>
              <a:t>hoặc </a:t>
            </a:r>
            <a:r>
              <a:rPr sz="2400" spc="-6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khi</a:t>
            </a:r>
            <a:r>
              <a:rPr sz="24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độ</a:t>
            </a:r>
            <a:r>
              <a:rPr sz="24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bão</a:t>
            </a:r>
            <a:r>
              <a:rPr sz="24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hòa</a:t>
            </a:r>
            <a:r>
              <a:rPr sz="24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oxy</a:t>
            </a:r>
            <a:r>
              <a:rPr sz="24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đã</a:t>
            </a:r>
            <a:r>
              <a:rPr sz="2400" spc="4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ổn</a:t>
            </a:r>
            <a:r>
              <a:rPr sz="24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định.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10054" y="6655279"/>
            <a:ext cx="160083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GINA</a:t>
            </a:r>
            <a:r>
              <a:rPr sz="11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2022,</a:t>
            </a: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Box</a:t>
            </a:r>
            <a:r>
              <a:rPr sz="11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4-3</a:t>
            </a:r>
            <a:r>
              <a:rPr sz="11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(1/7)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2366" y="593293"/>
            <a:ext cx="39998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66010" algn="l"/>
              </a:tabLst>
            </a:pPr>
            <a:r>
              <a:rPr sz="2800" spc="-5" dirty="0">
                <a:solidFill>
                  <a:srgbClr val="006FC0"/>
                </a:solidFill>
              </a:rPr>
              <a:t>Đánh</a:t>
            </a:r>
            <a:r>
              <a:rPr sz="2800" spc="20" dirty="0">
                <a:solidFill>
                  <a:srgbClr val="006FC0"/>
                </a:solidFill>
              </a:rPr>
              <a:t> </a:t>
            </a:r>
            <a:r>
              <a:rPr sz="2800" dirty="0">
                <a:solidFill>
                  <a:srgbClr val="006FC0"/>
                </a:solidFill>
              </a:rPr>
              <a:t>giá </a:t>
            </a:r>
            <a:r>
              <a:rPr sz="2800" spc="-170" dirty="0">
                <a:solidFill>
                  <a:srgbClr val="006FC0"/>
                </a:solidFill>
              </a:rPr>
              <a:t>tình	</a:t>
            </a:r>
            <a:r>
              <a:rPr sz="2800" dirty="0">
                <a:solidFill>
                  <a:srgbClr val="006FC0"/>
                </a:solidFill>
              </a:rPr>
              <a:t>trạng</a:t>
            </a:r>
            <a:r>
              <a:rPr sz="2800" spc="-75" dirty="0">
                <a:solidFill>
                  <a:srgbClr val="006FC0"/>
                </a:solidFill>
              </a:rPr>
              <a:t> </a:t>
            </a:r>
            <a:r>
              <a:rPr sz="2800" spc="-5" dirty="0">
                <a:solidFill>
                  <a:srgbClr val="006FC0"/>
                </a:solidFill>
              </a:rPr>
              <a:t>hen</a:t>
            </a:r>
            <a:endParaRPr sz="28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453C9EFE-CA31-41AC-A3B6-997544A2671F}" type="datetime10">
              <a:rPr lang="en-US" smtClean="0"/>
              <a:t>13:19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3118" y="1199154"/>
            <a:ext cx="11184890" cy="4343400"/>
          </a:xfrm>
          <a:prstGeom prst="rect">
            <a:avLst/>
          </a:prstGeom>
        </p:spPr>
        <p:txBody>
          <a:bodyPr vert="horz" wrap="square" lIns="0" tIns="2197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30"/>
              </a:spcBef>
            </a:pPr>
            <a:r>
              <a:rPr sz="2600" b="1" i="1" dirty="0">
                <a:solidFill>
                  <a:srgbClr val="001F5F"/>
                </a:solidFill>
                <a:latin typeface="Arial"/>
                <a:cs typeface="Arial"/>
              </a:rPr>
              <a:t>Đo</a:t>
            </a:r>
            <a:r>
              <a:rPr sz="2600" b="1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i="1" spc="5" dirty="0">
                <a:solidFill>
                  <a:srgbClr val="001F5F"/>
                </a:solidFill>
                <a:latin typeface="Arial"/>
                <a:cs typeface="Arial"/>
              </a:rPr>
              <a:t>khí</a:t>
            </a:r>
            <a:r>
              <a:rPr sz="26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i="1" spc="-85" dirty="0">
                <a:solidFill>
                  <a:srgbClr val="001F5F"/>
                </a:solidFill>
                <a:latin typeface="Arial"/>
                <a:cs typeface="Arial"/>
              </a:rPr>
              <a:t>máu</a:t>
            </a:r>
            <a:r>
              <a:rPr sz="2600" b="1" i="1" spc="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i="1" spc="5" dirty="0">
                <a:solidFill>
                  <a:srgbClr val="001F5F"/>
                </a:solidFill>
                <a:latin typeface="Arial"/>
                <a:cs typeface="Arial"/>
              </a:rPr>
              <a:t>động</a:t>
            </a:r>
            <a:r>
              <a:rPr sz="26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i="1" spc="-5" dirty="0">
                <a:solidFill>
                  <a:srgbClr val="001F5F"/>
                </a:solidFill>
                <a:latin typeface="Arial"/>
                <a:cs typeface="Arial"/>
              </a:rPr>
              <a:t>mạch</a:t>
            </a:r>
            <a:endParaRPr sz="26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500"/>
              </a:spcBef>
              <a:buClr>
                <a:srgbClr val="C00000"/>
              </a:buClr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2400" i="1" spc="-55" dirty="0">
                <a:solidFill>
                  <a:srgbClr val="006FC0"/>
                </a:solidFill>
                <a:latin typeface="Arial"/>
                <a:cs typeface="Arial"/>
              </a:rPr>
              <a:t>Không</a:t>
            </a:r>
            <a:r>
              <a:rPr sz="2400" i="1" spc="2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006FC0"/>
                </a:solidFill>
                <a:latin typeface="Arial"/>
                <a:cs typeface="Arial"/>
              </a:rPr>
              <a:t>được</a:t>
            </a:r>
            <a:r>
              <a:rPr sz="2400" i="1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i="1" spc="-85" dirty="0">
                <a:solidFill>
                  <a:srgbClr val="006FC0"/>
                </a:solidFill>
                <a:latin typeface="Arial"/>
                <a:cs typeface="Arial"/>
              </a:rPr>
              <a:t>yêu</a:t>
            </a:r>
            <a:r>
              <a:rPr sz="2400" i="1" spc="229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6FC0"/>
                </a:solidFill>
                <a:latin typeface="Arial"/>
                <a:cs typeface="Arial"/>
              </a:rPr>
              <a:t>cầu</a:t>
            </a:r>
            <a:r>
              <a:rPr sz="2400" i="1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solidFill>
                  <a:srgbClr val="006FC0"/>
                </a:solidFill>
                <a:latin typeface="Arial"/>
                <a:cs typeface="Arial"/>
              </a:rPr>
              <a:t>một</a:t>
            </a:r>
            <a:r>
              <a:rPr sz="2400" i="1" spc="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i="1" spc="-65" dirty="0">
                <a:solidFill>
                  <a:srgbClr val="006FC0"/>
                </a:solidFill>
                <a:latin typeface="Arial"/>
                <a:cs typeface="Arial"/>
              </a:rPr>
              <a:t>cách</a:t>
            </a:r>
            <a:r>
              <a:rPr sz="2400" i="1" spc="229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6FC0"/>
                </a:solidFill>
                <a:latin typeface="Arial"/>
                <a:cs typeface="Arial"/>
              </a:rPr>
              <a:t>thường </a:t>
            </a:r>
            <a:r>
              <a:rPr sz="2400" i="1" spc="-10" dirty="0">
                <a:solidFill>
                  <a:srgbClr val="006FC0"/>
                </a:solidFill>
                <a:latin typeface="Arial"/>
                <a:cs typeface="Arial"/>
              </a:rPr>
              <a:t>qui</a:t>
            </a:r>
            <a:endParaRPr sz="2400">
              <a:latin typeface="Arial"/>
              <a:cs typeface="Arial"/>
            </a:endParaRPr>
          </a:p>
          <a:p>
            <a:pPr marL="469900" marR="476884" indent="-457200">
              <a:lnSpc>
                <a:spcPct val="130100"/>
              </a:lnSpc>
              <a:spcBef>
                <a:spcPts val="595"/>
              </a:spcBef>
              <a:buClr>
                <a:srgbClr val="C00000"/>
              </a:buClr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Nên</a:t>
            </a:r>
            <a:r>
              <a:rPr sz="24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120" dirty="0">
                <a:solidFill>
                  <a:srgbClr val="006FC0"/>
                </a:solidFill>
                <a:latin typeface="Microsoft Sans Serif"/>
                <a:cs typeface="Microsoft Sans Serif"/>
              </a:rPr>
              <a:t>được</a:t>
            </a:r>
            <a:r>
              <a:rPr sz="24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xem</a:t>
            </a:r>
            <a:r>
              <a:rPr sz="2400" spc="4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xét</a:t>
            </a:r>
            <a:r>
              <a:rPr sz="24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đối</a:t>
            </a:r>
            <a:r>
              <a:rPr sz="24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75" dirty="0">
                <a:solidFill>
                  <a:srgbClr val="006FC0"/>
                </a:solidFill>
                <a:latin typeface="Microsoft Sans Serif"/>
                <a:cs typeface="Microsoft Sans Serif"/>
              </a:rPr>
              <a:t>với</a:t>
            </a:r>
            <a:r>
              <a:rPr sz="24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bệnh</a:t>
            </a:r>
            <a:r>
              <a:rPr sz="2400" spc="4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nhân</a:t>
            </a:r>
            <a:r>
              <a:rPr sz="24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có</a:t>
            </a:r>
            <a:r>
              <a:rPr sz="24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PEF</a:t>
            </a:r>
            <a:r>
              <a:rPr sz="24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hoặc</a:t>
            </a:r>
            <a:r>
              <a:rPr sz="24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FEV1</a:t>
            </a:r>
            <a:r>
              <a:rPr sz="24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&lt;50%</a:t>
            </a:r>
            <a:r>
              <a:rPr sz="24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90" dirty="0">
                <a:solidFill>
                  <a:srgbClr val="006FC0"/>
                </a:solidFill>
                <a:latin typeface="Microsoft Sans Serif"/>
                <a:cs typeface="Microsoft Sans Serif"/>
              </a:rPr>
              <a:t>GTLT,</a:t>
            </a:r>
            <a:r>
              <a:rPr sz="24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hoặc </a:t>
            </a:r>
            <a:r>
              <a:rPr sz="2400" spc="-6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không</a:t>
            </a:r>
            <a:r>
              <a:rPr sz="24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đáp</a:t>
            </a:r>
            <a:r>
              <a:rPr sz="2400" spc="4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85" dirty="0">
                <a:solidFill>
                  <a:srgbClr val="006FC0"/>
                </a:solidFill>
                <a:latin typeface="Microsoft Sans Serif"/>
                <a:cs typeface="Microsoft Sans Serif"/>
              </a:rPr>
              <a:t>ứng</a:t>
            </a:r>
            <a:r>
              <a:rPr sz="24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75" dirty="0">
                <a:solidFill>
                  <a:srgbClr val="006FC0"/>
                </a:solidFill>
                <a:latin typeface="Microsoft Sans Serif"/>
                <a:cs typeface="Microsoft Sans Serif"/>
              </a:rPr>
              <a:t>với</a:t>
            </a:r>
            <a:r>
              <a:rPr sz="24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điều</a:t>
            </a:r>
            <a:r>
              <a:rPr sz="2400" spc="5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trị</a:t>
            </a:r>
            <a:r>
              <a:rPr sz="2400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ban</a:t>
            </a:r>
            <a:r>
              <a:rPr sz="24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đầu</a:t>
            </a:r>
            <a:r>
              <a:rPr sz="24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hoặc</a:t>
            </a:r>
            <a:r>
              <a:rPr sz="24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đang</a:t>
            </a:r>
            <a:r>
              <a:rPr sz="2400" spc="4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diễn</a:t>
            </a:r>
            <a:r>
              <a:rPr sz="2400" spc="5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biến</a:t>
            </a:r>
            <a:r>
              <a:rPr sz="24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xấu.</a:t>
            </a:r>
            <a:endParaRPr sz="240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spcBef>
                <a:spcPts val="1465"/>
              </a:spcBef>
              <a:buClr>
                <a:srgbClr val="C00000"/>
              </a:buClr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Bổ</a:t>
            </a:r>
            <a:r>
              <a:rPr sz="24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xung</a:t>
            </a:r>
            <a:r>
              <a:rPr sz="2400" spc="5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oxy</a:t>
            </a:r>
            <a:r>
              <a:rPr sz="24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có</a:t>
            </a:r>
            <a:r>
              <a:rPr sz="24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kiểm</a:t>
            </a:r>
            <a:r>
              <a:rPr sz="24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soát</a:t>
            </a:r>
            <a:r>
              <a:rPr sz="24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nên</a:t>
            </a:r>
            <a:r>
              <a:rPr sz="2400" spc="5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120" dirty="0">
                <a:solidFill>
                  <a:srgbClr val="006FC0"/>
                </a:solidFill>
                <a:latin typeface="Microsoft Sans Serif"/>
                <a:cs typeface="Microsoft Sans Serif"/>
              </a:rPr>
              <a:t>được</a:t>
            </a:r>
            <a:r>
              <a:rPr sz="24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tiếp</a:t>
            </a:r>
            <a:r>
              <a:rPr sz="24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6FC0"/>
                </a:solidFill>
                <a:latin typeface="Microsoft Sans Serif"/>
                <a:cs typeface="Microsoft Sans Serif"/>
              </a:rPr>
              <a:t>tục</a:t>
            </a:r>
            <a:r>
              <a:rPr sz="24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6FC0"/>
                </a:solidFill>
                <a:latin typeface="Microsoft Sans Serif"/>
                <a:cs typeface="Microsoft Sans Serif"/>
              </a:rPr>
              <a:t>trong</a:t>
            </a:r>
            <a:r>
              <a:rPr sz="24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khi</a:t>
            </a:r>
            <a:r>
              <a:rPr sz="24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75" dirty="0">
                <a:solidFill>
                  <a:srgbClr val="006FC0"/>
                </a:solidFill>
                <a:latin typeface="Microsoft Sans Serif"/>
                <a:cs typeface="Microsoft Sans Serif"/>
              </a:rPr>
              <a:t>chờ</a:t>
            </a:r>
            <a:r>
              <a:rPr sz="24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6FC0"/>
                </a:solidFill>
                <a:latin typeface="Microsoft Sans Serif"/>
                <a:cs typeface="Microsoft Sans Serif"/>
              </a:rPr>
              <a:t>kết</a:t>
            </a:r>
            <a:r>
              <a:rPr sz="24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quả</a:t>
            </a:r>
            <a:r>
              <a:rPr sz="2400" spc="4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các</a:t>
            </a:r>
            <a:r>
              <a:rPr sz="24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khí</a:t>
            </a:r>
            <a:r>
              <a:rPr sz="24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máu.</a:t>
            </a:r>
            <a:endParaRPr sz="2400">
              <a:latin typeface="Microsoft Sans Serif"/>
              <a:cs typeface="Microsoft Sans Serif"/>
            </a:endParaRPr>
          </a:p>
          <a:p>
            <a:pPr marL="469900" marR="419734" indent="-457200">
              <a:lnSpc>
                <a:spcPct val="130100"/>
              </a:lnSpc>
              <a:spcBef>
                <a:spcPts val="595"/>
              </a:spcBef>
              <a:buClr>
                <a:srgbClr val="C00000"/>
              </a:buClr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Pa02</a:t>
            </a:r>
            <a:r>
              <a:rPr sz="24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&lt;60</a:t>
            </a:r>
            <a:r>
              <a:rPr sz="24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mmHg</a:t>
            </a:r>
            <a:r>
              <a:rPr sz="24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và</a:t>
            </a:r>
            <a:r>
              <a:rPr sz="24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PaC02</a:t>
            </a:r>
            <a:r>
              <a:rPr sz="2400" spc="5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bình </a:t>
            </a:r>
            <a:r>
              <a:rPr sz="2400" spc="85" dirty="0">
                <a:solidFill>
                  <a:srgbClr val="006FC0"/>
                </a:solidFill>
                <a:latin typeface="Microsoft Sans Serif"/>
                <a:cs typeface="Microsoft Sans Serif"/>
              </a:rPr>
              <a:t>thường</a:t>
            </a:r>
            <a:r>
              <a:rPr sz="24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hoặc</a:t>
            </a:r>
            <a:r>
              <a:rPr sz="2400" spc="4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6FC0"/>
                </a:solidFill>
                <a:latin typeface="Microsoft Sans Serif"/>
                <a:cs typeface="Microsoft Sans Serif"/>
              </a:rPr>
              <a:t>tăng</a:t>
            </a:r>
            <a:r>
              <a:rPr sz="24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(nhất</a:t>
            </a:r>
            <a:r>
              <a:rPr sz="24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là</a:t>
            </a:r>
            <a:r>
              <a:rPr sz="24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&gt;45</a:t>
            </a:r>
            <a:r>
              <a:rPr sz="24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mmHg)</a:t>
            </a:r>
            <a:r>
              <a:rPr sz="24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báo </a:t>
            </a:r>
            <a:r>
              <a:rPr sz="2400" spc="-6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hiệu</a:t>
            </a:r>
            <a:r>
              <a:rPr sz="24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6FC0"/>
                </a:solidFill>
                <a:latin typeface="Microsoft Sans Serif"/>
                <a:cs typeface="Microsoft Sans Serif"/>
              </a:rPr>
              <a:t>suy</a:t>
            </a:r>
            <a:r>
              <a:rPr sz="24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hô</a:t>
            </a:r>
            <a:r>
              <a:rPr sz="24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hấp.</a:t>
            </a:r>
            <a:endParaRPr sz="240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spcBef>
                <a:spcPts val="1465"/>
              </a:spcBef>
              <a:buClr>
                <a:srgbClr val="C00000"/>
              </a:buClr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2400" dirty="0">
                <a:solidFill>
                  <a:srgbClr val="006FC0"/>
                </a:solidFill>
                <a:latin typeface="Microsoft Sans Serif"/>
                <a:cs typeface="Microsoft Sans Serif"/>
              </a:rPr>
              <a:t>Mệt</a:t>
            </a:r>
            <a:r>
              <a:rPr sz="24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mỏi</a:t>
            </a:r>
            <a:r>
              <a:rPr sz="24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và</a:t>
            </a:r>
            <a:r>
              <a:rPr sz="24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105" dirty="0">
                <a:solidFill>
                  <a:srgbClr val="006FC0"/>
                </a:solidFill>
                <a:latin typeface="Microsoft Sans Serif"/>
                <a:cs typeface="Microsoft Sans Serif"/>
              </a:rPr>
              <a:t>lơ</a:t>
            </a:r>
            <a:r>
              <a:rPr sz="24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114" dirty="0">
                <a:solidFill>
                  <a:srgbClr val="006FC0"/>
                </a:solidFill>
                <a:latin typeface="Microsoft Sans Serif"/>
                <a:cs typeface="Microsoft Sans Serif"/>
              </a:rPr>
              <a:t>mơ</a:t>
            </a:r>
            <a:r>
              <a:rPr sz="24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70" dirty="0">
                <a:solidFill>
                  <a:srgbClr val="006FC0"/>
                </a:solidFill>
                <a:latin typeface="Microsoft Sans Serif"/>
                <a:cs typeface="Microsoft Sans Serif"/>
              </a:rPr>
              <a:t>gợi</a:t>
            </a:r>
            <a:r>
              <a:rPr sz="24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6FC0"/>
                </a:solidFill>
                <a:latin typeface="Microsoft Sans Serif"/>
                <a:cs typeface="Microsoft Sans Serif"/>
              </a:rPr>
              <a:t>ý</a:t>
            </a:r>
            <a:r>
              <a:rPr sz="24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pC02</a:t>
            </a:r>
            <a:r>
              <a:rPr sz="24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đang</a:t>
            </a:r>
            <a:r>
              <a:rPr sz="24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6FC0"/>
                </a:solidFill>
                <a:latin typeface="Microsoft Sans Serif"/>
                <a:cs typeface="Microsoft Sans Serif"/>
              </a:rPr>
              <a:t>tăng</a:t>
            </a:r>
            <a:r>
              <a:rPr sz="24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và</a:t>
            </a:r>
            <a:r>
              <a:rPr sz="24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có</a:t>
            </a:r>
            <a:r>
              <a:rPr sz="24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6FC0"/>
                </a:solidFill>
                <a:latin typeface="Microsoft Sans Serif"/>
                <a:cs typeface="Microsoft Sans Serif"/>
              </a:rPr>
              <a:t>thể</a:t>
            </a:r>
            <a:r>
              <a:rPr sz="24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6FC0"/>
                </a:solidFill>
                <a:latin typeface="Microsoft Sans Serif"/>
                <a:cs typeface="Microsoft Sans Serif"/>
              </a:rPr>
              <a:t>cần</a:t>
            </a:r>
            <a:r>
              <a:rPr sz="24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đến</a:t>
            </a:r>
            <a:r>
              <a:rPr sz="24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hỗ</a:t>
            </a:r>
            <a:r>
              <a:rPr sz="24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80" dirty="0">
                <a:solidFill>
                  <a:srgbClr val="006FC0"/>
                </a:solidFill>
                <a:latin typeface="Microsoft Sans Serif"/>
                <a:cs typeface="Microsoft Sans Serif"/>
              </a:rPr>
              <a:t>trợ</a:t>
            </a:r>
            <a:r>
              <a:rPr sz="24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thông</a:t>
            </a:r>
            <a:r>
              <a:rPr sz="24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khí.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10054" y="6655279"/>
            <a:ext cx="160083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GINA</a:t>
            </a:r>
            <a:r>
              <a:rPr sz="11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2022,</a:t>
            </a: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Box</a:t>
            </a:r>
            <a:r>
              <a:rPr sz="11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4-3</a:t>
            </a:r>
            <a:r>
              <a:rPr sz="11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(1/7)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2366" y="593293"/>
            <a:ext cx="39998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66010" algn="l"/>
              </a:tabLst>
            </a:pPr>
            <a:r>
              <a:rPr sz="2800" spc="-5" dirty="0">
                <a:solidFill>
                  <a:srgbClr val="006FC0"/>
                </a:solidFill>
              </a:rPr>
              <a:t>Đánh</a:t>
            </a:r>
            <a:r>
              <a:rPr sz="2800" spc="20" dirty="0">
                <a:solidFill>
                  <a:srgbClr val="006FC0"/>
                </a:solidFill>
              </a:rPr>
              <a:t> </a:t>
            </a:r>
            <a:r>
              <a:rPr sz="2800" dirty="0">
                <a:solidFill>
                  <a:srgbClr val="006FC0"/>
                </a:solidFill>
              </a:rPr>
              <a:t>giá </a:t>
            </a:r>
            <a:r>
              <a:rPr sz="2800" spc="-170" dirty="0">
                <a:solidFill>
                  <a:srgbClr val="006FC0"/>
                </a:solidFill>
              </a:rPr>
              <a:t>tình	</a:t>
            </a:r>
            <a:r>
              <a:rPr sz="2800" dirty="0">
                <a:solidFill>
                  <a:srgbClr val="006FC0"/>
                </a:solidFill>
              </a:rPr>
              <a:t>trạng</a:t>
            </a:r>
            <a:r>
              <a:rPr sz="2800" spc="-75" dirty="0">
                <a:solidFill>
                  <a:srgbClr val="006FC0"/>
                </a:solidFill>
              </a:rPr>
              <a:t> </a:t>
            </a:r>
            <a:r>
              <a:rPr sz="2800" spc="-5" dirty="0">
                <a:solidFill>
                  <a:srgbClr val="006FC0"/>
                </a:solidFill>
              </a:rPr>
              <a:t>hen</a:t>
            </a:r>
            <a:endParaRPr sz="28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1FA99871-27E4-4AF1-8FD2-02B463AC06C6}" type="datetime10">
              <a:rPr lang="en-US" smtClean="0"/>
              <a:t>13:19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441" y="1382738"/>
            <a:ext cx="10847705" cy="4235450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sz="2600" b="1" i="1" dirty="0">
                <a:solidFill>
                  <a:srgbClr val="001F5F"/>
                </a:solidFill>
                <a:latin typeface="Arial"/>
                <a:cs typeface="Arial"/>
              </a:rPr>
              <a:t>X</a:t>
            </a:r>
            <a:r>
              <a:rPr sz="2600" b="1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i="1" dirty="0">
                <a:solidFill>
                  <a:srgbClr val="001F5F"/>
                </a:solidFill>
                <a:latin typeface="Arial"/>
                <a:cs typeface="Arial"/>
              </a:rPr>
              <a:t>quang</a:t>
            </a:r>
            <a:r>
              <a:rPr sz="2600" b="1" i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i="1" dirty="0">
                <a:solidFill>
                  <a:srgbClr val="001F5F"/>
                </a:solidFill>
                <a:latin typeface="Arial"/>
                <a:cs typeface="Arial"/>
              </a:rPr>
              <a:t>ngực</a:t>
            </a:r>
            <a:endParaRPr sz="26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894"/>
              </a:spcBef>
              <a:buClr>
                <a:srgbClr val="C00000"/>
              </a:buClr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2400" i="1" spc="-5" dirty="0">
                <a:solidFill>
                  <a:srgbClr val="006FC0"/>
                </a:solidFill>
                <a:latin typeface="Arial"/>
                <a:cs typeface="Arial"/>
              </a:rPr>
              <a:t>Không được</a:t>
            </a:r>
            <a:r>
              <a:rPr sz="2400" i="1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6FC0"/>
                </a:solidFill>
                <a:latin typeface="Arial"/>
                <a:cs typeface="Arial"/>
              </a:rPr>
              <a:t>khuyến</a:t>
            </a:r>
            <a:r>
              <a:rPr sz="2400" i="1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6FC0"/>
                </a:solidFill>
                <a:latin typeface="Arial"/>
                <a:cs typeface="Arial"/>
              </a:rPr>
              <a:t>cáo</a:t>
            </a:r>
            <a:r>
              <a:rPr sz="2400" i="1" spc="-10" dirty="0">
                <a:solidFill>
                  <a:srgbClr val="006FC0"/>
                </a:solidFill>
                <a:latin typeface="Arial"/>
                <a:cs typeface="Arial"/>
              </a:rPr>
              <a:t> một</a:t>
            </a:r>
            <a:r>
              <a:rPr sz="2400" i="1" dirty="0">
                <a:solidFill>
                  <a:srgbClr val="006FC0"/>
                </a:solidFill>
                <a:latin typeface="Arial"/>
                <a:cs typeface="Arial"/>
              </a:rPr>
              <a:t> cách</a:t>
            </a:r>
            <a:r>
              <a:rPr sz="2400" i="1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6FC0"/>
                </a:solidFill>
                <a:latin typeface="Arial"/>
                <a:cs typeface="Arial"/>
              </a:rPr>
              <a:t>thường</a:t>
            </a:r>
            <a:r>
              <a:rPr sz="2400" i="1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006FC0"/>
                </a:solidFill>
                <a:latin typeface="Arial"/>
                <a:cs typeface="Arial"/>
              </a:rPr>
              <a:t>qui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865"/>
              </a:spcBef>
              <a:buClr>
                <a:srgbClr val="C00000"/>
              </a:buClr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2400" spc="190" dirty="0">
                <a:solidFill>
                  <a:srgbClr val="006FC0"/>
                </a:solidFill>
                <a:latin typeface="Microsoft Sans Serif"/>
                <a:cs typeface="Microsoft Sans Serif"/>
              </a:rPr>
              <a:t>Ở</a:t>
            </a:r>
            <a:r>
              <a:rPr sz="24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95" dirty="0">
                <a:solidFill>
                  <a:srgbClr val="006FC0"/>
                </a:solidFill>
                <a:latin typeface="Microsoft Sans Serif"/>
                <a:cs typeface="Microsoft Sans Serif"/>
              </a:rPr>
              <a:t>người</a:t>
            </a:r>
            <a:r>
              <a:rPr sz="24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50" dirty="0">
                <a:solidFill>
                  <a:srgbClr val="006FC0"/>
                </a:solidFill>
                <a:latin typeface="Microsoft Sans Serif"/>
                <a:cs typeface="Microsoft Sans Serif"/>
              </a:rPr>
              <a:t>lớn:</a:t>
            </a:r>
            <a:r>
              <a:rPr sz="24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6FC0"/>
                </a:solidFill>
                <a:latin typeface="Microsoft Sans Serif"/>
                <a:cs typeface="Microsoft Sans Serif"/>
              </a:rPr>
              <a:t>X</a:t>
            </a:r>
            <a:r>
              <a:rPr sz="2400" spc="1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quang</a:t>
            </a:r>
            <a:r>
              <a:rPr sz="2400" spc="4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60" dirty="0">
                <a:solidFill>
                  <a:srgbClr val="006FC0"/>
                </a:solidFill>
                <a:latin typeface="Microsoft Sans Serif"/>
                <a:cs typeface="Microsoft Sans Serif"/>
              </a:rPr>
              <a:t>ngực</a:t>
            </a:r>
            <a:r>
              <a:rPr sz="24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nên</a:t>
            </a:r>
            <a:r>
              <a:rPr sz="24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125" dirty="0">
                <a:solidFill>
                  <a:srgbClr val="006FC0"/>
                </a:solidFill>
                <a:latin typeface="Microsoft Sans Serif"/>
                <a:cs typeface="Microsoft Sans Serif"/>
              </a:rPr>
              <a:t>được</a:t>
            </a:r>
            <a:r>
              <a:rPr sz="2400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xem</a:t>
            </a:r>
            <a:r>
              <a:rPr sz="24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xét</a:t>
            </a:r>
            <a:r>
              <a:rPr sz="24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6FC0"/>
                </a:solidFill>
                <a:latin typeface="Microsoft Sans Serif"/>
                <a:cs typeface="Microsoft Sans Serif"/>
              </a:rPr>
              <a:t>nếu:</a:t>
            </a:r>
            <a:endParaRPr sz="2400">
              <a:latin typeface="Microsoft Sans Serif"/>
              <a:cs typeface="Microsoft Sans Serif"/>
            </a:endParaRPr>
          </a:p>
          <a:p>
            <a:pPr marL="1327785" lvl="1" indent="-629920">
              <a:lnSpc>
                <a:spcPct val="100000"/>
              </a:lnSpc>
              <a:spcBef>
                <a:spcPts val="840"/>
              </a:spcBef>
              <a:buClr>
                <a:srgbClr val="C00000"/>
              </a:buClr>
              <a:buFont typeface="Wingdings"/>
              <a:buChar char=""/>
              <a:tabLst>
                <a:tab pos="1327785" algn="l"/>
                <a:tab pos="1328420" algn="l"/>
              </a:tabLst>
            </a:pPr>
            <a:r>
              <a:rPr sz="22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Nghi</a:t>
            </a:r>
            <a:r>
              <a:rPr sz="22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70" dirty="0">
                <a:solidFill>
                  <a:srgbClr val="006FC0"/>
                </a:solidFill>
                <a:latin typeface="Microsoft Sans Serif"/>
                <a:cs typeface="Microsoft Sans Serif"/>
              </a:rPr>
              <a:t>ngờ</a:t>
            </a:r>
            <a:r>
              <a:rPr sz="22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006FC0"/>
                </a:solidFill>
                <a:latin typeface="Microsoft Sans Serif"/>
                <a:cs typeface="Microsoft Sans Serif"/>
              </a:rPr>
              <a:t>có</a:t>
            </a:r>
            <a:r>
              <a:rPr sz="22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một</a:t>
            </a:r>
            <a:r>
              <a:rPr sz="22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yếu</a:t>
            </a:r>
            <a:r>
              <a:rPr sz="22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tố</a:t>
            </a:r>
            <a:r>
              <a:rPr sz="22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gây</a:t>
            </a:r>
            <a:r>
              <a:rPr sz="22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60" dirty="0">
                <a:solidFill>
                  <a:srgbClr val="006FC0"/>
                </a:solidFill>
                <a:latin typeface="Microsoft Sans Serif"/>
                <a:cs typeface="Microsoft Sans Serif"/>
              </a:rPr>
              <a:t>phức</a:t>
            </a:r>
            <a:r>
              <a:rPr sz="22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tạp</a:t>
            </a:r>
            <a:r>
              <a:rPr sz="22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hoặc</a:t>
            </a:r>
            <a:r>
              <a:rPr sz="22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một</a:t>
            </a:r>
            <a:r>
              <a:rPr sz="22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bệnh</a:t>
            </a:r>
            <a:r>
              <a:rPr sz="2200" spc="4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lý</a:t>
            </a:r>
            <a:r>
              <a:rPr sz="22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tim</a:t>
            </a:r>
            <a:r>
              <a:rPr sz="2200" spc="7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mạch</a:t>
            </a:r>
            <a:r>
              <a:rPr sz="2200" spc="4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-</a:t>
            </a:r>
            <a:r>
              <a:rPr sz="22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hô</a:t>
            </a:r>
            <a:r>
              <a:rPr sz="2200" spc="4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hấp</a:t>
            </a:r>
            <a:endParaRPr sz="2200">
              <a:latin typeface="Microsoft Sans Serif"/>
              <a:cs typeface="Microsoft Sans Serif"/>
            </a:endParaRPr>
          </a:p>
          <a:p>
            <a:pPr marL="1327785" marR="173355" lvl="1" indent="-629920">
              <a:lnSpc>
                <a:spcPct val="130000"/>
              </a:lnSpc>
              <a:buClr>
                <a:srgbClr val="C00000"/>
              </a:buClr>
              <a:buFont typeface="Wingdings"/>
              <a:buChar char=""/>
              <a:tabLst>
                <a:tab pos="1327785" algn="l"/>
                <a:tab pos="1328420" algn="l"/>
              </a:tabLst>
            </a:pP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Bệnh</a:t>
            </a:r>
            <a:r>
              <a:rPr sz="22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nhân</a:t>
            </a:r>
            <a:r>
              <a:rPr sz="22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không</a:t>
            </a:r>
            <a:r>
              <a:rPr sz="22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đáp</a:t>
            </a:r>
            <a:r>
              <a:rPr sz="22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80" dirty="0">
                <a:solidFill>
                  <a:srgbClr val="006FC0"/>
                </a:solidFill>
                <a:latin typeface="Microsoft Sans Serif"/>
                <a:cs typeface="Microsoft Sans Serif"/>
              </a:rPr>
              <a:t>ứng</a:t>
            </a:r>
            <a:r>
              <a:rPr sz="22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65" dirty="0">
                <a:solidFill>
                  <a:srgbClr val="006FC0"/>
                </a:solidFill>
                <a:latin typeface="Microsoft Sans Serif"/>
                <a:cs typeface="Microsoft Sans Serif"/>
              </a:rPr>
              <a:t>với</a:t>
            </a:r>
            <a:r>
              <a:rPr sz="22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điều</a:t>
            </a:r>
            <a:r>
              <a:rPr sz="22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trị</a:t>
            </a:r>
            <a:r>
              <a:rPr sz="2200" spc="6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45" dirty="0">
                <a:solidFill>
                  <a:srgbClr val="006FC0"/>
                </a:solidFill>
                <a:latin typeface="Microsoft Sans Serif"/>
                <a:cs typeface="Microsoft Sans Serif"/>
              </a:rPr>
              <a:t>vì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tràn</a:t>
            </a:r>
            <a:r>
              <a:rPr sz="22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khí</a:t>
            </a:r>
            <a:r>
              <a:rPr sz="22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màng</a:t>
            </a:r>
            <a:r>
              <a:rPr sz="22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phổi</a:t>
            </a:r>
            <a:r>
              <a:rPr sz="22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khó</a:t>
            </a:r>
            <a:r>
              <a:rPr sz="22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110" dirty="0">
                <a:solidFill>
                  <a:srgbClr val="006FC0"/>
                </a:solidFill>
                <a:latin typeface="Microsoft Sans Serif"/>
                <a:cs typeface="Microsoft Sans Serif"/>
              </a:rPr>
              <a:t>được</a:t>
            </a:r>
            <a:r>
              <a:rPr sz="22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chẩn </a:t>
            </a:r>
            <a:r>
              <a:rPr sz="2200" spc="-57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đoán</a:t>
            </a:r>
            <a:r>
              <a:rPr sz="22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trên</a:t>
            </a:r>
            <a:r>
              <a:rPr sz="22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lâm</a:t>
            </a:r>
            <a:r>
              <a:rPr sz="22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006FC0"/>
                </a:solidFill>
                <a:latin typeface="Microsoft Sans Serif"/>
                <a:cs typeface="Microsoft Sans Serif"/>
              </a:rPr>
              <a:t>sàng</a:t>
            </a:r>
            <a:endParaRPr sz="220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spcBef>
                <a:spcPts val="819"/>
              </a:spcBef>
              <a:buClr>
                <a:srgbClr val="C00000"/>
              </a:buClr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2400" spc="190" dirty="0">
                <a:solidFill>
                  <a:srgbClr val="006FC0"/>
                </a:solidFill>
                <a:latin typeface="Microsoft Sans Serif"/>
                <a:cs typeface="Microsoft Sans Serif"/>
              </a:rPr>
              <a:t>Ở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6FC0"/>
                </a:solidFill>
                <a:latin typeface="Microsoft Sans Serif"/>
                <a:cs typeface="Microsoft Sans Serif"/>
              </a:rPr>
              <a:t>trẻ</a:t>
            </a:r>
            <a:r>
              <a:rPr sz="24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6FC0"/>
                </a:solidFill>
                <a:latin typeface="Microsoft Sans Serif"/>
                <a:cs typeface="Microsoft Sans Serif"/>
              </a:rPr>
              <a:t>em:</a:t>
            </a:r>
            <a:endParaRPr sz="2400">
              <a:latin typeface="Microsoft Sans Serif"/>
              <a:cs typeface="Microsoft Sans Serif"/>
            </a:endParaRPr>
          </a:p>
          <a:p>
            <a:pPr marL="1327785" marR="5080" lvl="1" indent="-629920">
              <a:lnSpc>
                <a:spcPct val="130000"/>
              </a:lnSpc>
              <a:buClr>
                <a:srgbClr val="C00000"/>
              </a:buClr>
              <a:buFont typeface="Wingdings"/>
              <a:buChar char=""/>
              <a:tabLst>
                <a:tab pos="1327785" algn="l"/>
                <a:tab pos="1328420" algn="l"/>
              </a:tabLst>
            </a:pPr>
            <a:r>
              <a:rPr sz="2400" dirty="0">
                <a:solidFill>
                  <a:srgbClr val="006FC0"/>
                </a:solidFill>
                <a:latin typeface="Microsoft Sans Serif"/>
                <a:cs typeface="Microsoft Sans Serif"/>
              </a:rPr>
              <a:t>X</a:t>
            </a:r>
            <a:r>
              <a:rPr sz="24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quang</a:t>
            </a:r>
            <a:r>
              <a:rPr sz="24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60" dirty="0">
                <a:solidFill>
                  <a:srgbClr val="006FC0"/>
                </a:solidFill>
                <a:latin typeface="Microsoft Sans Serif"/>
                <a:cs typeface="Microsoft Sans Serif"/>
              </a:rPr>
              <a:t>ngực</a:t>
            </a:r>
            <a:r>
              <a:rPr sz="2400" spc="4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chỉ</a:t>
            </a:r>
            <a:r>
              <a:rPr sz="24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120" dirty="0">
                <a:solidFill>
                  <a:srgbClr val="006FC0"/>
                </a:solidFill>
                <a:latin typeface="Microsoft Sans Serif"/>
                <a:cs typeface="Microsoft Sans Serif"/>
              </a:rPr>
              <a:t>được</a:t>
            </a:r>
            <a:r>
              <a:rPr sz="24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6FC0"/>
                </a:solidFill>
                <a:latin typeface="Microsoft Sans Serif"/>
                <a:cs typeface="Microsoft Sans Serif"/>
              </a:rPr>
              <a:t>khuyến</a:t>
            </a:r>
            <a:r>
              <a:rPr sz="24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6FC0"/>
                </a:solidFill>
                <a:latin typeface="Microsoft Sans Serif"/>
                <a:cs typeface="Microsoft Sans Serif"/>
              </a:rPr>
              <a:t>cáo</a:t>
            </a:r>
            <a:r>
              <a:rPr sz="24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khi</a:t>
            </a:r>
            <a:r>
              <a:rPr sz="24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6FC0"/>
                </a:solidFill>
                <a:latin typeface="Microsoft Sans Serif"/>
                <a:cs typeface="Microsoft Sans Serif"/>
              </a:rPr>
              <a:t>có</a:t>
            </a:r>
            <a:r>
              <a:rPr sz="24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6FC0"/>
                </a:solidFill>
                <a:latin typeface="Microsoft Sans Serif"/>
                <a:cs typeface="Microsoft Sans Serif"/>
              </a:rPr>
              <a:t>các</a:t>
            </a:r>
            <a:r>
              <a:rPr sz="24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dấu</a:t>
            </a:r>
            <a:r>
              <a:rPr sz="24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hiệu</a:t>
            </a:r>
            <a:r>
              <a:rPr sz="24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65" dirty="0">
                <a:solidFill>
                  <a:srgbClr val="006FC0"/>
                </a:solidFill>
                <a:latin typeface="Microsoft Sans Serif"/>
                <a:cs typeface="Microsoft Sans Serif"/>
              </a:rPr>
              <a:t>thực</a:t>
            </a:r>
            <a:r>
              <a:rPr sz="24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6FC0"/>
                </a:solidFill>
                <a:latin typeface="Microsoft Sans Serif"/>
                <a:cs typeface="Microsoft Sans Serif"/>
              </a:rPr>
              <a:t>thể</a:t>
            </a:r>
            <a:r>
              <a:rPr sz="24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70" dirty="0">
                <a:solidFill>
                  <a:srgbClr val="006FC0"/>
                </a:solidFill>
                <a:latin typeface="Microsoft Sans Serif"/>
                <a:cs typeface="Microsoft Sans Serif"/>
              </a:rPr>
              <a:t>gợi</a:t>
            </a:r>
            <a:r>
              <a:rPr sz="24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6FC0"/>
                </a:solidFill>
                <a:latin typeface="Microsoft Sans Serif"/>
                <a:cs typeface="Microsoft Sans Serif"/>
              </a:rPr>
              <a:t>ý </a:t>
            </a:r>
            <a:r>
              <a:rPr sz="2400" spc="-6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6FC0"/>
                </a:solidFill>
                <a:latin typeface="Microsoft Sans Serif"/>
                <a:cs typeface="Microsoft Sans Serif"/>
              </a:rPr>
              <a:t>tràn</a:t>
            </a:r>
            <a:r>
              <a:rPr sz="2400" spc="1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khí</a:t>
            </a:r>
            <a:r>
              <a:rPr sz="24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6FC0"/>
                </a:solidFill>
                <a:latin typeface="Microsoft Sans Serif"/>
                <a:cs typeface="Microsoft Sans Serif"/>
              </a:rPr>
              <a:t>màng</a:t>
            </a:r>
            <a:r>
              <a:rPr sz="24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phổi,</a:t>
            </a:r>
            <a:r>
              <a:rPr sz="24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bệnh</a:t>
            </a:r>
            <a:r>
              <a:rPr sz="24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nhu</a:t>
            </a:r>
            <a:r>
              <a:rPr sz="2400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6FC0"/>
                </a:solidFill>
                <a:latin typeface="Microsoft Sans Serif"/>
                <a:cs typeface="Microsoft Sans Serif"/>
              </a:rPr>
              <a:t>mô</a:t>
            </a:r>
            <a:r>
              <a:rPr sz="24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phổi</a:t>
            </a:r>
            <a:r>
              <a:rPr sz="24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hoặc</a:t>
            </a:r>
            <a:r>
              <a:rPr sz="24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hít</a:t>
            </a:r>
            <a:r>
              <a:rPr sz="2400" spc="1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phải</a:t>
            </a:r>
            <a:r>
              <a:rPr sz="24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dị</a:t>
            </a:r>
            <a:r>
              <a:rPr sz="24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5" dirty="0">
                <a:solidFill>
                  <a:srgbClr val="006FC0"/>
                </a:solidFill>
                <a:latin typeface="Microsoft Sans Serif"/>
                <a:cs typeface="Microsoft Sans Serif"/>
              </a:rPr>
              <a:t>vật.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10054" y="6655279"/>
            <a:ext cx="160083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GINA</a:t>
            </a:r>
            <a:r>
              <a:rPr sz="11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2022,</a:t>
            </a: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Box</a:t>
            </a:r>
            <a:r>
              <a:rPr sz="11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4-3</a:t>
            </a:r>
            <a:r>
              <a:rPr sz="11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(1/7)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2366" y="593293"/>
            <a:ext cx="39998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66010" algn="l"/>
              </a:tabLst>
            </a:pPr>
            <a:r>
              <a:rPr sz="2800" spc="-5" dirty="0">
                <a:solidFill>
                  <a:srgbClr val="006FC0"/>
                </a:solidFill>
              </a:rPr>
              <a:t>Đánh</a:t>
            </a:r>
            <a:r>
              <a:rPr sz="2800" spc="20" dirty="0">
                <a:solidFill>
                  <a:srgbClr val="006FC0"/>
                </a:solidFill>
              </a:rPr>
              <a:t> </a:t>
            </a:r>
            <a:r>
              <a:rPr sz="2800" dirty="0">
                <a:solidFill>
                  <a:srgbClr val="006FC0"/>
                </a:solidFill>
              </a:rPr>
              <a:t>giá </a:t>
            </a:r>
            <a:r>
              <a:rPr sz="2800" spc="-170" dirty="0">
                <a:solidFill>
                  <a:srgbClr val="006FC0"/>
                </a:solidFill>
              </a:rPr>
              <a:t>tình	</a:t>
            </a:r>
            <a:r>
              <a:rPr sz="2800" dirty="0">
                <a:solidFill>
                  <a:srgbClr val="006FC0"/>
                </a:solidFill>
              </a:rPr>
              <a:t>trạng</a:t>
            </a:r>
            <a:r>
              <a:rPr sz="2800" spc="-75" dirty="0">
                <a:solidFill>
                  <a:srgbClr val="006FC0"/>
                </a:solidFill>
              </a:rPr>
              <a:t> </a:t>
            </a:r>
            <a:r>
              <a:rPr sz="2800" spc="-5" dirty="0">
                <a:solidFill>
                  <a:srgbClr val="006FC0"/>
                </a:solidFill>
              </a:rPr>
              <a:t>hen</a:t>
            </a:r>
            <a:endParaRPr sz="28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011DC853-7E21-4AD5-89E2-7B72700715F9}" type="datetime10">
              <a:rPr lang="en-US" smtClean="0"/>
              <a:t>13:19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3159" y="1056791"/>
            <a:ext cx="11527790" cy="5019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marR="365125" indent="-342900">
              <a:lnSpc>
                <a:spcPct val="130000"/>
              </a:lnSpc>
              <a:spcBef>
                <a:spcPts val="100"/>
              </a:spcBef>
              <a:buClr>
                <a:srgbClr val="F79546"/>
              </a:buClr>
              <a:buSzPct val="80357"/>
              <a:buFont typeface="Wingdings"/>
              <a:buChar char=""/>
              <a:tabLst>
                <a:tab pos="380365" algn="l"/>
                <a:tab pos="381000" algn="l"/>
              </a:tabLst>
            </a:pPr>
            <a:r>
              <a:rPr sz="2800" spc="85" dirty="0">
                <a:solidFill>
                  <a:srgbClr val="07182B"/>
                </a:solidFill>
                <a:latin typeface="Microsoft Sans Serif"/>
                <a:cs typeface="Microsoft Sans Serif"/>
              </a:rPr>
              <a:t>Đợt</a:t>
            </a:r>
            <a:r>
              <a:rPr sz="28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7182B"/>
                </a:solidFill>
                <a:latin typeface="Microsoft Sans Serif"/>
                <a:cs typeface="Microsoft Sans Serif"/>
              </a:rPr>
              <a:t>cấp</a:t>
            </a:r>
            <a:r>
              <a:rPr sz="28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biểu</a:t>
            </a:r>
            <a:r>
              <a:rPr sz="28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hiện</a:t>
            </a:r>
            <a:r>
              <a:rPr sz="28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155" dirty="0">
                <a:solidFill>
                  <a:srgbClr val="07182B"/>
                </a:solidFill>
                <a:latin typeface="Microsoft Sans Serif"/>
                <a:cs typeface="Microsoft Sans Serif"/>
              </a:rPr>
              <a:t>sự</a:t>
            </a:r>
            <a:r>
              <a:rPr sz="28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7182B"/>
                </a:solidFill>
                <a:latin typeface="Microsoft Sans Serif"/>
                <a:cs typeface="Microsoft Sans Serif"/>
              </a:rPr>
              <a:t>tăng</a:t>
            </a:r>
            <a:r>
              <a:rPr sz="28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tần</a:t>
            </a:r>
            <a:r>
              <a:rPr sz="28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7182B"/>
                </a:solidFill>
                <a:latin typeface="Microsoft Sans Serif"/>
                <a:cs typeface="Microsoft Sans Serif"/>
              </a:rPr>
              <a:t>số</a:t>
            </a:r>
            <a:r>
              <a:rPr sz="28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triệu</a:t>
            </a:r>
            <a:r>
              <a:rPr sz="28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60" dirty="0">
                <a:solidFill>
                  <a:srgbClr val="07182B"/>
                </a:solidFill>
                <a:latin typeface="Microsoft Sans Serif"/>
                <a:cs typeface="Microsoft Sans Serif"/>
              </a:rPr>
              <a:t>chứng</a:t>
            </a:r>
            <a:r>
              <a:rPr sz="2800" spc="5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7182B"/>
                </a:solidFill>
                <a:latin typeface="Microsoft Sans Serif"/>
                <a:cs typeface="Microsoft Sans Serif"/>
              </a:rPr>
              <a:t>và</a:t>
            </a:r>
            <a:r>
              <a:rPr sz="28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giảm</a:t>
            </a:r>
            <a:r>
              <a:rPr sz="2800" spc="5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7182B"/>
                </a:solidFill>
                <a:latin typeface="Microsoft Sans Serif"/>
                <a:cs typeface="Microsoft Sans Serif"/>
              </a:rPr>
              <a:t>các</a:t>
            </a:r>
            <a:r>
              <a:rPr sz="28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thông</a:t>
            </a:r>
            <a:r>
              <a:rPr sz="28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7182B"/>
                </a:solidFill>
                <a:latin typeface="Microsoft Sans Serif"/>
                <a:cs typeface="Microsoft Sans Serif"/>
              </a:rPr>
              <a:t>số </a:t>
            </a:r>
            <a:r>
              <a:rPr sz="2800" spc="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75" dirty="0">
                <a:solidFill>
                  <a:srgbClr val="07182B"/>
                </a:solidFill>
                <a:latin typeface="Microsoft Sans Serif"/>
                <a:cs typeface="Microsoft Sans Serif"/>
              </a:rPr>
              <a:t>chức</a:t>
            </a:r>
            <a:r>
              <a:rPr sz="28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7182B"/>
                </a:solidFill>
                <a:latin typeface="Microsoft Sans Serif"/>
                <a:cs typeface="Microsoft Sans Serif"/>
              </a:rPr>
              <a:t>năng</a:t>
            </a:r>
            <a:r>
              <a:rPr sz="2800" spc="6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phổi</a:t>
            </a:r>
            <a:r>
              <a:rPr sz="28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105" dirty="0">
                <a:solidFill>
                  <a:srgbClr val="07182B"/>
                </a:solidFill>
                <a:latin typeface="Microsoft Sans Serif"/>
                <a:cs typeface="Microsoft Sans Serif"/>
              </a:rPr>
              <a:t>như</a:t>
            </a:r>
            <a:r>
              <a:rPr sz="28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PEF</a:t>
            </a:r>
            <a:r>
              <a:rPr sz="28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7182B"/>
                </a:solidFill>
                <a:latin typeface="Microsoft Sans Serif"/>
                <a:cs typeface="Microsoft Sans Serif"/>
              </a:rPr>
              <a:t>và</a:t>
            </a:r>
            <a:r>
              <a:rPr sz="28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FEV</a:t>
            </a:r>
            <a:r>
              <a:rPr sz="2775" spc="-7" baseline="-21021" dirty="0">
                <a:solidFill>
                  <a:srgbClr val="07182B"/>
                </a:solidFill>
                <a:latin typeface="Microsoft Sans Serif"/>
                <a:cs typeface="Microsoft Sans Serif"/>
              </a:rPr>
              <a:t>1</a:t>
            </a:r>
            <a:r>
              <a:rPr sz="2775" spc="442" baseline="-21021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7182B"/>
                </a:solidFill>
                <a:latin typeface="Microsoft Sans Serif"/>
                <a:cs typeface="Microsoft Sans Serif"/>
              </a:rPr>
              <a:t>so</a:t>
            </a:r>
            <a:r>
              <a:rPr sz="28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85" dirty="0">
                <a:solidFill>
                  <a:srgbClr val="07182B"/>
                </a:solidFill>
                <a:latin typeface="Microsoft Sans Serif"/>
                <a:cs typeface="Microsoft Sans Serif"/>
              </a:rPr>
              <a:t>với</a:t>
            </a:r>
            <a:r>
              <a:rPr sz="28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tình </a:t>
            </a:r>
            <a:r>
              <a:rPr sz="2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trạng</a:t>
            </a:r>
            <a:r>
              <a:rPr sz="2800" spc="5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bình</a:t>
            </a:r>
            <a:r>
              <a:rPr sz="28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95" dirty="0">
                <a:solidFill>
                  <a:srgbClr val="07182B"/>
                </a:solidFill>
                <a:latin typeface="Microsoft Sans Serif"/>
                <a:cs typeface="Microsoft Sans Serif"/>
              </a:rPr>
              <a:t>thường</a:t>
            </a:r>
            <a:r>
              <a:rPr sz="2800" spc="6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7182B"/>
                </a:solidFill>
                <a:latin typeface="Microsoft Sans Serif"/>
                <a:cs typeface="Microsoft Sans Serif"/>
              </a:rPr>
              <a:t>của </a:t>
            </a:r>
            <a:r>
              <a:rPr sz="2800" spc="-7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110" dirty="0">
                <a:solidFill>
                  <a:srgbClr val="07182B"/>
                </a:solidFill>
                <a:latin typeface="Microsoft Sans Serif"/>
                <a:cs typeface="Microsoft Sans Serif"/>
              </a:rPr>
              <a:t>người</a:t>
            </a:r>
            <a:r>
              <a:rPr sz="28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7182B"/>
                </a:solidFill>
                <a:latin typeface="Microsoft Sans Serif"/>
                <a:cs typeface="Microsoft Sans Serif"/>
              </a:rPr>
              <a:t>bệnh.</a:t>
            </a:r>
            <a:endParaRPr sz="2800">
              <a:latin typeface="Microsoft Sans Serif"/>
              <a:cs typeface="Microsoft Sans Serif"/>
            </a:endParaRPr>
          </a:p>
          <a:p>
            <a:pPr marL="1238885" marR="51435" lvl="1" indent="-515620">
              <a:lnSpc>
                <a:spcPct val="130000"/>
              </a:lnSpc>
              <a:spcBef>
                <a:spcPts val="660"/>
              </a:spcBef>
              <a:buClr>
                <a:srgbClr val="C00000"/>
              </a:buClr>
              <a:buSzPct val="80000"/>
              <a:buFont typeface="Wingdings"/>
              <a:buChar char=""/>
              <a:tabLst>
                <a:tab pos="1238885" algn="l"/>
                <a:tab pos="1239520" algn="l"/>
              </a:tabLst>
            </a:pPr>
            <a:r>
              <a:rPr sz="25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Các</a:t>
            </a:r>
            <a:r>
              <a:rPr sz="25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thông</a:t>
            </a:r>
            <a:r>
              <a:rPr sz="25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số</a:t>
            </a:r>
            <a:r>
              <a:rPr sz="25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PEF</a:t>
            </a:r>
            <a:r>
              <a:rPr sz="25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và</a:t>
            </a:r>
            <a:r>
              <a:rPr sz="25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500" dirty="0">
                <a:solidFill>
                  <a:srgbClr val="006FC0"/>
                </a:solidFill>
                <a:latin typeface="Microsoft Sans Serif"/>
                <a:cs typeface="Microsoft Sans Serif"/>
              </a:rPr>
              <a:t>FEV</a:t>
            </a:r>
            <a:r>
              <a:rPr sz="2475" baseline="-20202" dirty="0">
                <a:solidFill>
                  <a:srgbClr val="006FC0"/>
                </a:solidFill>
                <a:latin typeface="Microsoft Sans Serif"/>
                <a:cs typeface="Microsoft Sans Serif"/>
              </a:rPr>
              <a:t>1</a:t>
            </a:r>
            <a:r>
              <a:rPr sz="2475" spc="390" baseline="-20202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đáng</a:t>
            </a:r>
            <a:r>
              <a:rPr sz="2500" spc="1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tin</a:t>
            </a:r>
            <a:r>
              <a:rPr sz="2500" spc="5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cậy</a:t>
            </a:r>
            <a:r>
              <a:rPr sz="25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500" spc="75" dirty="0">
                <a:solidFill>
                  <a:srgbClr val="006FC0"/>
                </a:solidFill>
                <a:latin typeface="Microsoft Sans Serif"/>
                <a:cs typeface="Microsoft Sans Serif"/>
              </a:rPr>
              <a:t>hơn</a:t>
            </a:r>
            <a:r>
              <a:rPr sz="25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triệu</a:t>
            </a:r>
            <a:r>
              <a:rPr sz="25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500" spc="50" dirty="0">
                <a:solidFill>
                  <a:srgbClr val="006FC0"/>
                </a:solidFill>
                <a:latin typeface="Microsoft Sans Serif"/>
                <a:cs typeface="Microsoft Sans Serif"/>
              </a:rPr>
              <a:t>chứng</a:t>
            </a:r>
            <a:r>
              <a:rPr sz="2500" spc="4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trong</a:t>
            </a:r>
            <a:r>
              <a:rPr sz="2500" spc="6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việc</a:t>
            </a:r>
            <a:r>
              <a:rPr sz="25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đánh </a:t>
            </a:r>
            <a:r>
              <a:rPr sz="2500" spc="-65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giá</a:t>
            </a:r>
            <a:r>
              <a:rPr sz="25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500" spc="90" dirty="0">
                <a:solidFill>
                  <a:srgbClr val="006FC0"/>
                </a:solidFill>
                <a:latin typeface="Microsoft Sans Serif"/>
                <a:cs typeface="Microsoft Sans Serif"/>
              </a:rPr>
              <a:t>mức</a:t>
            </a:r>
            <a:r>
              <a:rPr sz="2500" spc="4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độ</a:t>
            </a:r>
            <a:r>
              <a:rPr sz="25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500" spc="75" dirty="0">
                <a:solidFill>
                  <a:srgbClr val="006FC0"/>
                </a:solidFill>
                <a:latin typeface="Microsoft Sans Serif"/>
                <a:cs typeface="Microsoft Sans Serif"/>
              </a:rPr>
              <a:t>đợt</a:t>
            </a:r>
            <a:r>
              <a:rPr sz="2500" spc="4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cấp.</a:t>
            </a:r>
            <a:endParaRPr sz="2500">
              <a:latin typeface="Microsoft Sans Serif"/>
              <a:cs typeface="Microsoft Sans Serif"/>
            </a:endParaRPr>
          </a:p>
          <a:p>
            <a:pPr marL="1238885" marR="241935" lvl="1" indent="-515620">
              <a:lnSpc>
                <a:spcPct val="130000"/>
              </a:lnSpc>
              <a:spcBef>
                <a:spcPts val="600"/>
              </a:spcBef>
              <a:buClr>
                <a:srgbClr val="C00000"/>
              </a:buClr>
              <a:buSzPct val="80000"/>
              <a:buFont typeface="Wingdings"/>
              <a:buChar char=""/>
              <a:tabLst>
                <a:tab pos="1238885" algn="l"/>
                <a:tab pos="1239520" algn="l"/>
              </a:tabLst>
            </a:pPr>
            <a:r>
              <a:rPr sz="25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Tần</a:t>
            </a:r>
            <a:r>
              <a:rPr sz="25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số</a:t>
            </a:r>
            <a:r>
              <a:rPr sz="25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triệu</a:t>
            </a:r>
            <a:r>
              <a:rPr sz="25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500" spc="50" dirty="0">
                <a:solidFill>
                  <a:srgbClr val="006FC0"/>
                </a:solidFill>
                <a:latin typeface="Microsoft Sans Serif"/>
                <a:cs typeface="Microsoft Sans Serif"/>
              </a:rPr>
              <a:t>chứng</a:t>
            </a:r>
            <a:r>
              <a:rPr sz="25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500" dirty="0">
                <a:solidFill>
                  <a:srgbClr val="006FC0"/>
                </a:solidFill>
                <a:latin typeface="Microsoft Sans Serif"/>
                <a:cs typeface="Microsoft Sans Serif"/>
              </a:rPr>
              <a:t>nhạy</a:t>
            </a:r>
            <a:r>
              <a:rPr sz="25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cảm</a:t>
            </a:r>
            <a:r>
              <a:rPr sz="2500" spc="4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500" spc="75" dirty="0">
                <a:solidFill>
                  <a:srgbClr val="006FC0"/>
                </a:solidFill>
                <a:latin typeface="Microsoft Sans Serif"/>
                <a:cs typeface="Microsoft Sans Serif"/>
              </a:rPr>
              <a:t>hơn</a:t>
            </a:r>
            <a:r>
              <a:rPr sz="25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PEF</a:t>
            </a:r>
            <a:r>
              <a:rPr sz="25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trong</a:t>
            </a:r>
            <a:r>
              <a:rPr sz="2500" spc="6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việc</a:t>
            </a:r>
            <a:r>
              <a:rPr sz="25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báo</a:t>
            </a:r>
            <a:r>
              <a:rPr sz="25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hiệu</a:t>
            </a:r>
            <a:r>
              <a:rPr sz="25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500" spc="135" dirty="0">
                <a:solidFill>
                  <a:srgbClr val="006FC0"/>
                </a:solidFill>
                <a:latin typeface="Microsoft Sans Serif"/>
                <a:cs typeface="Microsoft Sans Serif"/>
              </a:rPr>
              <a:t>sự</a:t>
            </a:r>
            <a:r>
              <a:rPr sz="25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500" spc="55" dirty="0">
                <a:solidFill>
                  <a:srgbClr val="006FC0"/>
                </a:solidFill>
                <a:latin typeface="Microsoft Sans Serif"/>
                <a:cs typeface="Microsoft Sans Serif"/>
              </a:rPr>
              <a:t>khởi</a:t>
            </a:r>
            <a:r>
              <a:rPr sz="2500" spc="4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đầu </a:t>
            </a:r>
            <a:r>
              <a:rPr sz="2500" spc="-65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của</a:t>
            </a:r>
            <a:r>
              <a:rPr sz="25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500" spc="75" dirty="0">
                <a:solidFill>
                  <a:srgbClr val="006FC0"/>
                </a:solidFill>
                <a:latin typeface="Microsoft Sans Serif"/>
                <a:cs typeface="Microsoft Sans Serif"/>
              </a:rPr>
              <a:t>đợt</a:t>
            </a:r>
            <a:r>
              <a:rPr sz="25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cấp</a:t>
            </a:r>
            <a:endParaRPr sz="2500">
              <a:latin typeface="Microsoft Sans Serif"/>
              <a:cs typeface="Microsoft Sans Serif"/>
            </a:endParaRPr>
          </a:p>
          <a:p>
            <a:pPr marL="381000" marR="30480" indent="-342900">
              <a:lnSpc>
                <a:spcPct val="130100"/>
              </a:lnSpc>
              <a:spcBef>
                <a:spcPts val="610"/>
              </a:spcBef>
              <a:buClr>
                <a:srgbClr val="F79546"/>
              </a:buClr>
              <a:buSzPct val="80357"/>
              <a:buFont typeface="Wingdings"/>
              <a:buChar char=""/>
              <a:tabLst>
                <a:tab pos="380365" algn="l"/>
                <a:tab pos="381000" algn="l"/>
              </a:tabLst>
            </a:pPr>
            <a:r>
              <a:rPr sz="2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Một</a:t>
            </a:r>
            <a:r>
              <a:rPr sz="28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số</a:t>
            </a:r>
            <a:r>
              <a:rPr sz="28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65" dirty="0">
                <a:solidFill>
                  <a:srgbClr val="07182B"/>
                </a:solidFill>
                <a:latin typeface="Microsoft Sans Serif"/>
                <a:cs typeface="Microsoft Sans Serif"/>
              </a:rPr>
              <a:t>ít</a:t>
            </a:r>
            <a:r>
              <a:rPr sz="28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bệnh</a:t>
            </a:r>
            <a:r>
              <a:rPr sz="2800" spc="5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7182B"/>
                </a:solidFill>
                <a:latin typeface="Microsoft Sans Serif"/>
                <a:cs typeface="Microsoft Sans Serif"/>
              </a:rPr>
              <a:t>nhân</a:t>
            </a:r>
            <a:r>
              <a:rPr sz="28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cảm</a:t>
            </a:r>
            <a:r>
              <a:rPr sz="28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nhận</a:t>
            </a:r>
            <a:r>
              <a:rPr sz="2800" spc="5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triệu</a:t>
            </a:r>
            <a:r>
              <a:rPr sz="2800" spc="5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60" dirty="0">
                <a:solidFill>
                  <a:srgbClr val="07182B"/>
                </a:solidFill>
                <a:latin typeface="Microsoft Sans Serif"/>
                <a:cs typeface="Microsoft Sans Serif"/>
              </a:rPr>
              <a:t>chứng</a:t>
            </a:r>
            <a:r>
              <a:rPr sz="2800" spc="5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kém,</a:t>
            </a:r>
            <a:r>
              <a:rPr sz="28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không</a:t>
            </a:r>
            <a:r>
              <a:rPr sz="2800" spc="5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nhận</a:t>
            </a:r>
            <a:r>
              <a:rPr sz="28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7182B"/>
                </a:solidFill>
                <a:latin typeface="Microsoft Sans Serif"/>
                <a:cs typeface="Microsoft Sans Serif"/>
              </a:rPr>
              <a:t>thấy</a:t>
            </a:r>
            <a:r>
              <a:rPr sz="28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triệu </a:t>
            </a:r>
            <a:r>
              <a:rPr sz="2800" spc="-7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60" dirty="0">
                <a:solidFill>
                  <a:srgbClr val="07182B"/>
                </a:solidFill>
                <a:latin typeface="Microsoft Sans Serif"/>
                <a:cs typeface="Microsoft Sans Serif"/>
              </a:rPr>
              <a:t>chứng</a:t>
            </a:r>
            <a:r>
              <a:rPr sz="28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7182B"/>
                </a:solidFill>
                <a:latin typeface="Microsoft Sans Serif"/>
                <a:cs typeface="Microsoft Sans Serif"/>
              </a:rPr>
              <a:t>bệnh</a:t>
            </a:r>
            <a:r>
              <a:rPr sz="2800" spc="5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7182B"/>
                </a:solidFill>
                <a:latin typeface="Microsoft Sans Serif"/>
                <a:cs typeface="Microsoft Sans Serif"/>
              </a:rPr>
              <a:t>nặng</a:t>
            </a:r>
            <a:r>
              <a:rPr sz="28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lên</a:t>
            </a:r>
            <a:r>
              <a:rPr sz="28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7182B"/>
                </a:solidFill>
                <a:latin typeface="Microsoft Sans Serif"/>
                <a:cs typeface="Microsoft Sans Serif"/>
              </a:rPr>
              <a:t>ngay</a:t>
            </a:r>
            <a:r>
              <a:rPr sz="28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7182B"/>
                </a:solidFill>
                <a:latin typeface="Microsoft Sans Serif"/>
                <a:cs typeface="Microsoft Sans Serif"/>
              </a:rPr>
              <a:t>cả</a:t>
            </a:r>
            <a:r>
              <a:rPr sz="28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khi</a:t>
            </a:r>
            <a:r>
              <a:rPr sz="28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75" dirty="0">
                <a:solidFill>
                  <a:srgbClr val="07182B"/>
                </a:solidFill>
                <a:latin typeface="Microsoft Sans Serif"/>
                <a:cs typeface="Microsoft Sans Serif"/>
              </a:rPr>
              <a:t>chức</a:t>
            </a:r>
            <a:r>
              <a:rPr sz="28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7182B"/>
                </a:solidFill>
                <a:latin typeface="Microsoft Sans Serif"/>
                <a:cs typeface="Microsoft Sans Serif"/>
              </a:rPr>
              <a:t>năng</a:t>
            </a:r>
            <a:r>
              <a:rPr sz="2800" spc="5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phổi</a:t>
            </a:r>
            <a:r>
              <a:rPr sz="28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7182B"/>
                </a:solidFill>
                <a:latin typeface="Microsoft Sans Serif"/>
                <a:cs typeface="Microsoft Sans Serif"/>
              </a:rPr>
              <a:t>đã</a:t>
            </a:r>
            <a:r>
              <a:rPr sz="28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giảm</a:t>
            </a:r>
            <a:r>
              <a:rPr sz="2800" spc="5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rõ</a:t>
            </a:r>
            <a:r>
              <a:rPr sz="28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rệt.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62760" y="6668321"/>
            <a:ext cx="77724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i="1" dirty="0">
                <a:solidFill>
                  <a:srgbClr val="FFFFFF"/>
                </a:solidFill>
                <a:latin typeface="Arial"/>
                <a:cs typeface="Arial"/>
              </a:rPr>
              <a:t>GI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12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4487" y="452754"/>
            <a:ext cx="41344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124679"/>
                </a:solidFill>
              </a:rPr>
              <a:t>Chẩn</a:t>
            </a:r>
            <a:r>
              <a:rPr sz="2800" spc="5" dirty="0">
                <a:solidFill>
                  <a:srgbClr val="124679"/>
                </a:solidFill>
              </a:rPr>
              <a:t> </a:t>
            </a:r>
            <a:r>
              <a:rPr sz="2800" spc="-10" dirty="0">
                <a:solidFill>
                  <a:srgbClr val="124679"/>
                </a:solidFill>
              </a:rPr>
              <a:t>đoán</a:t>
            </a:r>
            <a:r>
              <a:rPr sz="2800" spc="10" dirty="0">
                <a:solidFill>
                  <a:srgbClr val="124679"/>
                </a:solidFill>
              </a:rPr>
              <a:t> </a:t>
            </a:r>
            <a:r>
              <a:rPr sz="2800" spc="-5" dirty="0">
                <a:solidFill>
                  <a:srgbClr val="124679"/>
                </a:solidFill>
              </a:rPr>
              <a:t>đợt </a:t>
            </a:r>
            <a:r>
              <a:rPr sz="2800" dirty="0">
                <a:solidFill>
                  <a:srgbClr val="124679"/>
                </a:solidFill>
              </a:rPr>
              <a:t>cấp</a:t>
            </a:r>
            <a:r>
              <a:rPr sz="2800" spc="-5" dirty="0">
                <a:solidFill>
                  <a:srgbClr val="124679"/>
                </a:solidFill>
              </a:rPr>
              <a:t> HPQ</a:t>
            </a:r>
            <a:endParaRPr sz="28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A3CE74C3-5879-4D51-89B3-0C9E9E75462B}" type="datetime10">
              <a:rPr lang="en-US" smtClean="0"/>
              <a:t>13:19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1667" y="359791"/>
            <a:ext cx="78663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75" dirty="0">
                <a:solidFill>
                  <a:srgbClr val="006FC0"/>
                </a:solidFill>
              </a:rPr>
              <a:t>Phác</a:t>
            </a:r>
            <a:r>
              <a:rPr sz="2800" spc="285" dirty="0">
                <a:solidFill>
                  <a:srgbClr val="006FC0"/>
                </a:solidFill>
              </a:rPr>
              <a:t> </a:t>
            </a:r>
            <a:r>
              <a:rPr sz="2800" spc="-5" dirty="0">
                <a:solidFill>
                  <a:srgbClr val="006FC0"/>
                </a:solidFill>
              </a:rPr>
              <a:t>đồ</a:t>
            </a:r>
            <a:r>
              <a:rPr sz="2800" spc="5" dirty="0">
                <a:solidFill>
                  <a:srgbClr val="006FC0"/>
                </a:solidFill>
              </a:rPr>
              <a:t> </a:t>
            </a:r>
            <a:r>
              <a:rPr sz="2800" spc="-5" dirty="0">
                <a:solidFill>
                  <a:srgbClr val="006FC0"/>
                </a:solidFill>
              </a:rPr>
              <a:t>xử </a:t>
            </a:r>
            <a:r>
              <a:rPr sz="2800" spc="5" dirty="0">
                <a:solidFill>
                  <a:srgbClr val="006FC0"/>
                </a:solidFill>
              </a:rPr>
              <a:t>trí</a:t>
            </a:r>
            <a:r>
              <a:rPr sz="2800" spc="-40" dirty="0">
                <a:solidFill>
                  <a:srgbClr val="006FC0"/>
                </a:solidFill>
              </a:rPr>
              <a:t> </a:t>
            </a:r>
            <a:r>
              <a:rPr sz="2800" spc="-5" dirty="0">
                <a:solidFill>
                  <a:srgbClr val="006FC0"/>
                </a:solidFill>
              </a:rPr>
              <a:t>đợt</a:t>
            </a:r>
            <a:r>
              <a:rPr sz="2800" spc="5" dirty="0">
                <a:solidFill>
                  <a:srgbClr val="006FC0"/>
                </a:solidFill>
              </a:rPr>
              <a:t> </a:t>
            </a:r>
            <a:r>
              <a:rPr sz="2800" dirty="0">
                <a:solidFill>
                  <a:srgbClr val="006FC0"/>
                </a:solidFill>
              </a:rPr>
              <a:t>cấp</a:t>
            </a:r>
            <a:r>
              <a:rPr sz="2800" spc="5" dirty="0">
                <a:solidFill>
                  <a:srgbClr val="006FC0"/>
                </a:solidFill>
              </a:rPr>
              <a:t> </a:t>
            </a:r>
            <a:r>
              <a:rPr sz="2800" spc="-5" dirty="0">
                <a:solidFill>
                  <a:srgbClr val="006FC0"/>
                </a:solidFill>
              </a:rPr>
              <a:t>HPQ</a:t>
            </a:r>
            <a:r>
              <a:rPr sz="2800" spc="5" dirty="0">
                <a:solidFill>
                  <a:srgbClr val="006FC0"/>
                </a:solidFill>
              </a:rPr>
              <a:t> </a:t>
            </a:r>
            <a:r>
              <a:rPr sz="2800" spc="-5" dirty="0">
                <a:solidFill>
                  <a:srgbClr val="006FC0"/>
                </a:solidFill>
              </a:rPr>
              <a:t>tại</a:t>
            </a:r>
            <a:r>
              <a:rPr sz="2800" spc="-10" dirty="0">
                <a:solidFill>
                  <a:srgbClr val="006FC0"/>
                </a:solidFill>
              </a:rPr>
              <a:t> </a:t>
            </a:r>
            <a:r>
              <a:rPr sz="2800" spc="-5" dirty="0">
                <a:solidFill>
                  <a:srgbClr val="006FC0"/>
                </a:solidFill>
              </a:rPr>
              <a:t>đơn</a:t>
            </a:r>
            <a:r>
              <a:rPr sz="2800" dirty="0">
                <a:solidFill>
                  <a:srgbClr val="006FC0"/>
                </a:solidFill>
              </a:rPr>
              <a:t> vị</a:t>
            </a:r>
            <a:r>
              <a:rPr sz="2800" spc="-10" dirty="0">
                <a:solidFill>
                  <a:srgbClr val="006FC0"/>
                </a:solidFill>
              </a:rPr>
              <a:t> </a:t>
            </a:r>
            <a:r>
              <a:rPr sz="2800" dirty="0">
                <a:solidFill>
                  <a:srgbClr val="006FC0"/>
                </a:solidFill>
              </a:rPr>
              <a:t>cấp </a:t>
            </a:r>
            <a:r>
              <a:rPr sz="2800" spc="-5" dirty="0">
                <a:solidFill>
                  <a:srgbClr val="006FC0"/>
                </a:solidFill>
              </a:rPr>
              <a:t>cứu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8855" y="938783"/>
            <a:ext cx="6515100" cy="568604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711579" y="6653755"/>
            <a:ext cx="160083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GINA</a:t>
            </a:r>
            <a:r>
              <a:rPr sz="110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2022,</a:t>
            </a: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Box</a:t>
            </a:r>
            <a:r>
              <a:rPr sz="11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4-4</a:t>
            </a:r>
            <a:r>
              <a:rPr sz="11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(1/4)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45F97639-8000-464E-992E-78D67BE2BF04}" type="datetime10">
              <a:rPr lang="en-US" smtClean="0"/>
              <a:t>13:19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1667" y="359791"/>
            <a:ext cx="78663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75" dirty="0">
                <a:solidFill>
                  <a:srgbClr val="006FC0"/>
                </a:solidFill>
              </a:rPr>
              <a:t>Phác</a:t>
            </a:r>
            <a:r>
              <a:rPr sz="2800" spc="285" dirty="0">
                <a:solidFill>
                  <a:srgbClr val="006FC0"/>
                </a:solidFill>
              </a:rPr>
              <a:t> </a:t>
            </a:r>
            <a:r>
              <a:rPr sz="2800" spc="-5" dirty="0">
                <a:solidFill>
                  <a:srgbClr val="006FC0"/>
                </a:solidFill>
              </a:rPr>
              <a:t>đồ</a:t>
            </a:r>
            <a:r>
              <a:rPr sz="2800" spc="5" dirty="0">
                <a:solidFill>
                  <a:srgbClr val="006FC0"/>
                </a:solidFill>
              </a:rPr>
              <a:t> </a:t>
            </a:r>
            <a:r>
              <a:rPr sz="2800" spc="-5" dirty="0">
                <a:solidFill>
                  <a:srgbClr val="006FC0"/>
                </a:solidFill>
              </a:rPr>
              <a:t>xử </a:t>
            </a:r>
            <a:r>
              <a:rPr sz="2800" spc="5" dirty="0">
                <a:solidFill>
                  <a:srgbClr val="006FC0"/>
                </a:solidFill>
              </a:rPr>
              <a:t>trí</a:t>
            </a:r>
            <a:r>
              <a:rPr sz="2800" spc="-40" dirty="0">
                <a:solidFill>
                  <a:srgbClr val="006FC0"/>
                </a:solidFill>
              </a:rPr>
              <a:t> </a:t>
            </a:r>
            <a:r>
              <a:rPr sz="2800" spc="-5" dirty="0">
                <a:solidFill>
                  <a:srgbClr val="006FC0"/>
                </a:solidFill>
              </a:rPr>
              <a:t>đợt</a:t>
            </a:r>
            <a:r>
              <a:rPr sz="2800" spc="5" dirty="0">
                <a:solidFill>
                  <a:srgbClr val="006FC0"/>
                </a:solidFill>
              </a:rPr>
              <a:t> </a:t>
            </a:r>
            <a:r>
              <a:rPr sz="2800" dirty="0">
                <a:solidFill>
                  <a:srgbClr val="006FC0"/>
                </a:solidFill>
              </a:rPr>
              <a:t>cấp</a:t>
            </a:r>
            <a:r>
              <a:rPr sz="2800" spc="5" dirty="0">
                <a:solidFill>
                  <a:srgbClr val="006FC0"/>
                </a:solidFill>
              </a:rPr>
              <a:t> </a:t>
            </a:r>
            <a:r>
              <a:rPr sz="2800" spc="-5" dirty="0">
                <a:solidFill>
                  <a:srgbClr val="006FC0"/>
                </a:solidFill>
              </a:rPr>
              <a:t>HPQ</a:t>
            </a:r>
            <a:r>
              <a:rPr sz="2800" spc="5" dirty="0">
                <a:solidFill>
                  <a:srgbClr val="006FC0"/>
                </a:solidFill>
              </a:rPr>
              <a:t> </a:t>
            </a:r>
            <a:r>
              <a:rPr sz="2800" spc="-5" dirty="0">
                <a:solidFill>
                  <a:srgbClr val="006FC0"/>
                </a:solidFill>
              </a:rPr>
              <a:t>tại</a:t>
            </a:r>
            <a:r>
              <a:rPr sz="2800" spc="-10" dirty="0">
                <a:solidFill>
                  <a:srgbClr val="006FC0"/>
                </a:solidFill>
              </a:rPr>
              <a:t> </a:t>
            </a:r>
            <a:r>
              <a:rPr sz="2800" spc="-5" dirty="0">
                <a:solidFill>
                  <a:srgbClr val="006FC0"/>
                </a:solidFill>
              </a:rPr>
              <a:t>đơn</a:t>
            </a:r>
            <a:r>
              <a:rPr sz="2800" dirty="0">
                <a:solidFill>
                  <a:srgbClr val="006FC0"/>
                </a:solidFill>
              </a:rPr>
              <a:t> vị</a:t>
            </a:r>
            <a:r>
              <a:rPr sz="2800" spc="-10" dirty="0">
                <a:solidFill>
                  <a:srgbClr val="006FC0"/>
                </a:solidFill>
              </a:rPr>
              <a:t> </a:t>
            </a:r>
            <a:r>
              <a:rPr sz="2800" dirty="0">
                <a:solidFill>
                  <a:srgbClr val="006FC0"/>
                </a:solidFill>
              </a:rPr>
              <a:t>cấp </a:t>
            </a:r>
            <a:r>
              <a:rPr sz="2800" spc="-5" dirty="0">
                <a:solidFill>
                  <a:srgbClr val="006FC0"/>
                </a:solidFill>
              </a:rPr>
              <a:t>cứu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9616" y="967739"/>
            <a:ext cx="8186928" cy="561136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711579" y="6653755"/>
            <a:ext cx="160083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GINA</a:t>
            </a:r>
            <a:r>
              <a:rPr sz="110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2022,</a:t>
            </a: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Box</a:t>
            </a:r>
            <a:r>
              <a:rPr sz="11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4-4</a:t>
            </a:r>
            <a:r>
              <a:rPr sz="11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(1/4)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98D44F6D-243F-452F-A9B8-BE9D2B2F34D8}" type="datetime10">
              <a:rPr lang="en-US" smtClean="0"/>
              <a:t>13:19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8040" y="268604"/>
            <a:ext cx="758253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1F487C"/>
                </a:solidFill>
              </a:rPr>
              <a:t>XỬ TRÍ</a:t>
            </a:r>
            <a:r>
              <a:rPr sz="2800" dirty="0">
                <a:solidFill>
                  <a:srgbClr val="1F487C"/>
                </a:solidFill>
              </a:rPr>
              <a:t> </a:t>
            </a:r>
            <a:r>
              <a:rPr sz="2800" spc="-10" dirty="0">
                <a:solidFill>
                  <a:srgbClr val="1F487C"/>
                </a:solidFill>
              </a:rPr>
              <a:t>ĐỢT</a:t>
            </a:r>
            <a:r>
              <a:rPr sz="2800" dirty="0">
                <a:solidFill>
                  <a:srgbClr val="1F487C"/>
                </a:solidFill>
              </a:rPr>
              <a:t> </a:t>
            </a:r>
            <a:r>
              <a:rPr sz="2800" spc="-10" dirty="0">
                <a:solidFill>
                  <a:srgbClr val="1F487C"/>
                </a:solidFill>
              </a:rPr>
              <a:t>CẤP</a:t>
            </a:r>
            <a:r>
              <a:rPr sz="2800" spc="-50" dirty="0">
                <a:solidFill>
                  <a:srgbClr val="1F487C"/>
                </a:solidFill>
              </a:rPr>
              <a:t> </a:t>
            </a:r>
            <a:r>
              <a:rPr sz="2800" spc="-10" dirty="0">
                <a:solidFill>
                  <a:srgbClr val="1F487C"/>
                </a:solidFill>
              </a:rPr>
              <a:t>HPQ </a:t>
            </a:r>
            <a:r>
              <a:rPr sz="2800" spc="-5" dirty="0">
                <a:solidFill>
                  <a:srgbClr val="1F487C"/>
                </a:solidFill>
              </a:rPr>
              <a:t>TẠI</a:t>
            </a:r>
            <a:r>
              <a:rPr sz="2800" spc="5" dirty="0">
                <a:solidFill>
                  <a:srgbClr val="1F487C"/>
                </a:solidFill>
              </a:rPr>
              <a:t> </a:t>
            </a:r>
            <a:r>
              <a:rPr sz="2800" spc="-10" dirty="0">
                <a:solidFill>
                  <a:srgbClr val="1F487C"/>
                </a:solidFill>
              </a:rPr>
              <a:t>ĐƠN</a:t>
            </a:r>
            <a:r>
              <a:rPr sz="2800" spc="5" dirty="0">
                <a:solidFill>
                  <a:srgbClr val="1F487C"/>
                </a:solidFill>
              </a:rPr>
              <a:t> </a:t>
            </a:r>
            <a:r>
              <a:rPr sz="2800" spc="-5" dirty="0">
                <a:solidFill>
                  <a:srgbClr val="1F487C"/>
                </a:solidFill>
              </a:rPr>
              <a:t>VỊ</a:t>
            </a:r>
            <a:r>
              <a:rPr sz="2800" spc="-15" dirty="0">
                <a:solidFill>
                  <a:srgbClr val="1F487C"/>
                </a:solidFill>
              </a:rPr>
              <a:t> </a:t>
            </a:r>
            <a:r>
              <a:rPr sz="2800" spc="-10" dirty="0">
                <a:solidFill>
                  <a:srgbClr val="1F487C"/>
                </a:solidFill>
              </a:rPr>
              <a:t>CẤP</a:t>
            </a:r>
            <a:r>
              <a:rPr sz="2800" spc="-50" dirty="0">
                <a:solidFill>
                  <a:srgbClr val="1F487C"/>
                </a:solidFill>
              </a:rPr>
              <a:t> </a:t>
            </a:r>
            <a:r>
              <a:rPr sz="2800" spc="-10" dirty="0">
                <a:solidFill>
                  <a:srgbClr val="1F487C"/>
                </a:solidFill>
              </a:rPr>
              <a:t>CỨU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1762760" y="6668321"/>
            <a:ext cx="138303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GINA</a:t>
            </a:r>
            <a:r>
              <a:rPr sz="1200" i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2022,</a:t>
            </a:r>
            <a:r>
              <a:rPr sz="120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Box</a:t>
            </a:r>
            <a:r>
              <a:rPr sz="12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4-5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9940" y="909066"/>
            <a:ext cx="11520805" cy="5601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6FC0"/>
                </a:solidFill>
                <a:latin typeface="Arial"/>
                <a:cs typeface="Arial"/>
              </a:rPr>
              <a:t>Đánh</a:t>
            </a:r>
            <a:r>
              <a:rPr sz="2800" b="1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Arial"/>
                <a:cs typeface="Arial"/>
              </a:rPr>
              <a:t>giá</a:t>
            </a:r>
            <a:r>
              <a:rPr sz="28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Arial"/>
                <a:cs typeface="Arial"/>
              </a:rPr>
              <a:t>đáp</a:t>
            </a:r>
            <a:r>
              <a:rPr sz="2800" b="1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6FC0"/>
                </a:solidFill>
                <a:latin typeface="Arial"/>
                <a:cs typeface="Arial"/>
              </a:rPr>
              <a:t>ứng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000">
              <a:latin typeface="Arial"/>
              <a:cs typeface="Arial"/>
            </a:endParaRPr>
          </a:p>
          <a:p>
            <a:pPr marL="393700" indent="-342900">
              <a:lnSpc>
                <a:spcPct val="100000"/>
              </a:lnSpc>
              <a:buClr>
                <a:srgbClr val="C00000"/>
              </a:buClr>
              <a:buFont typeface="Wingdings"/>
              <a:buChar char=""/>
              <a:tabLst>
                <a:tab pos="393700" algn="l"/>
              </a:tabLst>
            </a:pPr>
            <a:r>
              <a:rPr sz="2500" spc="85" dirty="0">
                <a:solidFill>
                  <a:srgbClr val="07182B"/>
                </a:solidFill>
                <a:latin typeface="Microsoft Sans Serif"/>
                <a:cs typeface="Microsoft Sans Serif"/>
              </a:rPr>
              <a:t>Thường</a:t>
            </a:r>
            <a:r>
              <a:rPr sz="25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xuyên</a:t>
            </a:r>
            <a:r>
              <a:rPr sz="2500" spc="6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đánh</a:t>
            </a:r>
            <a:r>
              <a:rPr sz="25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giá</a:t>
            </a:r>
            <a:r>
              <a:rPr sz="25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triệu</a:t>
            </a:r>
            <a:r>
              <a:rPr sz="2500" spc="50" dirty="0">
                <a:solidFill>
                  <a:srgbClr val="07182B"/>
                </a:solidFill>
                <a:latin typeface="Microsoft Sans Serif"/>
                <a:cs typeface="Microsoft Sans Serif"/>
              </a:rPr>
              <a:t> chứng</a:t>
            </a:r>
            <a:r>
              <a:rPr sz="25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và</a:t>
            </a:r>
            <a:r>
              <a:rPr sz="25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dirty="0">
                <a:solidFill>
                  <a:srgbClr val="07182B"/>
                </a:solidFill>
                <a:latin typeface="Microsoft Sans Serif"/>
                <a:cs typeface="Microsoft Sans Serif"/>
              </a:rPr>
              <a:t>SpO</a:t>
            </a:r>
            <a:r>
              <a:rPr sz="2475" baseline="-20202" dirty="0">
                <a:solidFill>
                  <a:srgbClr val="07182B"/>
                </a:solidFill>
                <a:latin typeface="Microsoft Sans Serif"/>
                <a:cs typeface="Microsoft Sans Serif"/>
              </a:rPr>
              <a:t>2</a:t>
            </a:r>
            <a:r>
              <a:rPr sz="2500" dirty="0">
                <a:solidFill>
                  <a:srgbClr val="07182B"/>
                </a:solidFill>
                <a:latin typeface="Microsoft Sans Serif"/>
                <a:cs typeface="Microsoft Sans Serif"/>
              </a:rPr>
              <a:t>,</a:t>
            </a:r>
            <a:r>
              <a:rPr sz="25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điều</a:t>
            </a:r>
            <a:r>
              <a:rPr sz="25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chỉnh</a:t>
            </a:r>
            <a:r>
              <a:rPr sz="25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điều</a:t>
            </a:r>
            <a:r>
              <a:rPr sz="25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trị</a:t>
            </a:r>
            <a:r>
              <a:rPr sz="2500" spc="5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theo</a:t>
            </a:r>
            <a:r>
              <a:rPr sz="25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đáp</a:t>
            </a:r>
            <a:r>
              <a:rPr sz="25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65" dirty="0">
                <a:solidFill>
                  <a:srgbClr val="07182B"/>
                </a:solidFill>
                <a:latin typeface="Microsoft Sans Serif"/>
                <a:cs typeface="Microsoft Sans Serif"/>
              </a:rPr>
              <a:t>ứng.</a:t>
            </a:r>
            <a:endParaRPr sz="2500">
              <a:latin typeface="Microsoft Sans Serif"/>
              <a:cs typeface="Microsoft Sans Serif"/>
            </a:endParaRPr>
          </a:p>
          <a:p>
            <a:pPr marL="393700" indent="-342900">
              <a:lnSpc>
                <a:spcPct val="100000"/>
              </a:lnSpc>
              <a:spcBef>
                <a:spcPts val="900"/>
              </a:spcBef>
              <a:buClr>
                <a:srgbClr val="C00000"/>
              </a:buClr>
              <a:buFont typeface="Wingdings"/>
              <a:buChar char=""/>
              <a:tabLst>
                <a:tab pos="393700" algn="l"/>
              </a:tabLst>
            </a:pPr>
            <a:r>
              <a:rPr sz="2500" spc="65" dirty="0">
                <a:solidFill>
                  <a:srgbClr val="07182B"/>
                </a:solidFill>
                <a:latin typeface="Microsoft Sans Serif"/>
                <a:cs typeface="Microsoft Sans Serif"/>
              </a:rPr>
              <a:t>Chức</a:t>
            </a:r>
            <a:r>
              <a:rPr sz="25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năng</a:t>
            </a:r>
            <a:r>
              <a:rPr sz="25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phổi</a:t>
            </a:r>
            <a:r>
              <a:rPr sz="25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dirty="0">
                <a:solidFill>
                  <a:srgbClr val="07182B"/>
                </a:solidFill>
                <a:latin typeface="Microsoft Sans Serif"/>
                <a:cs typeface="Microsoft Sans Serif"/>
              </a:rPr>
              <a:t>nên</a:t>
            </a:r>
            <a:r>
              <a:rPr sz="25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125" dirty="0">
                <a:solidFill>
                  <a:srgbClr val="07182B"/>
                </a:solidFill>
                <a:latin typeface="Microsoft Sans Serif"/>
                <a:cs typeface="Microsoft Sans Serif"/>
              </a:rPr>
              <a:t>được</a:t>
            </a:r>
            <a:r>
              <a:rPr sz="25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đo</a:t>
            </a:r>
            <a:r>
              <a:rPr sz="25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sau</a:t>
            </a:r>
            <a:r>
              <a:rPr sz="25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1</a:t>
            </a:r>
            <a:r>
              <a:rPr sz="25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70" dirty="0">
                <a:solidFill>
                  <a:srgbClr val="07182B"/>
                </a:solidFill>
                <a:latin typeface="Microsoft Sans Serif"/>
                <a:cs typeface="Microsoft Sans Serif"/>
              </a:rPr>
              <a:t>giờ</a:t>
            </a:r>
            <a:r>
              <a:rPr sz="25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(3</a:t>
            </a:r>
            <a:r>
              <a:rPr sz="25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07182B"/>
                </a:solidFill>
                <a:latin typeface="Microsoft Sans Serif"/>
                <a:cs typeface="Microsoft Sans Serif"/>
              </a:rPr>
              <a:t>liều</a:t>
            </a:r>
            <a:r>
              <a:rPr sz="25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giãn</a:t>
            </a:r>
            <a:r>
              <a:rPr sz="25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phế</a:t>
            </a:r>
            <a:r>
              <a:rPr sz="25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quản)</a:t>
            </a:r>
            <a:endParaRPr sz="2500">
              <a:latin typeface="Microsoft Sans Serif"/>
              <a:cs typeface="Microsoft Sans Serif"/>
            </a:endParaRPr>
          </a:p>
          <a:p>
            <a:pPr marL="393700" marR="76200" indent="-342900"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buFont typeface="Wingdings"/>
              <a:buChar char=""/>
              <a:tabLst>
                <a:tab pos="393700" algn="l"/>
              </a:tabLst>
            </a:pPr>
            <a:r>
              <a:rPr sz="2500" dirty="0">
                <a:solidFill>
                  <a:srgbClr val="07182B"/>
                </a:solidFill>
                <a:latin typeface="Microsoft Sans Serif"/>
                <a:cs typeface="Microsoft Sans Serif"/>
              </a:rPr>
              <a:t>Bệnh</a:t>
            </a:r>
            <a:r>
              <a:rPr sz="25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nhân</a:t>
            </a:r>
            <a:r>
              <a:rPr sz="25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diễn</a:t>
            </a:r>
            <a:r>
              <a:rPr sz="25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biến</a:t>
            </a:r>
            <a:r>
              <a:rPr sz="25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07182B"/>
                </a:solidFill>
                <a:latin typeface="Microsoft Sans Serif"/>
                <a:cs typeface="Microsoft Sans Serif"/>
              </a:rPr>
              <a:t>xấu</a:t>
            </a:r>
            <a:r>
              <a:rPr sz="2500" spc="5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bất</a:t>
            </a:r>
            <a:r>
              <a:rPr sz="25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chấp</a:t>
            </a:r>
            <a:r>
              <a:rPr sz="25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điều</a:t>
            </a:r>
            <a:r>
              <a:rPr sz="25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trị</a:t>
            </a:r>
            <a:r>
              <a:rPr sz="25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tối</a:t>
            </a:r>
            <a:r>
              <a:rPr sz="25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đa</a:t>
            </a:r>
            <a:r>
              <a:rPr sz="25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75" dirty="0">
                <a:solidFill>
                  <a:srgbClr val="07182B"/>
                </a:solidFill>
                <a:latin typeface="Microsoft Sans Serif"/>
                <a:cs typeface="Microsoft Sans Serif"/>
              </a:rPr>
              <a:t>với</a:t>
            </a:r>
            <a:r>
              <a:rPr sz="25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corticoid</a:t>
            </a:r>
            <a:r>
              <a:rPr sz="25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và</a:t>
            </a:r>
            <a:r>
              <a:rPr sz="25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giãn</a:t>
            </a:r>
            <a:r>
              <a:rPr sz="25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phế</a:t>
            </a:r>
            <a:r>
              <a:rPr sz="25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quản </a:t>
            </a:r>
            <a:r>
              <a:rPr sz="2500" spc="-65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nên</a:t>
            </a:r>
            <a:r>
              <a:rPr sz="25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125" dirty="0">
                <a:solidFill>
                  <a:srgbClr val="07182B"/>
                </a:solidFill>
                <a:latin typeface="Microsoft Sans Serif"/>
                <a:cs typeface="Microsoft Sans Serif"/>
              </a:rPr>
              <a:t>được</a:t>
            </a:r>
            <a:r>
              <a:rPr sz="25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chuyển</a:t>
            </a:r>
            <a:r>
              <a:rPr sz="25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đến</a:t>
            </a:r>
            <a:r>
              <a:rPr sz="25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75" dirty="0">
                <a:solidFill>
                  <a:srgbClr val="07182B"/>
                </a:solidFill>
                <a:latin typeface="Microsoft Sans Serif"/>
                <a:cs typeface="Microsoft Sans Serif"/>
              </a:rPr>
              <a:t>đơn</a:t>
            </a:r>
            <a:r>
              <a:rPr sz="25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vị</a:t>
            </a:r>
            <a:r>
              <a:rPr sz="25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hồi</a:t>
            </a:r>
            <a:r>
              <a:rPr sz="25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90" dirty="0">
                <a:solidFill>
                  <a:srgbClr val="07182B"/>
                </a:solidFill>
                <a:latin typeface="Microsoft Sans Serif"/>
                <a:cs typeface="Microsoft Sans Serif"/>
              </a:rPr>
              <a:t>sức</a:t>
            </a:r>
            <a:r>
              <a:rPr sz="25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tích</a:t>
            </a:r>
            <a:r>
              <a:rPr sz="25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65" dirty="0">
                <a:solidFill>
                  <a:srgbClr val="07182B"/>
                </a:solidFill>
                <a:latin typeface="Microsoft Sans Serif"/>
                <a:cs typeface="Microsoft Sans Serif"/>
              </a:rPr>
              <a:t>cực.</a:t>
            </a:r>
            <a:endParaRPr sz="2500">
              <a:latin typeface="Microsoft Sans Serif"/>
              <a:cs typeface="Microsoft Sans Serif"/>
            </a:endParaRPr>
          </a:p>
          <a:p>
            <a:pPr marL="393700" indent="-342900">
              <a:lnSpc>
                <a:spcPct val="100000"/>
              </a:lnSpc>
              <a:spcBef>
                <a:spcPts val="900"/>
              </a:spcBef>
              <a:buClr>
                <a:srgbClr val="C00000"/>
              </a:buClr>
              <a:buFont typeface="Wingdings"/>
              <a:buChar char=""/>
              <a:tabLst>
                <a:tab pos="393700" algn="l"/>
              </a:tabLst>
            </a:pPr>
            <a:r>
              <a:rPr sz="2500" spc="-30" dirty="0">
                <a:solidFill>
                  <a:srgbClr val="07182B"/>
                </a:solidFill>
                <a:latin typeface="Microsoft Sans Serif"/>
                <a:cs typeface="Microsoft Sans Serif"/>
              </a:rPr>
              <a:t>Tiêu</a:t>
            </a:r>
            <a:r>
              <a:rPr sz="25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chuẩn</a:t>
            </a:r>
            <a:r>
              <a:rPr sz="25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nhập</a:t>
            </a:r>
            <a:r>
              <a:rPr sz="25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viện,</a:t>
            </a:r>
            <a:r>
              <a:rPr sz="25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xuất</a:t>
            </a:r>
            <a:r>
              <a:rPr sz="2500" spc="6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viện</a:t>
            </a:r>
            <a:r>
              <a:rPr sz="25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140" dirty="0">
                <a:solidFill>
                  <a:srgbClr val="07182B"/>
                </a:solidFill>
                <a:latin typeface="Microsoft Sans Serif"/>
                <a:cs typeface="Microsoft Sans Serif"/>
              </a:rPr>
              <a:t>từ</a:t>
            </a:r>
            <a:r>
              <a:rPr sz="25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75" dirty="0">
                <a:solidFill>
                  <a:srgbClr val="07182B"/>
                </a:solidFill>
                <a:latin typeface="Microsoft Sans Serif"/>
                <a:cs typeface="Microsoft Sans Serif"/>
              </a:rPr>
              <a:t>đơn</a:t>
            </a:r>
            <a:r>
              <a:rPr sz="25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07182B"/>
                </a:solidFill>
                <a:latin typeface="Microsoft Sans Serif"/>
                <a:cs typeface="Microsoft Sans Serif"/>
              </a:rPr>
              <a:t>vị</a:t>
            </a:r>
            <a:r>
              <a:rPr sz="25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cấp</a:t>
            </a:r>
            <a:r>
              <a:rPr sz="25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500" spc="65" dirty="0">
                <a:solidFill>
                  <a:srgbClr val="07182B"/>
                </a:solidFill>
                <a:latin typeface="Microsoft Sans Serif"/>
                <a:cs typeface="Microsoft Sans Serif"/>
              </a:rPr>
              <a:t>cứu:</a:t>
            </a:r>
            <a:endParaRPr sz="2500">
              <a:latin typeface="Microsoft Sans Serif"/>
              <a:cs typeface="Microsoft Sans Serif"/>
            </a:endParaRPr>
          </a:p>
          <a:p>
            <a:pPr marL="794385" marR="293370" lvl="1" indent="-401320">
              <a:lnSpc>
                <a:spcPct val="110000"/>
              </a:lnSpc>
              <a:spcBef>
                <a:spcPts val="580"/>
              </a:spcBef>
              <a:buClr>
                <a:srgbClr val="C00000"/>
              </a:buClr>
              <a:buFont typeface="Wingdings"/>
              <a:buChar char=""/>
              <a:tabLst>
                <a:tab pos="794385" algn="l"/>
                <a:tab pos="795020" algn="l"/>
              </a:tabLst>
            </a:pP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Nhập</a:t>
            </a:r>
            <a:r>
              <a:rPr sz="22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viện</a:t>
            </a:r>
            <a:r>
              <a:rPr sz="22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nếu</a:t>
            </a:r>
            <a:r>
              <a:rPr sz="22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FEV1</a:t>
            </a:r>
            <a:r>
              <a:rPr sz="22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hoặc</a:t>
            </a:r>
            <a:r>
              <a:rPr sz="22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PEF</a:t>
            </a:r>
            <a:r>
              <a:rPr sz="22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90" dirty="0">
                <a:solidFill>
                  <a:srgbClr val="124679"/>
                </a:solidFill>
                <a:latin typeface="Microsoft Sans Serif"/>
                <a:cs typeface="Microsoft Sans Serif"/>
              </a:rPr>
              <a:t>trước</a:t>
            </a:r>
            <a:r>
              <a:rPr sz="22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điều</a:t>
            </a:r>
            <a:r>
              <a:rPr sz="22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trị</a:t>
            </a:r>
            <a:r>
              <a:rPr sz="22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&lt;25%</a:t>
            </a:r>
            <a:r>
              <a:rPr sz="22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45" dirty="0">
                <a:solidFill>
                  <a:srgbClr val="124679"/>
                </a:solidFill>
                <a:latin typeface="Microsoft Sans Serif"/>
                <a:cs typeface="Microsoft Sans Serif"/>
              </a:rPr>
              <a:t>GTLT</a:t>
            </a:r>
            <a:r>
              <a:rPr sz="22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u="heavy" dirty="0">
                <a:solidFill>
                  <a:srgbClr val="124679"/>
                </a:solidFill>
                <a:uFill>
                  <a:solidFill>
                    <a:srgbClr val="124679"/>
                  </a:solidFill>
                </a:uFill>
                <a:latin typeface="Microsoft Sans Serif"/>
                <a:cs typeface="Microsoft Sans Serif"/>
              </a:rPr>
              <a:t>hoặc</a:t>
            </a:r>
            <a:r>
              <a:rPr sz="22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FEV1</a:t>
            </a:r>
            <a:r>
              <a:rPr sz="22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hoặc</a:t>
            </a:r>
            <a:r>
              <a:rPr sz="22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PEF</a:t>
            </a:r>
            <a:r>
              <a:rPr sz="22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sau </a:t>
            </a:r>
            <a:r>
              <a:rPr sz="2200" spc="-57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điều</a:t>
            </a:r>
            <a:r>
              <a:rPr sz="22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trị</a:t>
            </a:r>
            <a:r>
              <a:rPr sz="22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&lt;40%</a:t>
            </a:r>
            <a:r>
              <a:rPr sz="22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85" dirty="0">
                <a:solidFill>
                  <a:srgbClr val="124679"/>
                </a:solidFill>
                <a:latin typeface="Microsoft Sans Serif"/>
                <a:cs typeface="Microsoft Sans Serif"/>
              </a:rPr>
              <a:t>GTLT.</a:t>
            </a:r>
            <a:endParaRPr sz="2200">
              <a:latin typeface="Microsoft Sans Serif"/>
              <a:cs typeface="Microsoft Sans Serif"/>
            </a:endParaRPr>
          </a:p>
          <a:p>
            <a:pPr marL="794385" lvl="1" indent="-401320">
              <a:lnSpc>
                <a:spcPct val="100000"/>
              </a:lnSpc>
              <a:spcBef>
                <a:spcPts val="790"/>
              </a:spcBef>
              <a:buClr>
                <a:srgbClr val="C00000"/>
              </a:buClr>
              <a:buFont typeface="Wingdings"/>
              <a:buChar char=""/>
              <a:tabLst>
                <a:tab pos="794385" algn="l"/>
                <a:tab pos="795020" algn="l"/>
              </a:tabLst>
            </a:pP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FEV1</a:t>
            </a:r>
            <a:r>
              <a:rPr sz="22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hoặc</a:t>
            </a:r>
            <a:r>
              <a:rPr sz="22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PEF</a:t>
            </a:r>
            <a:r>
              <a:rPr sz="22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sau</a:t>
            </a:r>
            <a:r>
              <a:rPr sz="22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điều</a:t>
            </a:r>
            <a:r>
              <a:rPr sz="22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trị</a:t>
            </a:r>
            <a:r>
              <a:rPr sz="22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120" dirty="0">
                <a:solidFill>
                  <a:srgbClr val="124679"/>
                </a:solidFill>
                <a:latin typeface="Microsoft Sans Serif"/>
                <a:cs typeface="Microsoft Sans Serif"/>
              </a:rPr>
              <a:t>từ</a:t>
            </a:r>
            <a:r>
              <a:rPr sz="22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90" dirty="0">
                <a:solidFill>
                  <a:srgbClr val="124679"/>
                </a:solidFill>
                <a:latin typeface="Microsoft Sans Serif"/>
                <a:cs typeface="Microsoft Sans Serif"/>
              </a:rPr>
              <a:t>40–60%</a:t>
            </a:r>
            <a:r>
              <a:rPr sz="22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85" dirty="0">
                <a:solidFill>
                  <a:srgbClr val="124679"/>
                </a:solidFill>
                <a:latin typeface="Microsoft Sans Serif"/>
                <a:cs typeface="Microsoft Sans Serif"/>
              </a:rPr>
              <a:t>GTLT:</a:t>
            </a:r>
            <a:r>
              <a:rPr sz="22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24679"/>
                </a:solidFill>
                <a:latin typeface="Microsoft Sans Serif"/>
                <a:cs typeface="Microsoft Sans Serif"/>
              </a:rPr>
              <a:t>có</a:t>
            </a:r>
            <a:r>
              <a:rPr sz="22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thể</a:t>
            </a:r>
            <a:r>
              <a:rPr sz="2200" spc="5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cho</a:t>
            </a:r>
            <a:r>
              <a:rPr sz="22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xuất</a:t>
            </a:r>
            <a:r>
              <a:rPr sz="22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viện</a:t>
            </a:r>
            <a:r>
              <a:rPr sz="22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sau</a:t>
            </a:r>
            <a:r>
              <a:rPr sz="22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khi</a:t>
            </a:r>
            <a:r>
              <a:rPr sz="22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cân</a:t>
            </a:r>
            <a:r>
              <a:rPr sz="22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nhắc</a:t>
            </a:r>
            <a:endParaRPr sz="2200">
              <a:latin typeface="Microsoft Sans Serif"/>
              <a:cs typeface="Microsoft Sans Serif"/>
            </a:endParaRPr>
          </a:p>
          <a:p>
            <a:pPr marL="794385">
              <a:lnSpc>
                <a:spcPct val="100000"/>
              </a:lnSpc>
              <a:spcBef>
                <a:spcPts val="265"/>
              </a:spcBef>
            </a:pP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các</a:t>
            </a:r>
            <a:r>
              <a:rPr sz="22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yếu</a:t>
            </a:r>
            <a:r>
              <a:rPr sz="22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tố</a:t>
            </a:r>
            <a:r>
              <a:rPr sz="22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nguy</a:t>
            </a:r>
            <a:r>
              <a:rPr sz="22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105" dirty="0">
                <a:solidFill>
                  <a:srgbClr val="124679"/>
                </a:solidFill>
                <a:latin typeface="Microsoft Sans Serif"/>
                <a:cs typeface="Microsoft Sans Serif"/>
              </a:rPr>
              <a:t>cơ</a:t>
            </a:r>
            <a:r>
              <a:rPr sz="22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và</a:t>
            </a:r>
            <a:r>
              <a:rPr sz="22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khả</a:t>
            </a:r>
            <a:r>
              <a:rPr sz="22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năng</a:t>
            </a:r>
            <a:r>
              <a:rPr sz="22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24679"/>
                </a:solidFill>
                <a:latin typeface="Microsoft Sans Serif"/>
                <a:cs typeface="Microsoft Sans Serif"/>
              </a:rPr>
              <a:t>chăm</a:t>
            </a:r>
            <a:r>
              <a:rPr sz="22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sóc</a:t>
            </a:r>
            <a:r>
              <a:rPr sz="22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tiếp</a:t>
            </a:r>
            <a:r>
              <a:rPr sz="22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theo.</a:t>
            </a:r>
            <a:endParaRPr sz="2200">
              <a:latin typeface="Microsoft Sans Serif"/>
              <a:cs typeface="Microsoft Sans Serif"/>
            </a:endParaRPr>
          </a:p>
          <a:p>
            <a:pPr marL="794385" marR="393065" lvl="1" indent="-401320">
              <a:lnSpc>
                <a:spcPct val="110000"/>
              </a:lnSpc>
              <a:spcBef>
                <a:spcPts val="530"/>
              </a:spcBef>
              <a:buClr>
                <a:srgbClr val="C00000"/>
              </a:buClr>
              <a:buFont typeface="Wingdings"/>
              <a:buChar char=""/>
              <a:tabLst>
                <a:tab pos="794385" algn="l"/>
                <a:tab pos="795020" algn="l"/>
              </a:tabLst>
            </a:pP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FEV1</a:t>
            </a:r>
            <a:r>
              <a:rPr sz="22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hoặc</a:t>
            </a:r>
            <a:r>
              <a:rPr sz="22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PEF</a:t>
            </a:r>
            <a:r>
              <a:rPr sz="22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sau</a:t>
            </a:r>
            <a:r>
              <a:rPr sz="22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điều</a:t>
            </a:r>
            <a:r>
              <a:rPr sz="22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trị</a:t>
            </a:r>
            <a:r>
              <a:rPr sz="22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&gt;60%</a:t>
            </a:r>
            <a:r>
              <a:rPr sz="22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85" dirty="0">
                <a:solidFill>
                  <a:srgbClr val="124679"/>
                </a:solidFill>
                <a:latin typeface="Microsoft Sans Serif"/>
                <a:cs typeface="Microsoft Sans Serif"/>
              </a:rPr>
              <a:t>GTLT:</a:t>
            </a:r>
            <a:r>
              <a:rPr sz="2200" spc="6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cho</a:t>
            </a:r>
            <a:r>
              <a:rPr sz="22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xuất</a:t>
            </a:r>
            <a:r>
              <a:rPr sz="22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viện</a:t>
            </a:r>
            <a:r>
              <a:rPr sz="22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sau</a:t>
            </a:r>
            <a:r>
              <a:rPr sz="22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khi</a:t>
            </a:r>
            <a:r>
              <a:rPr sz="22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cân</a:t>
            </a:r>
            <a:r>
              <a:rPr sz="22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nhắc</a:t>
            </a:r>
            <a:r>
              <a:rPr sz="22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các</a:t>
            </a:r>
            <a:r>
              <a:rPr sz="22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yếu</a:t>
            </a:r>
            <a:r>
              <a:rPr sz="22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tố </a:t>
            </a:r>
            <a:r>
              <a:rPr sz="2200" spc="-56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24679"/>
                </a:solidFill>
                <a:latin typeface="Microsoft Sans Serif"/>
                <a:cs typeface="Microsoft Sans Serif"/>
              </a:rPr>
              <a:t>nguy</a:t>
            </a:r>
            <a:r>
              <a:rPr sz="22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105" dirty="0">
                <a:solidFill>
                  <a:srgbClr val="124679"/>
                </a:solidFill>
                <a:latin typeface="Microsoft Sans Serif"/>
                <a:cs typeface="Microsoft Sans Serif"/>
              </a:rPr>
              <a:t>cơ</a:t>
            </a:r>
            <a:r>
              <a:rPr sz="22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và</a:t>
            </a:r>
            <a:r>
              <a:rPr sz="22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khả</a:t>
            </a:r>
            <a:r>
              <a:rPr sz="22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năng</a:t>
            </a:r>
            <a:r>
              <a:rPr sz="22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chăm</a:t>
            </a:r>
            <a:r>
              <a:rPr sz="22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sóc</a:t>
            </a:r>
            <a:r>
              <a:rPr sz="22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tiếp</a:t>
            </a:r>
            <a:r>
              <a:rPr sz="22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theo.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1AC8A2A0-0F4D-4FCA-A6F5-870FF381CBC0}" type="datetime10">
              <a:rPr lang="en-US" smtClean="0"/>
              <a:t>13:19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1395980"/>
            <a:ext cx="11053445" cy="3589654"/>
          </a:xfrm>
          <a:prstGeom prst="rect">
            <a:avLst/>
          </a:prstGeom>
        </p:spPr>
        <p:txBody>
          <a:bodyPr vert="horz" wrap="square" lIns="0" tIns="176530" rIns="0" bIns="0" rtlCol="0">
            <a:spAutoFit/>
          </a:bodyPr>
          <a:lstStyle/>
          <a:p>
            <a:pPr marL="413384" indent="-401320">
              <a:lnSpc>
                <a:spcPct val="100000"/>
              </a:lnSpc>
              <a:spcBef>
                <a:spcPts val="1390"/>
              </a:spcBef>
              <a:buClr>
                <a:srgbClr val="C00000"/>
              </a:buClr>
              <a:buFont typeface="Wingdings"/>
              <a:buChar char=""/>
              <a:tabLst>
                <a:tab pos="413384" algn="l"/>
                <a:tab pos="414020" algn="l"/>
              </a:tabLst>
            </a:pPr>
            <a:r>
              <a:rPr sz="2600" spc="5" dirty="0">
                <a:solidFill>
                  <a:srgbClr val="07182B"/>
                </a:solidFill>
                <a:latin typeface="Microsoft Sans Serif"/>
                <a:cs typeface="Microsoft Sans Serif"/>
              </a:rPr>
              <a:t>Các</a:t>
            </a:r>
            <a:r>
              <a:rPr sz="26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yếu</a:t>
            </a:r>
            <a:r>
              <a:rPr sz="2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tố</a:t>
            </a:r>
            <a:r>
              <a:rPr sz="26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làm</a:t>
            </a:r>
            <a:r>
              <a:rPr sz="26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tăng</a:t>
            </a:r>
            <a:r>
              <a:rPr sz="26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nguy</a:t>
            </a:r>
            <a:r>
              <a:rPr sz="26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spc="130" dirty="0">
                <a:solidFill>
                  <a:srgbClr val="07182B"/>
                </a:solidFill>
                <a:latin typeface="Microsoft Sans Serif"/>
                <a:cs typeface="Microsoft Sans Serif"/>
              </a:rPr>
              <a:t>cơ</a:t>
            </a:r>
            <a:r>
              <a:rPr sz="2600" spc="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phải</a:t>
            </a:r>
            <a:r>
              <a:rPr sz="2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nhập</a:t>
            </a:r>
            <a:r>
              <a:rPr sz="2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viện:</a:t>
            </a:r>
            <a:endParaRPr sz="2600">
              <a:latin typeface="Microsoft Sans Serif"/>
              <a:cs typeface="Microsoft Sans Serif"/>
            </a:endParaRPr>
          </a:p>
          <a:p>
            <a:pPr marL="870585" lvl="1" indent="-457834">
              <a:lnSpc>
                <a:spcPct val="100000"/>
              </a:lnSpc>
              <a:spcBef>
                <a:spcPts val="1185"/>
              </a:spcBef>
              <a:buClr>
                <a:srgbClr val="C00000"/>
              </a:buClr>
              <a:buFont typeface="Wingdings"/>
              <a:buChar char=""/>
              <a:tabLst>
                <a:tab pos="870585" algn="l"/>
                <a:tab pos="871219" algn="l"/>
              </a:tabLst>
            </a:pP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Nam</a:t>
            </a:r>
            <a:r>
              <a:rPr sz="24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giới,</a:t>
            </a:r>
            <a:r>
              <a:rPr sz="24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tuổi</a:t>
            </a:r>
            <a:r>
              <a:rPr sz="24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già</a:t>
            </a:r>
            <a:r>
              <a:rPr sz="24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và</a:t>
            </a:r>
            <a:r>
              <a:rPr sz="24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24679"/>
                </a:solidFill>
                <a:latin typeface="Microsoft Sans Serif"/>
                <a:cs typeface="Microsoft Sans Serif"/>
              </a:rPr>
              <a:t>chủng</a:t>
            </a:r>
            <a:r>
              <a:rPr sz="24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24679"/>
                </a:solidFill>
                <a:latin typeface="Microsoft Sans Serif"/>
                <a:cs typeface="Microsoft Sans Serif"/>
              </a:rPr>
              <a:t>tộc</a:t>
            </a:r>
            <a:r>
              <a:rPr sz="24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da</a:t>
            </a:r>
            <a:r>
              <a:rPr sz="24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trắng</a:t>
            </a:r>
            <a:endParaRPr sz="2400">
              <a:latin typeface="Microsoft Sans Serif"/>
              <a:cs typeface="Microsoft Sans Serif"/>
            </a:endParaRPr>
          </a:p>
          <a:p>
            <a:pPr marL="870585" lvl="1" indent="-457834">
              <a:lnSpc>
                <a:spcPct val="100000"/>
              </a:lnSpc>
              <a:spcBef>
                <a:spcPts val="1155"/>
              </a:spcBef>
              <a:buClr>
                <a:srgbClr val="C00000"/>
              </a:buClr>
              <a:buFont typeface="Wingdings"/>
              <a:buChar char=""/>
              <a:tabLst>
                <a:tab pos="870585" algn="l"/>
                <a:tab pos="871219" algn="l"/>
              </a:tabLst>
            </a:pP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Dùng</a:t>
            </a:r>
            <a:r>
              <a:rPr sz="24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24679"/>
                </a:solidFill>
                <a:latin typeface="Microsoft Sans Serif"/>
                <a:cs typeface="Microsoft Sans Serif"/>
              </a:rPr>
              <a:t>&gt;</a:t>
            </a:r>
            <a:r>
              <a:rPr sz="24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8</a:t>
            </a:r>
            <a:r>
              <a:rPr sz="24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nhát</a:t>
            </a:r>
            <a:r>
              <a:rPr sz="24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124679"/>
                </a:solidFill>
                <a:latin typeface="Microsoft Sans Serif"/>
                <a:cs typeface="Microsoft Sans Serif"/>
              </a:rPr>
              <a:t>xịt</a:t>
            </a:r>
            <a:r>
              <a:rPr sz="24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24679"/>
                </a:solidFill>
                <a:latin typeface="Microsoft Sans Serif"/>
                <a:cs typeface="Microsoft Sans Serif"/>
              </a:rPr>
              <a:t>thuốc</a:t>
            </a:r>
            <a:r>
              <a:rPr sz="24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24679"/>
                </a:solidFill>
                <a:latin typeface="Microsoft Sans Serif"/>
                <a:cs typeface="Microsoft Sans Serif"/>
              </a:rPr>
              <a:t>cắt</a:t>
            </a:r>
            <a:r>
              <a:rPr sz="24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75" dirty="0">
                <a:solidFill>
                  <a:srgbClr val="124679"/>
                </a:solidFill>
                <a:latin typeface="Microsoft Sans Serif"/>
                <a:cs typeface="Microsoft Sans Serif"/>
              </a:rPr>
              <a:t>cơn</a:t>
            </a:r>
            <a:r>
              <a:rPr sz="24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24679"/>
                </a:solidFill>
                <a:latin typeface="Microsoft Sans Serif"/>
                <a:cs typeface="Microsoft Sans Serif"/>
              </a:rPr>
              <a:t>trong</a:t>
            </a:r>
            <a:r>
              <a:rPr sz="24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24</a:t>
            </a:r>
            <a:r>
              <a:rPr sz="24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70" dirty="0">
                <a:solidFill>
                  <a:srgbClr val="124679"/>
                </a:solidFill>
                <a:latin typeface="Microsoft Sans Serif"/>
                <a:cs typeface="Microsoft Sans Serif"/>
              </a:rPr>
              <a:t>giờ</a:t>
            </a:r>
            <a:r>
              <a:rPr sz="24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100" dirty="0">
                <a:solidFill>
                  <a:srgbClr val="124679"/>
                </a:solidFill>
                <a:latin typeface="Microsoft Sans Serif"/>
                <a:cs typeface="Microsoft Sans Serif"/>
              </a:rPr>
              <a:t>trước</a:t>
            </a:r>
            <a:endParaRPr sz="2400">
              <a:latin typeface="Microsoft Sans Serif"/>
              <a:cs typeface="Microsoft Sans Serif"/>
            </a:endParaRPr>
          </a:p>
          <a:p>
            <a:pPr marL="870585" marR="5080" lvl="1" indent="-457834">
              <a:lnSpc>
                <a:spcPct val="120100"/>
              </a:lnSpc>
              <a:spcBef>
                <a:spcPts val="570"/>
              </a:spcBef>
              <a:buClr>
                <a:srgbClr val="C00000"/>
              </a:buClr>
              <a:buFont typeface="Wingdings"/>
              <a:buChar char=""/>
              <a:tabLst>
                <a:tab pos="870585" algn="l"/>
                <a:tab pos="871219" algn="l"/>
              </a:tabLst>
            </a:pPr>
            <a:r>
              <a:rPr sz="2400" spc="90" dirty="0">
                <a:solidFill>
                  <a:srgbClr val="124679"/>
                </a:solidFill>
                <a:latin typeface="Microsoft Sans Serif"/>
                <a:cs typeface="Microsoft Sans Serif"/>
              </a:rPr>
              <a:t>Mức</a:t>
            </a:r>
            <a:r>
              <a:rPr sz="24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độ</a:t>
            </a:r>
            <a:r>
              <a:rPr sz="24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75" dirty="0">
                <a:solidFill>
                  <a:srgbClr val="124679"/>
                </a:solidFill>
                <a:latin typeface="Microsoft Sans Serif"/>
                <a:cs typeface="Microsoft Sans Serif"/>
              </a:rPr>
              <a:t>đợt</a:t>
            </a:r>
            <a:r>
              <a:rPr sz="24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24679"/>
                </a:solidFill>
                <a:latin typeface="Microsoft Sans Serif"/>
                <a:cs typeface="Microsoft Sans Serif"/>
              </a:rPr>
              <a:t>cấp</a:t>
            </a:r>
            <a:r>
              <a:rPr sz="24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(vd.</a:t>
            </a:r>
            <a:r>
              <a:rPr sz="24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phải</a:t>
            </a:r>
            <a:r>
              <a:rPr sz="2400" spc="5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125" dirty="0">
                <a:solidFill>
                  <a:srgbClr val="124679"/>
                </a:solidFill>
                <a:latin typeface="Microsoft Sans Serif"/>
                <a:cs typeface="Microsoft Sans Serif"/>
              </a:rPr>
              <a:t>xử</a:t>
            </a:r>
            <a:r>
              <a:rPr sz="24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trí</a:t>
            </a:r>
            <a:r>
              <a:rPr sz="24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tích</a:t>
            </a:r>
            <a:r>
              <a:rPr sz="24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90" dirty="0">
                <a:solidFill>
                  <a:srgbClr val="124679"/>
                </a:solidFill>
                <a:latin typeface="Microsoft Sans Serif"/>
                <a:cs typeface="Microsoft Sans Serif"/>
              </a:rPr>
              <a:t>cực</a:t>
            </a:r>
            <a:r>
              <a:rPr sz="24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lúc</a:t>
            </a:r>
            <a:r>
              <a:rPr sz="24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đến,</a:t>
            </a:r>
            <a:r>
              <a:rPr sz="24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nhịp</a:t>
            </a:r>
            <a:r>
              <a:rPr sz="2400" spc="5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75" dirty="0">
                <a:solidFill>
                  <a:srgbClr val="124679"/>
                </a:solidFill>
                <a:latin typeface="Microsoft Sans Serif"/>
                <a:cs typeface="Microsoft Sans Serif"/>
              </a:rPr>
              <a:t>thở</a:t>
            </a:r>
            <a:r>
              <a:rPr sz="24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&gt;22</a:t>
            </a:r>
            <a:r>
              <a:rPr sz="24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lần/phút,</a:t>
            </a:r>
            <a:r>
              <a:rPr sz="24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bão </a:t>
            </a:r>
            <a:r>
              <a:rPr sz="2400" spc="-6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hòa</a:t>
            </a:r>
            <a:r>
              <a:rPr sz="24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oxy</a:t>
            </a:r>
            <a:r>
              <a:rPr sz="24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&lt;95%,</a:t>
            </a:r>
            <a:r>
              <a:rPr sz="24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PEF</a:t>
            </a:r>
            <a:r>
              <a:rPr sz="24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&lt;50%</a:t>
            </a:r>
            <a:r>
              <a:rPr sz="24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30" dirty="0">
                <a:solidFill>
                  <a:srgbClr val="124679"/>
                </a:solidFill>
                <a:latin typeface="Microsoft Sans Serif"/>
                <a:cs typeface="Microsoft Sans Serif"/>
              </a:rPr>
              <a:t>GTLT).</a:t>
            </a:r>
            <a:endParaRPr sz="2400">
              <a:latin typeface="Microsoft Sans Serif"/>
              <a:cs typeface="Microsoft Sans Serif"/>
            </a:endParaRPr>
          </a:p>
          <a:p>
            <a:pPr marL="870585" lvl="1" indent="-457834">
              <a:lnSpc>
                <a:spcPct val="100000"/>
              </a:lnSpc>
              <a:spcBef>
                <a:spcPts val="1155"/>
              </a:spcBef>
              <a:buClr>
                <a:srgbClr val="C00000"/>
              </a:buClr>
              <a:buFont typeface="Wingdings"/>
              <a:buChar char=""/>
              <a:tabLst>
                <a:tab pos="870585" algn="l"/>
                <a:tab pos="871219" algn="l"/>
              </a:tabLst>
            </a:pPr>
            <a:r>
              <a:rPr sz="2400" spc="-30" dirty="0">
                <a:solidFill>
                  <a:srgbClr val="124679"/>
                </a:solidFill>
                <a:latin typeface="Microsoft Sans Serif"/>
                <a:cs typeface="Microsoft Sans Serif"/>
              </a:rPr>
              <a:t>Tiền</a:t>
            </a:r>
            <a:r>
              <a:rPr sz="24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135" dirty="0">
                <a:solidFill>
                  <a:srgbClr val="124679"/>
                </a:solidFill>
                <a:latin typeface="Microsoft Sans Serif"/>
                <a:cs typeface="Microsoft Sans Serif"/>
              </a:rPr>
              <a:t>sử</a:t>
            </a:r>
            <a:r>
              <a:rPr sz="24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có</a:t>
            </a:r>
            <a:r>
              <a:rPr sz="24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75" dirty="0">
                <a:solidFill>
                  <a:srgbClr val="124679"/>
                </a:solidFill>
                <a:latin typeface="Microsoft Sans Serif"/>
                <a:cs typeface="Microsoft Sans Serif"/>
              </a:rPr>
              <a:t>đợt</a:t>
            </a:r>
            <a:r>
              <a:rPr sz="24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24679"/>
                </a:solidFill>
                <a:latin typeface="Microsoft Sans Serif"/>
                <a:cs typeface="Microsoft Sans Serif"/>
              </a:rPr>
              <a:t>cấp</a:t>
            </a:r>
            <a:r>
              <a:rPr sz="24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nặng</a:t>
            </a:r>
            <a:endParaRPr sz="2400">
              <a:latin typeface="Microsoft Sans Serif"/>
              <a:cs typeface="Microsoft Sans Serif"/>
            </a:endParaRPr>
          </a:p>
          <a:p>
            <a:pPr marL="870585" lvl="1" indent="-457834">
              <a:lnSpc>
                <a:spcPct val="100000"/>
              </a:lnSpc>
              <a:spcBef>
                <a:spcPts val="1150"/>
              </a:spcBef>
              <a:buClr>
                <a:srgbClr val="C00000"/>
              </a:buClr>
              <a:buFont typeface="Wingdings"/>
              <a:buChar char=""/>
              <a:tabLst>
                <a:tab pos="870585" algn="l"/>
                <a:tab pos="871219" algn="l"/>
              </a:tabLst>
            </a:pP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Cần</a:t>
            </a:r>
            <a:r>
              <a:rPr sz="24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dùng</a:t>
            </a:r>
            <a:r>
              <a:rPr sz="24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corticoid</a:t>
            </a:r>
            <a:r>
              <a:rPr sz="24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uống</a:t>
            </a:r>
            <a:r>
              <a:rPr sz="24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24679"/>
                </a:solidFill>
                <a:latin typeface="Microsoft Sans Serif"/>
                <a:cs typeface="Microsoft Sans Serif"/>
              </a:rPr>
              <a:t>trong</a:t>
            </a:r>
            <a:r>
              <a:rPr sz="24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lần</a:t>
            </a:r>
            <a:r>
              <a:rPr sz="24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khám</a:t>
            </a:r>
            <a:r>
              <a:rPr sz="24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hoặc</a:t>
            </a:r>
            <a:r>
              <a:rPr sz="24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nhập</a:t>
            </a:r>
            <a:r>
              <a:rPr sz="24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viện</a:t>
            </a:r>
            <a:r>
              <a:rPr sz="24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100" dirty="0">
                <a:solidFill>
                  <a:srgbClr val="124679"/>
                </a:solidFill>
                <a:latin typeface="Microsoft Sans Serif"/>
                <a:cs typeface="Microsoft Sans Serif"/>
              </a:rPr>
              <a:t>trước</a:t>
            </a:r>
            <a:r>
              <a:rPr sz="24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đó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62760" y="6668321"/>
            <a:ext cx="138303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GINA</a:t>
            </a:r>
            <a:r>
              <a:rPr sz="1200" i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2022,</a:t>
            </a:r>
            <a:r>
              <a:rPr sz="120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Box</a:t>
            </a:r>
            <a:r>
              <a:rPr sz="12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4-5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8040" y="496899"/>
            <a:ext cx="30505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6FC0"/>
                </a:solidFill>
              </a:rPr>
              <a:t>Đánh</a:t>
            </a:r>
            <a:r>
              <a:rPr sz="2800" spc="-10" dirty="0">
                <a:solidFill>
                  <a:srgbClr val="006FC0"/>
                </a:solidFill>
              </a:rPr>
              <a:t> </a:t>
            </a:r>
            <a:r>
              <a:rPr sz="2800" dirty="0">
                <a:solidFill>
                  <a:srgbClr val="006FC0"/>
                </a:solidFill>
              </a:rPr>
              <a:t>giá</a:t>
            </a:r>
            <a:r>
              <a:rPr sz="2800" spc="-35" dirty="0">
                <a:solidFill>
                  <a:srgbClr val="006FC0"/>
                </a:solidFill>
              </a:rPr>
              <a:t> </a:t>
            </a:r>
            <a:r>
              <a:rPr sz="2800" spc="-5" dirty="0">
                <a:solidFill>
                  <a:srgbClr val="006FC0"/>
                </a:solidFill>
              </a:rPr>
              <a:t>đáp</a:t>
            </a:r>
            <a:r>
              <a:rPr sz="2800" spc="-15" dirty="0">
                <a:solidFill>
                  <a:srgbClr val="006FC0"/>
                </a:solidFill>
              </a:rPr>
              <a:t> </a:t>
            </a:r>
            <a:r>
              <a:rPr sz="2800" spc="-10" dirty="0">
                <a:solidFill>
                  <a:srgbClr val="006FC0"/>
                </a:solidFill>
              </a:rPr>
              <a:t>ứng</a:t>
            </a:r>
            <a:endParaRPr sz="28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2064DCA6-9BF4-4A7C-A2F9-1A744F6F9F6E}" type="datetime10">
              <a:rPr lang="en-US" smtClean="0"/>
              <a:t>13:19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9389" y="267080"/>
            <a:ext cx="62147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1F487C"/>
                </a:solidFill>
              </a:rPr>
              <a:t>THEO</a:t>
            </a:r>
            <a:r>
              <a:rPr sz="2800" spc="-10" dirty="0">
                <a:solidFill>
                  <a:srgbClr val="1F487C"/>
                </a:solidFill>
              </a:rPr>
              <a:t> DÕI</a:t>
            </a:r>
            <a:r>
              <a:rPr sz="2800" spc="10" dirty="0">
                <a:solidFill>
                  <a:srgbClr val="1F487C"/>
                </a:solidFill>
              </a:rPr>
              <a:t> </a:t>
            </a:r>
            <a:r>
              <a:rPr sz="2800" spc="-5" dirty="0">
                <a:solidFill>
                  <a:srgbClr val="1F487C"/>
                </a:solidFill>
              </a:rPr>
              <a:t>VÀ</a:t>
            </a:r>
            <a:r>
              <a:rPr sz="2800" spc="-10" dirty="0">
                <a:solidFill>
                  <a:srgbClr val="1F487C"/>
                </a:solidFill>
              </a:rPr>
              <a:t> </a:t>
            </a:r>
            <a:r>
              <a:rPr sz="2800" spc="-5" dirty="0">
                <a:solidFill>
                  <a:srgbClr val="1F487C"/>
                </a:solidFill>
              </a:rPr>
              <a:t>XỬ</a:t>
            </a:r>
            <a:r>
              <a:rPr sz="2800" dirty="0">
                <a:solidFill>
                  <a:srgbClr val="1F487C"/>
                </a:solidFill>
              </a:rPr>
              <a:t> </a:t>
            </a:r>
            <a:r>
              <a:rPr sz="2800" spc="-5" dirty="0">
                <a:solidFill>
                  <a:srgbClr val="1F487C"/>
                </a:solidFill>
              </a:rPr>
              <a:t>TRÍ SAU</a:t>
            </a:r>
            <a:r>
              <a:rPr sz="2800" spc="15" dirty="0">
                <a:solidFill>
                  <a:srgbClr val="1F487C"/>
                </a:solidFill>
              </a:rPr>
              <a:t> </a:t>
            </a:r>
            <a:r>
              <a:rPr sz="2800" spc="-10" dirty="0">
                <a:solidFill>
                  <a:srgbClr val="1F487C"/>
                </a:solidFill>
              </a:rPr>
              <a:t>ĐỢT</a:t>
            </a:r>
            <a:r>
              <a:rPr sz="2800" spc="5" dirty="0">
                <a:solidFill>
                  <a:srgbClr val="1F487C"/>
                </a:solidFill>
              </a:rPr>
              <a:t> </a:t>
            </a:r>
            <a:r>
              <a:rPr sz="2800" spc="-10" dirty="0">
                <a:solidFill>
                  <a:srgbClr val="1F487C"/>
                </a:solidFill>
              </a:rPr>
              <a:t>CẤP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1762760" y="6668321"/>
            <a:ext cx="138303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GINA</a:t>
            </a:r>
            <a:r>
              <a:rPr sz="1200" i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2022,</a:t>
            </a:r>
            <a:r>
              <a:rPr sz="120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Box</a:t>
            </a:r>
            <a:r>
              <a:rPr sz="12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4-5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9389" y="906856"/>
            <a:ext cx="11132185" cy="5302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6FC0"/>
                </a:solidFill>
                <a:latin typeface="Arial"/>
                <a:cs typeface="Arial"/>
              </a:rPr>
              <a:t>Theo</a:t>
            </a:r>
            <a:r>
              <a:rPr sz="2800" b="1" spc="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b="1" spc="-75" dirty="0">
                <a:solidFill>
                  <a:srgbClr val="006FC0"/>
                </a:solidFill>
                <a:latin typeface="Arial"/>
                <a:cs typeface="Arial"/>
              </a:rPr>
              <a:t>dõi</a:t>
            </a:r>
            <a:r>
              <a:rPr sz="2800" b="1" spc="19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Arial"/>
                <a:cs typeface="Arial"/>
              </a:rPr>
              <a:t>sau</a:t>
            </a:r>
            <a:r>
              <a:rPr sz="2800" b="1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Arial"/>
                <a:cs typeface="Arial"/>
              </a:rPr>
              <a:t>đợt</a:t>
            </a:r>
            <a:r>
              <a:rPr sz="2800" b="1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Arial"/>
                <a:cs typeface="Arial"/>
              </a:rPr>
              <a:t>cấp</a:t>
            </a:r>
            <a:endParaRPr sz="2800">
              <a:latin typeface="Arial"/>
              <a:cs typeface="Arial"/>
            </a:endParaRPr>
          </a:p>
          <a:p>
            <a:pPr marL="534035" marR="26034" indent="-521970">
              <a:lnSpc>
                <a:spcPct val="120000"/>
              </a:lnSpc>
              <a:spcBef>
                <a:spcPts val="2680"/>
              </a:spcBef>
              <a:buClr>
                <a:srgbClr val="C00000"/>
              </a:buClr>
              <a:buFont typeface="Wingdings"/>
              <a:buChar char=""/>
              <a:tabLst>
                <a:tab pos="534035" algn="l"/>
                <a:tab pos="534670" algn="l"/>
              </a:tabLst>
            </a:pP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Tất</a:t>
            </a:r>
            <a:r>
              <a:rPr sz="2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cả</a:t>
            </a:r>
            <a:r>
              <a:rPr sz="26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bệnh</a:t>
            </a:r>
            <a:r>
              <a:rPr sz="2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nhân</a:t>
            </a:r>
            <a:r>
              <a:rPr sz="2600" spc="5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nên</a:t>
            </a:r>
            <a:r>
              <a:rPr sz="2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spc="135" dirty="0">
                <a:solidFill>
                  <a:srgbClr val="07182B"/>
                </a:solidFill>
                <a:latin typeface="Microsoft Sans Serif"/>
                <a:cs typeface="Microsoft Sans Serif"/>
              </a:rPr>
              <a:t>được</a:t>
            </a:r>
            <a:r>
              <a:rPr sz="2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theo</a:t>
            </a:r>
            <a:r>
              <a:rPr sz="26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dõi</a:t>
            </a:r>
            <a:r>
              <a:rPr sz="2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spc="90" dirty="0">
                <a:solidFill>
                  <a:srgbClr val="07182B"/>
                </a:solidFill>
                <a:latin typeface="Microsoft Sans Serif"/>
                <a:cs typeface="Microsoft Sans Serif"/>
              </a:rPr>
              <a:t>thường</a:t>
            </a:r>
            <a:r>
              <a:rPr sz="2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xuyên</a:t>
            </a:r>
            <a:r>
              <a:rPr sz="26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spc="75" dirty="0">
                <a:solidFill>
                  <a:srgbClr val="07182B"/>
                </a:solidFill>
                <a:latin typeface="Microsoft Sans Serif"/>
                <a:cs typeface="Microsoft Sans Serif"/>
              </a:rPr>
              <a:t>bởi</a:t>
            </a:r>
            <a:r>
              <a:rPr sz="26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spc="5" dirty="0">
                <a:solidFill>
                  <a:srgbClr val="07182B"/>
                </a:solidFill>
                <a:latin typeface="Microsoft Sans Serif"/>
                <a:cs typeface="Microsoft Sans Serif"/>
              </a:rPr>
              <a:t>các</a:t>
            </a:r>
            <a:r>
              <a:rPr sz="26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nhân</a:t>
            </a:r>
            <a:r>
              <a:rPr sz="26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viên</a:t>
            </a:r>
            <a:r>
              <a:rPr sz="2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y </a:t>
            </a:r>
            <a:r>
              <a:rPr sz="2600" spc="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tế</a:t>
            </a:r>
            <a:r>
              <a:rPr sz="26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cho</a:t>
            </a:r>
            <a:r>
              <a:rPr sz="26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đến</a:t>
            </a:r>
            <a:r>
              <a:rPr sz="2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khi</a:t>
            </a:r>
            <a:r>
              <a:rPr sz="2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các</a:t>
            </a:r>
            <a:r>
              <a:rPr sz="2600" spc="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triệu</a:t>
            </a:r>
            <a:r>
              <a:rPr sz="26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spc="60" dirty="0">
                <a:solidFill>
                  <a:srgbClr val="07182B"/>
                </a:solidFill>
                <a:latin typeface="Microsoft Sans Serif"/>
                <a:cs typeface="Microsoft Sans Serif"/>
              </a:rPr>
              <a:t>chứng</a:t>
            </a:r>
            <a:r>
              <a:rPr sz="2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và</a:t>
            </a:r>
            <a:r>
              <a:rPr sz="26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spc="75" dirty="0">
                <a:solidFill>
                  <a:srgbClr val="07182B"/>
                </a:solidFill>
                <a:latin typeface="Microsoft Sans Serif"/>
                <a:cs typeface="Microsoft Sans Serif"/>
              </a:rPr>
              <a:t>chức</a:t>
            </a:r>
            <a:r>
              <a:rPr sz="26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năng</a:t>
            </a:r>
            <a:r>
              <a:rPr sz="2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hô</a:t>
            </a:r>
            <a:r>
              <a:rPr sz="2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hấp</a:t>
            </a:r>
            <a:r>
              <a:rPr sz="2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spc="85" dirty="0">
                <a:solidFill>
                  <a:srgbClr val="07182B"/>
                </a:solidFill>
                <a:latin typeface="Microsoft Sans Serif"/>
                <a:cs typeface="Microsoft Sans Serif"/>
              </a:rPr>
              <a:t>trở</a:t>
            </a:r>
            <a:r>
              <a:rPr sz="26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spc="-15" dirty="0">
                <a:solidFill>
                  <a:srgbClr val="07182B"/>
                </a:solidFill>
                <a:latin typeface="Microsoft Sans Serif"/>
                <a:cs typeface="Microsoft Sans Serif"/>
              </a:rPr>
              <a:t>lại</a:t>
            </a:r>
            <a:r>
              <a:rPr sz="2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bình</a:t>
            </a:r>
            <a:r>
              <a:rPr sz="26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spc="80" dirty="0">
                <a:solidFill>
                  <a:srgbClr val="07182B"/>
                </a:solidFill>
                <a:latin typeface="Microsoft Sans Serif"/>
                <a:cs typeface="Microsoft Sans Serif"/>
              </a:rPr>
              <a:t>thường.</a:t>
            </a:r>
            <a:endParaRPr sz="2600">
              <a:latin typeface="Microsoft Sans Serif"/>
              <a:cs typeface="Microsoft Sans Serif"/>
            </a:endParaRPr>
          </a:p>
          <a:p>
            <a:pPr marL="534035" indent="-521970">
              <a:lnSpc>
                <a:spcPct val="100000"/>
              </a:lnSpc>
              <a:spcBef>
                <a:spcPts val="1250"/>
              </a:spcBef>
              <a:buClr>
                <a:srgbClr val="C00000"/>
              </a:buClr>
              <a:buFont typeface="Wingdings"/>
              <a:buChar char=""/>
              <a:tabLst>
                <a:tab pos="534035" algn="l"/>
                <a:tab pos="534670" algn="l"/>
              </a:tabLst>
            </a:pPr>
            <a:r>
              <a:rPr sz="2600" spc="-20" dirty="0">
                <a:solidFill>
                  <a:srgbClr val="07182B"/>
                </a:solidFill>
                <a:latin typeface="Microsoft Sans Serif"/>
                <a:cs typeface="Microsoft Sans Serif"/>
              </a:rPr>
              <a:t>Trong</a:t>
            </a:r>
            <a:r>
              <a:rPr sz="2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quá</a:t>
            </a:r>
            <a:r>
              <a:rPr sz="2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trình</a:t>
            </a:r>
            <a:r>
              <a:rPr sz="2600" spc="5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theo</a:t>
            </a:r>
            <a:r>
              <a:rPr sz="2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dõi,</a:t>
            </a:r>
            <a:r>
              <a:rPr sz="26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cần</a:t>
            </a:r>
            <a:r>
              <a:rPr sz="26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kiểm</a:t>
            </a:r>
            <a:r>
              <a:rPr sz="26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tra:</a:t>
            </a:r>
            <a:endParaRPr sz="2600">
              <a:latin typeface="Microsoft Sans Serif"/>
              <a:cs typeface="Microsoft Sans Serif"/>
            </a:endParaRPr>
          </a:p>
          <a:p>
            <a:pPr marL="1334135" lvl="1" indent="-521970">
              <a:lnSpc>
                <a:spcPct val="100000"/>
              </a:lnSpc>
              <a:spcBef>
                <a:spcPts val="1185"/>
              </a:spcBef>
              <a:buClr>
                <a:srgbClr val="C00000"/>
              </a:buClr>
              <a:buFont typeface="Wingdings"/>
              <a:buChar char=""/>
              <a:tabLst>
                <a:tab pos="1334135" algn="l"/>
                <a:tab pos="1334770" algn="l"/>
              </a:tabLst>
            </a:pPr>
            <a:r>
              <a:rPr sz="24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Hiểu</a:t>
            </a:r>
            <a:r>
              <a:rPr sz="24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biết</a:t>
            </a:r>
            <a:r>
              <a:rPr sz="24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24679"/>
                </a:solidFill>
                <a:latin typeface="Microsoft Sans Serif"/>
                <a:cs typeface="Microsoft Sans Serif"/>
              </a:rPr>
              <a:t>của</a:t>
            </a:r>
            <a:r>
              <a:rPr sz="24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bệnh</a:t>
            </a:r>
            <a:r>
              <a:rPr sz="24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nhân</a:t>
            </a:r>
            <a:r>
              <a:rPr sz="24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24679"/>
                </a:solidFill>
                <a:latin typeface="Microsoft Sans Serif"/>
                <a:cs typeface="Microsoft Sans Serif"/>
              </a:rPr>
              <a:t>về</a:t>
            </a:r>
            <a:r>
              <a:rPr sz="24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nguyên</a:t>
            </a:r>
            <a:r>
              <a:rPr sz="24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nhân</a:t>
            </a:r>
            <a:r>
              <a:rPr sz="24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24679"/>
                </a:solidFill>
                <a:latin typeface="Microsoft Sans Serif"/>
                <a:cs typeface="Microsoft Sans Serif"/>
              </a:rPr>
              <a:t>của</a:t>
            </a:r>
            <a:r>
              <a:rPr sz="24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75" dirty="0">
                <a:solidFill>
                  <a:srgbClr val="124679"/>
                </a:solidFill>
                <a:latin typeface="Microsoft Sans Serif"/>
                <a:cs typeface="Microsoft Sans Serif"/>
              </a:rPr>
              <a:t>đợt</a:t>
            </a:r>
            <a:r>
              <a:rPr sz="24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24679"/>
                </a:solidFill>
                <a:latin typeface="Microsoft Sans Serif"/>
                <a:cs typeface="Microsoft Sans Serif"/>
              </a:rPr>
              <a:t>cấp</a:t>
            </a:r>
            <a:endParaRPr sz="2400">
              <a:latin typeface="Microsoft Sans Serif"/>
              <a:cs typeface="Microsoft Sans Serif"/>
            </a:endParaRPr>
          </a:p>
          <a:p>
            <a:pPr marL="1334135" lvl="1" indent="-521970">
              <a:lnSpc>
                <a:spcPct val="100000"/>
              </a:lnSpc>
              <a:spcBef>
                <a:spcPts val="1155"/>
              </a:spcBef>
              <a:buClr>
                <a:srgbClr val="C00000"/>
              </a:buClr>
              <a:buFont typeface="Wingdings"/>
              <a:buChar char=""/>
              <a:tabLst>
                <a:tab pos="1334135" algn="l"/>
                <a:tab pos="1334770" algn="l"/>
              </a:tabLst>
            </a:pP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Các</a:t>
            </a:r>
            <a:r>
              <a:rPr sz="24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24679"/>
                </a:solidFill>
                <a:latin typeface="Microsoft Sans Serif"/>
                <a:cs typeface="Microsoft Sans Serif"/>
              </a:rPr>
              <a:t>yếu</a:t>
            </a:r>
            <a:r>
              <a:rPr sz="24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24679"/>
                </a:solidFill>
                <a:latin typeface="Microsoft Sans Serif"/>
                <a:cs typeface="Microsoft Sans Serif"/>
              </a:rPr>
              <a:t>tố</a:t>
            </a:r>
            <a:r>
              <a:rPr sz="24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nguy</a:t>
            </a:r>
            <a:r>
              <a:rPr sz="24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114" dirty="0">
                <a:solidFill>
                  <a:srgbClr val="124679"/>
                </a:solidFill>
                <a:latin typeface="Microsoft Sans Serif"/>
                <a:cs typeface="Microsoft Sans Serif"/>
              </a:rPr>
              <a:t>cơ</a:t>
            </a:r>
            <a:r>
              <a:rPr sz="24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gây</a:t>
            </a:r>
            <a:r>
              <a:rPr sz="24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75" dirty="0">
                <a:solidFill>
                  <a:srgbClr val="124679"/>
                </a:solidFill>
                <a:latin typeface="Microsoft Sans Serif"/>
                <a:cs typeface="Microsoft Sans Serif"/>
              </a:rPr>
              <a:t>đợt</a:t>
            </a:r>
            <a:r>
              <a:rPr sz="24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24679"/>
                </a:solidFill>
                <a:latin typeface="Microsoft Sans Serif"/>
                <a:cs typeface="Microsoft Sans Serif"/>
              </a:rPr>
              <a:t>cấp</a:t>
            </a:r>
            <a:r>
              <a:rPr sz="24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có</a:t>
            </a:r>
            <a:r>
              <a:rPr sz="24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24679"/>
                </a:solidFill>
                <a:latin typeface="Microsoft Sans Serif"/>
                <a:cs typeface="Microsoft Sans Serif"/>
              </a:rPr>
              <a:t>thể</a:t>
            </a:r>
            <a:r>
              <a:rPr sz="24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24679"/>
                </a:solidFill>
                <a:latin typeface="Microsoft Sans Serif"/>
                <a:cs typeface="Microsoft Sans Serif"/>
              </a:rPr>
              <a:t>thay</a:t>
            </a:r>
            <a:r>
              <a:rPr sz="24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đổi</a:t>
            </a:r>
            <a:r>
              <a:rPr sz="24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120" dirty="0">
                <a:solidFill>
                  <a:srgbClr val="124679"/>
                </a:solidFill>
                <a:latin typeface="Microsoft Sans Serif"/>
                <a:cs typeface="Microsoft Sans Serif"/>
              </a:rPr>
              <a:t>được</a:t>
            </a:r>
            <a:r>
              <a:rPr sz="24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(hút</a:t>
            </a:r>
            <a:r>
              <a:rPr sz="24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24679"/>
                </a:solidFill>
                <a:latin typeface="Microsoft Sans Serif"/>
                <a:cs typeface="Microsoft Sans Serif"/>
              </a:rPr>
              <a:t>thuốc</a:t>
            </a:r>
            <a:r>
              <a:rPr sz="24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250" dirty="0">
                <a:solidFill>
                  <a:srgbClr val="124679"/>
                </a:solidFill>
                <a:latin typeface="Microsoft Sans Serif"/>
                <a:cs typeface="Microsoft Sans Serif"/>
              </a:rPr>
              <a:t>lá…)</a:t>
            </a:r>
            <a:endParaRPr sz="2400">
              <a:latin typeface="Microsoft Sans Serif"/>
              <a:cs typeface="Microsoft Sans Serif"/>
            </a:endParaRPr>
          </a:p>
          <a:p>
            <a:pPr marL="1334135" lvl="1" indent="-521970">
              <a:lnSpc>
                <a:spcPct val="100000"/>
              </a:lnSpc>
              <a:spcBef>
                <a:spcPts val="1150"/>
              </a:spcBef>
              <a:buClr>
                <a:srgbClr val="C00000"/>
              </a:buClr>
              <a:buFont typeface="Wingdings"/>
              <a:buChar char=""/>
              <a:tabLst>
                <a:tab pos="1334135" algn="l"/>
                <a:tab pos="1334770" algn="l"/>
              </a:tabLst>
            </a:pPr>
            <a:r>
              <a:rPr sz="2400" spc="130" dirty="0">
                <a:solidFill>
                  <a:srgbClr val="124679"/>
                </a:solidFill>
                <a:latin typeface="Microsoft Sans Serif"/>
                <a:cs typeface="Microsoft Sans Serif"/>
              </a:rPr>
              <a:t>Sự</a:t>
            </a:r>
            <a:r>
              <a:rPr sz="24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tuân</a:t>
            </a:r>
            <a:r>
              <a:rPr sz="24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24679"/>
                </a:solidFill>
                <a:latin typeface="Microsoft Sans Serif"/>
                <a:cs typeface="Microsoft Sans Serif"/>
              </a:rPr>
              <a:t>thủ</a:t>
            </a:r>
            <a:r>
              <a:rPr sz="24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dùng</a:t>
            </a:r>
            <a:r>
              <a:rPr sz="24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24679"/>
                </a:solidFill>
                <a:latin typeface="Microsoft Sans Serif"/>
                <a:cs typeface="Microsoft Sans Serif"/>
              </a:rPr>
              <a:t>thuốc</a:t>
            </a:r>
            <a:endParaRPr sz="2400">
              <a:latin typeface="Microsoft Sans Serif"/>
              <a:cs typeface="Microsoft Sans Serif"/>
            </a:endParaRPr>
          </a:p>
          <a:p>
            <a:pPr marL="1334135" lvl="1" indent="-521970">
              <a:lnSpc>
                <a:spcPct val="100000"/>
              </a:lnSpc>
              <a:spcBef>
                <a:spcPts val="1155"/>
              </a:spcBef>
              <a:buClr>
                <a:srgbClr val="C00000"/>
              </a:buClr>
              <a:buFont typeface="Wingdings"/>
              <a:buChar char=""/>
              <a:tabLst>
                <a:tab pos="1334135" algn="l"/>
                <a:tab pos="1334770" algn="l"/>
              </a:tabLst>
            </a:pP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Kỹ</a:t>
            </a:r>
            <a:r>
              <a:rPr sz="24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24679"/>
                </a:solidFill>
                <a:latin typeface="Microsoft Sans Serif"/>
                <a:cs typeface="Microsoft Sans Serif"/>
              </a:rPr>
              <a:t>thuật</a:t>
            </a:r>
            <a:r>
              <a:rPr sz="24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dùng</a:t>
            </a:r>
            <a:r>
              <a:rPr sz="24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bình</a:t>
            </a:r>
            <a:r>
              <a:rPr sz="24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hít</a:t>
            </a:r>
            <a:endParaRPr sz="2400">
              <a:latin typeface="Microsoft Sans Serif"/>
              <a:cs typeface="Microsoft Sans Serif"/>
            </a:endParaRPr>
          </a:p>
          <a:p>
            <a:pPr marL="1334135" marR="5080" lvl="1" indent="-521334">
              <a:lnSpc>
                <a:spcPct val="120000"/>
              </a:lnSpc>
              <a:spcBef>
                <a:spcPts val="575"/>
              </a:spcBef>
              <a:buClr>
                <a:srgbClr val="C00000"/>
              </a:buClr>
              <a:buFont typeface="Wingdings"/>
              <a:buChar char=""/>
              <a:tabLst>
                <a:tab pos="1334135" algn="l"/>
                <a:tab pos="1334770" algn="l"/>
              </a:tabLst>
            </a:pP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Bản</a:t>
            </a:r>
            <a:r>
              <a:rPr sz="24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24679"/>
                </a:solidFill>
                <a:latin typeface="Microsoft Sans Serif"/>
                <a:cs typeface="Microsoft Sans Serif"/>
              </a:rPr>
              <a:t>kế</a:t>
            </a:r>
            <a:r>
              <a:rPr sz="24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hoạch</a:t>
            </a:r>
            <a:r>
              <a:rPr sz="24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hành</a:t>
            </a:r>
            <a:r>
              <a:rPr sz="24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động</a:t>
            </a:r>
            <a:r>
              <a:rPr sz="24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hen:</a:t>
            </a:r>
            <a:r>
              <a:rPr sz="24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i="1" spc="-5" dirty="0">
                <a:solidFill>
                  <a:srgbClr val="124679"/>
                </a:solidFill>
                <a:latin typeface="Arial"/>
                <a:cs typeface="Arial"/>
              </a:rPr>
              <a:t>Có</a:t>
            </a:r>
            <a:r>
              <a:rPr sz="2400" i="1" dirty="0">
                <a:solidFill>
                  <a:srgbClr val="124679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124679"/>
                </a:solidFill>
                <a:latin typeface="Arial"/>
                <a:cs typeface="Arial"/>
              </a:rPr>
              <a:t>bản</a:t>
            </a:r>
            <a:r>
              <a:rPr sz="2400" i="1" dirty="0">
                <a:solidFill>
                  <a:srgbClr val="124679"/>
                </a:solidFill>
                <a:latin typeface="Arial"/>
                <a:cs typeface="Arial"/>
              </a:rPr>
              <a:t> kế </a:t>
            </a:r>
            <a:r>
              <a:rPr sz="2400" i="1" spc="-5" dirty="0">
                <a:solidFill>
                  <a:srgbClr val="124679"/>
                </a:solidFill>
                <a:latin typeface="Arial"/>
                <a:cs typeface="Arial"/>
              </a:rPr>
              <a:t>hoạch</a:t>
            </a:r>
            <a:r>
              <a:rPr sz="2400" i="1" spc="15" dirty="0">
                <a:solidFill>
                  <a:srgbClr val="124679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124679"/>
                </a:solidFill>
                <a:latin typeface="Arial"/>
                <a:cs typeface="Arial"/>
              </a:rPr>
              <a:t>hoạt</a:t>
            </a:r>
            <a:r>
              <a:rPr sz="2400" i="1" spc="10" dirty="0">
                <a:solidFill>
                  <a:srgbClr val="124679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124679"/>
                </a:solidFill>
                <a:latin typeface="Arial"/>
                <a:cs typeface="Arial"/>
              </a:rPr>
              <a:t>động</a:t>
            </a:r>
            <a:r>
              <a:rPr sz="2400" i="1" spc="10" dirty="0">
                <a:solidFill>
                  <a:srgbClr val="124679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124679"/>
                </a:solidFill>
                <a:latin typeface="Arial"/>
                <a:cs typeface="Arial"/>
              </a:rPr>
              <a:t>đầy</a:t>
            </a:r>
            <a:r>
              <a:rPr sz="2400" i="1" spc="5" dirty="0">
                <a:solidFill>
                  <a:srgbClr val="124679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124679"/>
                </a:solidFill>
                <a:latin typeface="Arial"/>
                <a:cs typeface="Arial"/>
              </a:rPr>
              <a:t>đủ</a:t>
            </a:r>
            <a:r>
              <a:rPr sz="2400" i="1" dirty="0">
                <a:solidFill>
                  <a:srgbClr val="124679"/>
                </a:solidFill>
                <a:latin typeface="Arial"/>
                <a:cs typeface="Arial"/>
              </a:rPr>
              <a:t> và</a:t>
            </a:r>
            <a:r>
              <a:rPr sz="2400" i="1" spc="-10" dirty="0">
                <a:solidFill>
                  <a:srgbClr val="124679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124679"/>
                </a:solidFill>
                <a:latin typeface="Arial"/>
                <a:cs typeface="Arial"/>
              </a:rPr>
              <a:t>chi </a:t>
            </a:r>
            <a:r>
              <a:rPr sz="2400" i="1" spc="-650" dirty="0">
                <a:solidFill>
                  <a:srgbClr val="124679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124679"/>
                </a:solidFill>
                <a:latin typeface="Arial"/>
                <a:cs typeface="Arial"/>
              </a:rPr>
              <a:t>tiết</a:t>
            </a:r>
            <a:r>
              <a:rPr sz="2400" i="1" spc="-15" dirty="0">
                <a:solidFill>
                  <a:srgbClr val="124679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124679"/>
                </a:solidFill>
                <a:latin typeface="Arial"/>
                <a:cs typeface="Arial"/>
              </a:rPr>
              <a:t>sau</a:t>
            </a:r>
            <a:r>
              <a:rPr sz="2400" i="1" dirty="0">
                <a:solidFill>
                  <a:srgbClr val="124679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124679"/>
                </a:solidFill>
                <a:latin typeface="Arial"/>
                <a:cs typeface="Arial"/>
              </a:rPr>
              <a:t>khi</a:t>
            </a:r>
            <a:r>
              <a:rPr sz="2400" i="1" dirty="0">
                <a:solidFill>
                  <a:srgbClr val="124679"/>
                </a:solidFill>
                <a:latin typeface="Arial"/>
                <a:cs typeface="Arial"/>
              </a:rPr>
              <a:t> xuất </a:t>
            </a:r>
            <a:r>
              <a:rPr sz="2400" i="1" spc="-5" dirty="0">
                <a:solidFill>
                  <a:srgbClr val="124679"/>
                </a:solidFill>
                <a:latin typeface="Arial"/>
                <a:cs typeface="Arial"/>
              </a:rPr>
              <a:t>viện</a:t>
            </a:r>
            <a:r>
              <a:rPr sz="2400" i="1" spc="5" dirty="0">
                <a:solidFill>
                  <a:srgbClr val="124679"/>
                </a:solidFill>
                <a:latin typeface="Arial"/>
                <a:cs typeface="Arial"/>
              </a:rPr>
              <a:t> </a:t>
            </a:r>
            <a:r>
              <a:rPr sz="2400" i="1" spc="-65" dirty="0">
                <a:solidFill>
                  <a:srgbClr val="124679"/>
                </a:solidFill>
                <a:latin typeface="Arial"/>
                <a:cs typeface="Arial"/>
              </a:rPr>
              <a:t>giúp</a:t>
            </a:r>
            <a:r>
              <a:rPr sz="2400" i="1" spc="245" dirty="0">
                <a:solidFill>
                  <a:srgbClr val="124679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124679"/>
                </a:solidFill>
                <a:latin typeface="Arial"/>
                <a:cs typeface="Arial"/>
              </a:rPr>
              <a:t>cải</a:t>
            </a:r>
            <a:r>
              <a:rPr sz="2400" i="1" spc="10" dirty="0">
                <a:solidFill>
                  <a:srgbClr val="124679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124679"/>
                </a:solidFill>
                <a:latin typeface="Arial"/>
                <a:cs typeface="Arial"/>
              </a:rPr>
              <a:t>thiện</a:t>
            </a:r>
            <a:r>
              <a:rPr sz="2400" i="1" spc="-5" dirty="0">
                <a:solidFill>
                  <a:srgbClr val="124679"/>
                </a:solidFill>
                <a:latin typeface="Arial"/>
                <a:cs typeface="Arial"/>
              </a:rPr>
              <a:t> </a:t>
            </a:r>
            <a:r>
              <a:rPr sz="2400" i="1" spc="5" dirty="0">
                <a:solidFill>
                  <a:srgbClr val="124679"/>
                </a:solidFill>
                <a:latin typeface="Arial"/>
                <a:cs typeface="Arial"/>
              </a:rPr>
              <a:t>rõ</a:t>
            </a:r>
            <a:r>
              <a:rPr sz="2400" i="1" spc="-25" dirty="0">
                <a:solidFill>
                  <a:srgbClr val="124679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124679"/>
                </a:solidFill>
                <a:latin typeface="Arial"/>
                <a:cs typeface="Arial"/>
              </a:rPr>
              <a:t>rệt kết</a:t>
            </a:r>
            <a:r>
              <a:rPr sz="2400" i="1" spc="-5" dirty="0">
                <a:solidFill>
                  <a:srgbClr val="124679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124679"/>
                </a:solidFill>
                <a:latin typeface="Arial"/>
                <a:cs typeface="Arial"/>
              </a:rPr>
              <a:t>cục </a:t>
            </a:r>
            <a:r>
              <a:rPr sz="2400" i="1" spc="-5" dirty="0">
                <a:solidFill>
                  <a:srgbClr val="124679"/>
                </a:solidFill>
                <a:latin typeface="Arial"/>
                <a:cs typeface="Arial"/>
              </a:rPr>
              <a:t>hen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0D43FAB2-6F37-412F-AA74-9386649DC916}" type="datetime10">
              <a:rPr lang="en-US" smtClean="0"/>
              <a:t>13:19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8040" y="291846"/>
            <a:ext cx="62096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1F487C"/>
                </a:solidFill>
              </a:rPr>
              <a:t>THEO</a:t>
            </a:r>
            <a:r>
              <a:rPr sz="2800" dirty="0">
                <a:solidFill>
                  <a:srgbClr val="1F487C"/>
                </a:solidFill>
              </a:rPr>
              <a:t> </a:t>
            </a:r>
            <a:r>
              <a:rPr sz="2800" spc="-10" dirty="0">
                <a:solidFill>
                  <a:srgbClr val="1F487C"/>
                </a:solidFill>
              </a:rPr>
              <a:t>DÕI</a:t>
            </a:r>
            <a:r>
              <a:rPr sz="2800" dirty="0">
                <a:solidFill>
                  <a:srgbClr val="1F487C"/>
                </a:solidFill>
              </a:rPr>
              <a:t> </a:t>
            </a:r>
            <a:r>
              <a:rPr sz="2800" spc="-5" dirty="0">
                <a:solidFill>
                  <a:srgbClr val="1F487C"/>
                </a:solidFill>
              </a:rPr>
              <a:t>VÀ </a:t>
            </a:r>
            <a:r>
              <a:rPr sz="2800" spc="-15" dirty="0">
                <a:solidFill>
                  <a:srgbClr val="1F487C"/>
                </a:solidFill>
              </a:rPr>
              <a:t>XỬ</a:t>
            </a:r>
            <a:r>
              <a:rPr sz="2800" spc="5" dirty="0">
                <a:solidFill>
                  <a:srgbClr val="1F487C"/>
                </a:solidFill>
              </a:rPr>
              <a:t> </a:t>
            </a:r>
            <a:r>
              <a:rPr sz="2800" spc="-5" dirty="0">
                <a:solidFill>
                  <a:srgbClr val="1F487C"/>
                </a:solidFill>
              </a:rPr>
              <a:t>TRÍ </a:t>
            </a:r>
            <a:r>
              <a:rPr sz="2800" spc="-10" dirty="0">
                <a:solidFill>
                  <a:srgbClr val="1F487C"/>
                </a:solidFill>
              </a:rPr>
              <a:t>SAU</a:t>
            </a:r>
            <a:r>
              <a:rPr sz="2800" spc="20" dirty="0">
                <a:solidFill>
                  <a:srgbClr val="1F487C"/>
                </a:solidFill>
              </a:rPr>
              <a:t> </a:t>
            </a:r>
            <a:r>
              <a:rPr sz="2800" spc="-10" dirty="0">
                <a:solidFill>
                  <a:srgbClr val="1F487C"/>
                </a:solidFill>
              </a:rPr>
              <a:t>ĐỢT</a:t>
            </a:r>
            <a:r>
              <a:rPr sz="2800" dirty="0">
                <a:solidFill>
                  <a:srgbClr val="1F487C"/>
                </a:solidFill>
              </a:rPr>
              <a:t> </a:t>
            </a:r>
            <a:r>
              <a:rPr sz="2800" spc="-10" dirty="0">
                <a:solidFill>
                  <a:srgbClr val="1F487C"/>
                </a:solidFill>
              </a:rPr>
              <a:t>CẤP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1762760" y="6668321"/>
            <a:ext cx="138303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GINA</a:t>
            </a:r>
            <a:r>
              <a:rPr sz="1200" i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2022,</a:t>
            </a:r>
            <a:r>
              <a:rPr sz="120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Box</a:t>
            </a:r>
            <a:r>
              <a:rPr sz="12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4-5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7068" y="848994"/>
            <a:ext cx="11523980" cy="55054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6FC0"/>
                </a:solidFill>
                <a:latin typeface="Arial"/>
                <a:cs typeface="Arial"/>
              </a:rPr>
              <a:t>Xử </a:t>
            </a:r>
            <a:r>
              <a:rPr sz="2800" b="1" spc="5" dirty="0">
                <a:solidFill>
                  <a:srgbClr val="006FC0"/>
                </a:solidFill>
                <a:latin typeface="Arial"/>
                <a:cs typeface="Arial"/>
              </a:rPr>
              <a:t>trí</a:t>
            </a:r>
            <a:r>
              <a:rPr sz="2800" b="1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6FC0"/>
                </a:solidFill>
                <a:latin typeface="Arial"/>
                <a:cs typeface="Arial"/>
              </a:rPr>
              <a:t>sau</a:t>
            </a:r>
            <a:r>
              <a:rPr sz="2800" b="1" spc="-5" dirty="0">
                <a:solidFill>
                  <a:srgbClr val="006FC0"/>
                </a:solidFill>
                <a:latin typeface="Arial"/>
                <a:cs typeface="Arial"/>
              </a:rPr>
              <a:t> đợt</a:t>
            </a:r>
            <a:r>
              <a:rPr sz="2800" b="1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6FC0"/>
                </a:solidFill>
                <a:latin typeface="Arial"/>
                <a:cs typeface="Arial"/>
              </a:rPr>
              <a:t>cấp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600" b="1" i="1" spc="5" dirty="0">
                <a:solidFill>
                  <a:srgbClr val="07182B"/>
                </a:solidFill>
                <a:latin typeface="Arial"/>
                <a:cs typeface="Arial"/>
              </a:rPr>
              <a:t>Thuốc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lr>
                <a:srgbClr val="F79546"/>
              </a:buClr>
              <a:buSzPct val="79166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Corticoid</a:t>
            </a:r>
            <a:r>
              <a:rPr sz="24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hít</a:t>
            </a:r>
            <a:r>
              <a:rPr sz="2400" spc="-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7182B"/>
                </a:solidFill>
                <a:latin typeface="Microsoft Sans Serif"/>
                <a:cs typeface="Microsoft Sans Serif"/>
              </a:rPr>
              <a:t>(ICS))</a:t>
            </a:r>
            <a:endParaRPr sz="2400">
              <a:latin typeface="Microsoft Sans Serif"/>
              <a:cs typeface="Microsoft Sans Serif"/>
            </a:endParaRPr>
          </a:p>
          <a:p>
            <a:pPr marL="698500" lvl="1" indent="-399415">
              <a:lnSpc>
                <a:spcPct val="100000"/>
              </a:lnSpc>
              <a:spcBef>
                <a:spcPts val="705"/>
              </a:spcBef>
              <a:buClr>
                <a:srgbClr val="F79546"/>
              </a:buClr>
              <a:buSzPct val="79545"/>
              <a:buFont typeface="Wingdings"/>
              <a:buChar char=""/>
              <a:tabLst>
                <a:tab pos="697865" algn="l"/>
                <a:tab pos="698500" algn="l"/>
              </a:tabLst>
            </a:pP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Bắt</a:t>
            </a:r>
            <a:r>
              <a:rPr sz="22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đầu</a:t>
            </a:r>
            <a:r>
              <a:rPr sz="22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kê</a:t>
            </a:r>
            <a:r>
              <a:rPr sz="22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65" dirty="0">
                <a:solidFill>
                  <a:srgbClr val="006FC0"/>
                </a:solidFill>
                <a:latin typeface="Microsoft Sans Serif"/>
                <a:cs typeface="Microsoft Sans Serif"/>
              </a:rPr>
              <a:t>đơn</a:t>
            </a:r>
            <a:r>
              <a:rPr sz="22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ICS,</a:t>
            </a:r>
            <a:r>
              <a:rPr sz="22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nếu</a:t>
            </a:r>
            <a:r>
              <a:rPr sz="2200" spc="4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90" dirty="0">
                <a:solidFill>
                  <a:srgbClr val="006FC0"/>
                </a:solidFill>
                <a:latin typeface="Microsoft Sans Serif"/>
                <a:cs typeface="Microsoft Sans Serif"/>
              </a:rPr>
              <a:t>trước</a:t>
            </a:r>
            <a:r>
              <a:rPr sz="22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đó</a:t>
            </a:r>
            <a:r>
              <a:rPr sz="22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60" dirty="0">
                <a:solidFill>
                  <a:srgbClr val="006FC0"/>
                </a:solidFill>
                <a:latin typeface="Microsoft Sans Serif"/>
                <a:cs typeface="Microsoft Sans Serif"/>
              </a:rPr>
              <a:t>chưa</a:t>
            </a:r>
            <a:r>
              <a:rPr sz="22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dùng.</a:t>
            </a:r>
            <a:endParaRPr sz="2200">
              <a:latin typeface="Microsoft Sans Serif"/>
              <a:cs typeface="Microsoft Sans Serif"/>
            </a:endParaRPr>
          </a:p>
          <a:p>
            <a:pPr marL="698500" lvl="1" indent="-399415">
              <a:lnSpc>
                <a:spcPct val="100000"/>
              </a:lnSpc>
              <a:spcBef>
                <a:spcPts val="670"/>
              </a:spcBef>
              <a:buClr>
                <a:srgbClr val="F79546"/>
              </a:buClr>
              <a:buSzPct val="79545"/>
              <a:buFont typeface="Wingdings"/>
              <a:buChar char=""/>
              <a:tabLst>
                <a:tab pos="697865" algn="l"/>
                <a:tab pos="698500" algn="l"/>
              </a:tabLst>
            </a:pP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Bệnh</a:t>
            </a:r>
            <a:r>
              <a:rPr sz="22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nhân</a:t>
            </a:r>
            <a:r>
              <a:rPr sz="2200" spc="4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006FC0"/>
                </a:solidFill>
                <a:latin typeface="Microsoft Sans Serif"/>
                <a:cs typeface="Microsoft Sans Serif"/>
              </a:rPr>
              <a:t>đang</a:t>
            </a:r>
            <a:r>
              <a:rPr sz="22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dùng</a:t>
            </a:r>
            <a:r>
              <a:rPr sz="22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ICS</a:t>
            </a:r>
            <a:r>
              <a:rPr sz="22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nên</a:t>
            </a:r>
            <a:r>
              <a:rPr sz="22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110" dirty="0">
                <a:solidFill>
                  <a:srgbClr val="006FC0"/>
                </a:solidFill>
                <a:latin typeface="Microsoft Sans Serif"/>
                <a:cs typeface="Microsoft Sans Serif"/>
              </a:rPr>
              <a:t>được</a:t>
            </a:r>
            <a:r>
              <a:rPr sz="22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nâng</a:t>
            </a:r>
            <a:r>
              <a:rPr sz="2200" spc="5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bậc</a:t>
            </a:r>
            <a:r>
              <a:rPr sz="22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điều</a:t>
            </a:r>
            <a:r>
              <a:rPr sz="22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trị</a:t>
            </a:r>
            <a:r>
              <a:rPr sz="22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trong</a:t>
            </a:r>
            <a:r>
              <a:rPr sz="22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2-4</a:t>
            </a:r>
            <a:r>
              <a:rPr sz="2200" spc="4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tuần.</a:t>
            </a:r>
            <a:endParaRPr sz="22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665"/>
              </a:spcBef>
              <a:buClr>
                <a:srgbClr val="F79546"/>
              </a:buClr>
              <a:buSzPct val="79166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Corticoid</a:t>
            </a:r>
            <a:r>
              <a:rPr sz="24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uống</a:t>
            </a:r>
            <a:r>
              <a:rPr sz="24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(OCS)</a:t>
            </a:r>
            <a:endParaRPr sz="2400">
              <a:latin typeface="Microsoft Sans Serif"/>
              <a:cs typeface="Microsoft Sans Serif"/>
            </a:endParaRPr>
          </a:p>
          <a:p>
            <a:pPr marL="584200" lvl="1" indent="-285115">
              <a:lnSpc>
                <a:spcPct val="100000"/>
              </a:lnSpc>
              <a:spcBef>
                <a:spcPts val="705"/>
              </a:spcBef>
              <a:buClr>
                <a:srgbClr val="F79546"/>
              </a:buClr>
              <a:buSzPct val="79545"/>
              <a:buFont typeface="Wingdings"/>
              <a:buChar char=""/>
              <a:tabLst>
                <a:tab pos="584200" algn="l"/>
              </a:tabLst>
            </a:pPr>
            <a:r>
              <a:rPr sz="2200" spc="85" dirty="0">
                <a:solidFill>
                  <a:srgbClr val="006FC0"/>
                </a:solidFill>
                <a:latin typeface="Microsoft Sans Serif"/>
                <a:cs typeface="Microsoft Sans Serif"/>
              </a:rPr>
              <a:t>Người</a:t>
            </a:r>
            <a:r>
              <a:rPr sz="22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45" dirty="0">
                <a:solidFill>
                  <a:srgbClr val="006FC0"/>
                </a:solidFill>
                <a:latin typeface="Microsoft Sans Serif"/>
                <a:cs typeface="Microsoft Sans Serif"/>
              </a:rPr>
              <a:t>lớn:</a:t>
            </a:r>
            <a:r>
              <a:rPr sz="22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5-7</a:t>
            </a:r>
            <a:r>
              <a:rPr sz="2200" spc="4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ngày</a:t>
            </a:r>
            <a:r>
              <a:rPr sz="22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(prednisolone</a:t>
            </a:r>
            <a:r>
              <a:rPr sz="2200" spc="6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hoặc</a:t>
            </a:r>
            <a:r>
              <a:rPr sz="22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90" dirty="0">
                <a:solidFill>
                  <a:srgbClr val="006FC0"/>
                </a:solidFill>
                <a:latin typeface="Microsoft Sans Serif"/>
                <a:cs typeface="Microsoft Sans Serif"/>
              </a:rPr>
              <a:t>tương</a:t>
            </a:r>
            <a:r>
              <a:rPr sz="22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90" dirty="0">
                <a:solidFill>
                  <a:srgbClr val="006FC0"/>
                </a:solidFill>
                <a:latin typeface="Microsoft Sans Serif"/>
                <a:cs typeface="Microsoft Sans Serif"/>
              </a:rPr>
              <a:t>đương</a:t>
            </a:r>
            <a:r>
              <a:rPr sz="22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1</a:t>
            </a:r>
            <a:r>
              <a:rPr sz="2200" spc="5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mg/kg/ngày,</a:t>
            </a:r>
            <a:r>
              <a:rPr sz="2200" spc="5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tối</a:t>
            </a:r>
            <a:r>
              <a:rPr sz="22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đa</a:t>
            </a:r>
            <a:r>
              <a:rPr sz="22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50</a:t>
            </a:r>
            <a:r>
              <a:rPr sz="22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mg/ngày)</a:t>
            </a:r>
            <a:endParaRPr sz="2200">
              <a:latin typeface="Microsoft Sans Serif"/>
              <a:cs typeface="Microsoft Sans Serif"/>
            </a:endParaRPr>
          </a:p>
          <a:p>
            <a:pPr marL="584200" lvl="1" indent="-285115">
              <a:lnSpc>
                <a:spcPct val="100000"/>
              </a:lnSpc>
              <a:spcBef>
                <a:spcPts val="675"/>
              </a:spcBef>
              <a:buClr>
                <a:srgbClr val="F79546"/>
              </a:buClr>
              <a:buSzPct val="79545"/>
              <a:buFont typeface="Wingdings"/>
              <a:buChar char=""/>
              <a:tabLst>
                <a:tab pos="584200" algn="l"/>
              </a:tabLst>
            </a:pPr>
            <a:r>
              <a:rPr sz="2200" spc="-35" dirty="0">
                <a:solidFill>
                  <a:srgbClr val="006FC0"/>
                </a:solidFill>
                <a:latin typeface="Microsoft Sans Serif"/>
                <a:cs typeface="Microsoft Sans Serif"/>
              </a:rPr>
              <a:t>Trẻ</a:t>
            </a:r>
            <a:r>
              <a:rPr sz="22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em:</a:t>
            </a:r>
            <a:r>
              <a:rPr sz="2200" spc="5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3-5</a:t>
            </a:r>
            <a:r>
              <a:rPr sz="22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ngày</a:t>
            </a:r>
            <a:r>
              <a:rPr sz="22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(1-2</a:t>
            </a:r>
            <a:r>
              <a:rPr sz="2200" spc="4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mg/kg/ngày,</a:t>
            </a:r>
            <a:r>
              <a:rPr sz="2200" spc="6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tối</a:t>
            </a:r>
            <a:r>
              <a:rPr sz="22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đa</a:t>
            </a:r>
            <a:r>
              <a:rPr sz="22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40</a:t>
            </a:r>
            <a:r>
              <a:rPr sz="22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mg).</a:t>
            </a:r>
            <a:endParaRPr sz="2200">
              <a:latin typeface="Microsoft Sans Serif"/>
              <a:cs typeface="Microsoft Sans Serif"/>
            </a:endParaRPr>
          </a:p>
          <a:p>
            <a:pPr marL="584200" lvl="1" indent="-285115">
              <a:lnSpc>
                <a:spcPct val="100000"/>
              </a:lnSpc>
              <a:spcBef>
                <a:spcPts val="660"/>
              </a:spcBef>
              <a:buClr>
                <a:srgbClr val="F79546"/>
              </a:buClr>
              <a:buSzPct val="79545"/>
              <a:buFont typeface="Wingdings"/>
              <a:buChar char=""/>
              <a:tabLst>
                <a:tab pos="584200" algn="l"/>
              </a:tabLst>
            </a:pP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Bệnh</a:t>
            </a:r>
            <a:r>
              <a:rPr sz="22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nhân</a:t>
            </a:r>
            <a:r>
              <a:rPr sz="2200" spc="4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006FC0"/>
                </a:solidFill>
                <a:latin typeface="Microsoft Sans Serif"/>
                <a:cs typeface="Microsoft Sans Serif"/>
              </a:rPr>
              <a:t>có</a:t>
            </a:r>
            <a:r>
              <a:rPr sz="22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nguy</a:t>
            </a:r>
            <a:r>
              <a:rPr sz="22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105" dirty="0">
                <a:solidFill>
                  <a:srgbClr val="006FC0"/>
                </a:solidFill>
                <a:latin typeface="Microsoft Sans Serif"/>
                <a:cs typeface="Microsoft Sans Serif"/>
              </a:rPr>
              <a:t>cơ</a:t>
            </a:r>
            <a:r>
              <a:rPr sz="22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tuân</a:t>
            </a:r>
            <a:r>
              <a:rPr sz="22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thủ</a:t>
            </a:r>
            <a:r>
              <a:rPr sz="22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kém,</a:t>
            </a:r>
            <a:r>
              <a:rPr sz="2200" spc="4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006FC0"/>
                </a:solidFill>
                <a:latin typeface="Microsoft Sans Serif"/>
                <a:cs typeface="Microsoft Sans Serif"/>
              </a:rPr>
              <a:t>có</a:t>
            </a:r>
            <a:r>
              <a:rPr sz="22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thể</a:t>
            </a:r>
            <a:r>
              <a:rPr sz="22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cân</a:t>
            </a:r>
            <a:r>
              <a:rPr sz="22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nhắc</a:t>
            </a:r>
            <a:r>
              <a:rPr sz="22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corticoid</a:t>
            </a:r>
            <a:r>
              <a:rPr sz="22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tiêm</a:t>
            </a:r>
            <a:r>
              <a:rPr sz="22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bắp.</a:t>
            </a:r>
            <a:endParaRPr sz="22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F79546"/>
              </a:buClr>
              <a:buSzPct val="79166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Thuốc</a:t>
            </a:r>
            <a:r>
              <a:rPr sz="2400" dirty="0">
                <a:solidFill>
                  <a:srgbClr val="07182B"/>
                </a:solidFill>
                <a:latin typeface="Microsoft Sans Serif"/>
                <a:cs typeface="Microsoft Sans Serif"/>
              </a:rPr>
              <a:t> cắt</a:t>
            </a:r>
            <a:r>
              <a:rPr sz="2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75" dirty="0">
                <a:solidFill>
                  <a:srgbClr val="07182B"/>
                </a:solidFill>
                <a:latin typeface="Microsoft Sans Serif"/>
                <a:cs typeface="Microsoft Sans Serif"/>
              </a:rPr>
              <a:t>cơn</a:t>
            </a:r>
            <a:endParaRPr sz="2400">
              <a:latin typeface="Microsoft Sans Serif"/>
              <a:cs typeface="Microsoft Sans Serif"/>
            </a:endParaRPr>
          </a:p>
          <a:p>
            <a:pPr marL="584200" lvl="1" indent="-285115">
              <a:lnSpc>
                <a:spcPct val="100000"/>
              </a:lnSpc>
              <a:spcBef>
                <a:spcPts val="705"/>
              </a:spcBef>
              <a:buClr>
                <a:srgbClr val="F79546"/>
              </a:buClr>
              <a:buSzPct val="79545"/>
              <a:buFont typeface="Wingdings"/>
              <a:buChar char=""/>
              <a:tabLst>
                <a:tab pos="584200" algn="l"/>
              </a:tabLst>
            </a:pP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Nên</a:t>
            </a:r>
            <a:r>
              <a:rPr sz="22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120" dirty="0">
                <a:solidFill>
                  <a:srgbClr val="006FC0"/>
                </a:solidFill>
                <a:latin typeface="Microsoft Sans Serif"/>
                <a:cs typeface="Microsoft Sans Serif"/>
              </a:rPr>
              <a:t>sử</a:t>
            </a:r>
            <a:r>
              <a:rPr sz="22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dụng</a:t>
            </a:r>
            <a:r>
              <a:rPr sz="2200" spc="4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khi</a:t>
            </a:r>
            <a:r>
              <a:rPr sz="22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cần</a:t>
            </a:r>
            <a:r>
              <a:rPr sz="22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65" dirty="0">
                <a:solidFill>
                  <a:srgbClr val="006FC0"/>
                </a:solidFill>
                <a:latin typeface="Microsoft Sans Serif"/>
                <a:cs typeface="Microsoft Sans Serif"/>
              </a:rPr>
              <a:t>hơn</a:t>
            </a:r>
            <a:r>
              <a:rPr sz="22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là</a:t>
            </a:r>
            <a:r>
              <a:rPr sz="22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dùng</a:t>
            </a:r>
            <a:r>
              <a:rPr sz="22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đều</a:t>
            </a:r>
            <a:r>
              <a:rPr sz="22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đặn,</a:t>
            </a:r>
            <a:r>
              <a:rPr sz="22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80" dirty="0">
                <a:solidFill>
                  <a:srgbClr val="006FC0"/>
                </a:solidFill>
                <a:latin typeface="Microsoft Sans Serif"/>
                <a:cs typeface="Microsoft Sans Serif"/>
              </a:rPr>
              <a:t>dựa</a:t>
            </a:r>
            <a:r>
              <a:rPr sz="22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trên</a:t>
            </a:r>
            <a:r>
              <a:rPr sz="22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120" dirty="0">
                <a:solidFill>
                  <a:srgbClr val="006FC0"/>
                </a:solidFill>
                <a:latin typeface="Microsoft Sans Serif"/>
                <a:cs typeface="Microsoft Sans Serif"/>
              </a:rPr>
              <a:t>sự</a:t>
            </a:r>
            <a:r>
              <a:rPr sz="22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cải</a:t>
            </a:r>
            <a:r>
              <a:rPr sz="22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thiện</a:t>
            </a:r>
            <a:r>
              <a:rPr sz="22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lâm</a:t>
            </a:r>
            <a:r>
              <a:rPr sz="22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006FC0"/>
                </a:solidFill>
                <a:latin typeface="Microsoft Sans Serif"/>
                <a:cs typeface="Microsoft Sans Serif"/>
              </a:rPr>
              <a:t>sàng</a:t>
            </a:r>
            <a:r>
              <a:rPr sz="22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và</a:t>
            </a:r>
            <a:r>
              <a:rPr sz="2200" spc="4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CLS.</a:t>
            </a:r>
            <a:endParaRPr sz="2200">
              <a:latin typeface="Microsoft Sans Serif"/>
              <a:cs typeface="Microsoft Sans Serif"/>
            </a:endParaRPr>
          </a:p>
          <a:p>
            <a:pPr marL="584200" lvl="1" indent="-285115">
              <a:lnSpc>
                <a:spcPct val="100000"/>
              </a:lnSpc>
              <a:spcBef>
                <a:spcPts val="675"/>
              </a:spcBef>
              <a:buClr>
                <a:srgbClr val="F79546"/>
              </a:buClr>
              <a:buSzPct val="79545"/>
              <a:buFont typeface="Wingdings"/>
              <a:buChar char=""/>
              <a:tabLst>
                <a:tab pos="584200" algn="l"/>
              </a:tabLst>
            </a:pPr>
            <a:r>
              <a:rPr sz="22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Nếu</a:t>
            </a:r>
            <a:r>
              <a:rPr sz="22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ipratropium</a:t>
            </a:r>
            <a:r>
              <a:rPr sz="2200" spc="5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bromide</a:t>
            </a:r>
            <a:r>
              <a:rPr sz="2200" spc="7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110" dirty="0">
                <a:solidFill>
                  <a:srgbClr val="006FC0"/>
                </a:solidFill>
                <a:latin typeface="Microsoft Sans Serif"/>
                <a:cs typeface="Microsoft Sans Serif"/>
              </a:rPr>
              <a:t>được</a:t>
            </a:r>
            <a:r>
              <a:rPr sz="22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dùng</a:t>
            </a:r>
            <a:r>
              <a:rPr sz="2200" spc="4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215" dirty="0">
                <a:solidFill>
                  <a:srgbClr val="006FC0"/>
                </a:solidFill>
                <a:latin typeface="Microsoft Sans Serif"/>
                <a:cs typeface="Microsoft Sans Serif"/>
              </a:rPr>
              <a:t>ở</a:t>
            </a:r>
            <a:r>
              <a:rPr sz="22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65" dirty="0">
                <a:solidFill>
                  <a:srgbClr val="006FC0"/>
                </a:solidFill>
                <a:latin typeface="Microsoft Sans Serif"/>
                <a:cs typeface="Microsoft Sans Serif"/>
              </a:rPr>
              <a:t>đơn</a:t>
            </a:r>
            <a:r>
              <a:rPr sz="22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vị</a:t>
            </a:r>
            <a:r>
              <a:rPr sz="22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cấp</a:t>
            </a:r>
            <a:r>
              <a:rPr sz="22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60" dirty="0">
                <a:solidFill>
                  <a:srgbClr val="006FC0"/>
                </a:solidFill>
                <a:latin typeface="Microsoft Sans Serif"/>
                <a:cs typeface="Microsoft Sans Serif"/>
              </a:rPr>
              <a:t>cứu,</a:t>
            </a:r>
            <a:r>
              <a:rPr sz="22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006FC0"/>
                </a:solidFill>
                <a:latin typeface="Microsoft Sans Serif"/>
                <a:cs typeface="Microsoft Sans Serif"/>
              </a:rPr>
              <a:t>có</a:t>
            </a:r>
            <a:r>
              <a:rPr sz="22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thể</a:t>
            </a:r>
            <a:r>
              <a:rPr sz="2200" spc="5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cắt</a:t>
            </a:r>
            <a:r>
              <a:rPr sz="2200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ngay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8CE38CB1-6EC0-42F0-A735-D35BF07EA30A}" type="datetime10">
              <a:rPr lang="en-US" smtClean="0"/>
              <a:t>13:19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4040" y="1378373"/>
            <a:ext cx="11120755" cy="4241165"/>
          </a:xfrm>
          <a:prstGeom prst="rect">
            <a:avLst/>
          </a:prstGeom>
        </p:spPr>
        <p:txBody>
          <a:bodyPr vert="horz" wrap="square" lIns="0" tIns="2501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70"/>
              </a:spcBef>
            </a:pPr>
            <a:r>
              <a:rPr sz="2800" b="1" spc="-5" dirty="0">
                <a:solidFill>
                  <a:srgbClr val="07182B"/>
                </a:solidFill>
                <a:latin typeface="Arial"/>
                <a:cs typeface="Arial"/>
              </a:rPr>
              <a:t>Giải </a:t>
            </a:r>
            <a:r>
              <a:rPr sz="2800" b="1" spc="-15" dirty="0">
                <a:solidFill>
                  <a:srgbClr val="07182B"/>
                </a:solidFill>
                <a:latin typeface="Arial"/>
                <a:cs typeface="Arial"/>
              </a:rPr>
              <a:t>quyết</a:t>
            </a:r>
            <a:r>
              <a:rPr sz="2800" b="1" spc="70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2800" b="1" spc="-95" dirty="0">
                <a:solidFill>
                  <a:srgbClr val="07182B"/>
                </a:solidFill>
                <a:latin typeface="Arial"/>
                <a:cs typeface="Arial"/>
              </a:rPr>
              <a:t>các</a:t>
            </a:r>
            <a:r>
              <a:rPr sz="2800" b="1" spc="275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7182B"/>
                </a:solidFill>
                <a:latin typeface="Arial"/>
                <a:cs typeface="Arial"/>
              </a:rPr>
              <a:t>yếu</a:t>
            </a:r>
            <a:r>
              <a:rPr sz="2800" b="1" spc="50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7182B"/>
                </a:solidFill>
                <a:latin typeface="Arial"/>
                <a:cs typeface="Arial"/>
              </a:rPr>
              <a:t>tố </a:t>
            </a:r>
            <a:r>
              <a:rPr sz="2800" b="1" spc="-10" dirty="0">
                <a:solidFill>
                  <a:srgbClr val="07182B"/>
                </a:solidFill>
                <a:latin typeface="Arial"/>
                <a:cs typeface="Arial"/>
              </a:rPr>
              <a:t>nguy</a:t>
            </a:r>
            <a:r>
              <a:rPr sz="2800" b="1" spc="30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7182B"/>
                </a:solidFill>
                <a:latin typeface="Arial"/>
                <a:cs typeface="Arial"/>
              </a:rPr>
              <a:t>cơ</a:t>
            </a:r>
            <a:r>
              <a:rPr sz="2800" b="1" spc="-10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2800" b="1" spc="-100" dirty="0">
                <a:solidFill>
                  <a:srgbClr val="07182B"/>
                </a:solidFill>
                <a:latin typeface="Arial"/>
                <a:cs typeface="Arial"/>
              </a:rPr>
              <a:t>gây</a:t>
            </a:r>
            <a:r>
              <a:rPr sz="2800" b="1" spc="290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7182B"/>
                </a:solidFill>
                <a:latin typeface="Arial"/>
                <a:cs typeface="Arial"/>
              </a:rPr>
              <a:t>đợt</a:t>
            </a:r>
            <a:r>
              <a:rPr sz="2800" b="1" spc="5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7182B"/>
                </a:solidFill>
                <a:latin typeface="Arial"/>
                <a:cs typeface="Arial"/>
              </a:rPr>
              <a:t>cấp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750"/>
              </a:spcBef>
              <a:buClr>
                <a:srgbClr val="F79546"/>
              </a:buClr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2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Xác</a:t>
            </a:r>
            <a:r>
              <a:rPr sz="26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định</a:t>
            </a:r>
            <a:r>
              <a:rPr sz="26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spc="5" dirty="0">
                <a:solidFill>
                  <a:srgbClr val="006FC0"/>
                </a:solidFill>
                <a:latin typeface="Microsoft Sans Serif"/>
                <a:cs typeface="Microsoft Sans Serif"/>
              </a:rPr>
              <a:t>các</a:t>
            </a:r>
            <a:r>
              <a:rPr sz="2600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yếu</a:t>
            </a:r>
            <a:r>
              <a:rPr sz="26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tố</a:t>
            </a:r>
            <a:r>
              <a:rPr sz="26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nguy</a:t>
            </a:r>
            <a:r>
              <a:rPr sz="2600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spc="130" dirty="0">
                <a:solidFill>
                  <a:srgbClr val="006FC0"/>
                </a:solidFill>
                <a:latin typeface="Microsoft Sans Serif"/>
                <a:cs typeface="Microsoft Sans Serif"/>
              </a:rPr>
              <a:t>cơ</a:t>
            </a:r>
            <a:r>
              <a:rPr sz="26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gây</a:t>
            </a:r>
            <a:r>
              <a:rPr sz="26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spc="85" dirty="0">
                <a:solidFill>
                  <a:srgbClr val="006FC0"/>
                </a:solidFill>
                <a:latin typeface="Microsoft Sans Serif"/>
                <a:cs typeface="Microsoft Sans Serif"/>
              </a:rPr>
              <a:t>đợt</a:t>
            </a:r>
            <a:r>
              <a:rPr sz="26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cấp</a:t>
            </a:r>
            <a:endParaRPr sz="2600">
              <a:latin typeface="Microsoft Sans Serif"/>
              <a:cs typeface="Microsoft Sans Serif"/>
            </a:endParaRPr>
          </a:p>
          <a:p>
            <a:pPr marL="469900" marR="5080" indent="-457200">
              <a:lnSpc>
                <a:spcPct val="140000"/>
              </a:lnSpc>
              <a:spcBef>
                <a:spcPts val="625"/>
              </a:spcBef>
              <a:buClr>
                <a:srgbClr val="F79546"/>
              </a:buClr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2600" spc="85" dirty="0">
                <a:solidFill>
                  <a:srgbClr val="006FC0"/>
                </a:solidFill>
                <a:latin typeface="Microsoft Sans Serif"/>
                <a:cs typeface="Microsoft Sans Serif"/>
              </a:rPr>
              <a:t>Đợt</a:t>
            </a:r>
            <a:r>
              <a:rPr sz="26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cấp</a:t>
            </a:r>
            <a:r>
              <a:rPr sz="26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nặng</a:t>
            </a:r>
            <a:r>
              <a:rPr sz="26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đòi</a:t>
            </a:r>
            <a:r>
              <a:rPr sz="26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hỏi</a:t>
            </a:r>
            <a:r>
              <a:rPr sz="26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phải</a:t>
            </a:r>
            <a:r>
              <a:rPr sz="26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nhập</a:t>
            </a:r>
            <a:r>
              <a:rPr sz="26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viện</a:t>
            </a:r>
            <a:r>
              <a:rPr sz="26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có</a:t>
            </a:r>
            <a:r>
              <a:rPr sz="26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thể</a:t>
            </a:r>
            <a:r>
              <a:rPr sz="26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xuất</a:t>
            </a:r>
            <a:r>
              <a:rPr sz="26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hiện</a:t>
            </a:r>
            <a:r>
              <a:rPr sz="26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sau</a:t>
            </a:r>
            <a:r>
              <a:rPr sz="26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tiếp</a:t>
            </a:r>
            <a:r>
              <a:rPr sz="26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spc="5" dirty="0">
                <a:solidFill>
                  <a:srgbClr val="006FC0"/>
                </a:solidFill>
                <a:latin typeface="Microsoft Sans Serif"/>
                <a:cs typeface="Microsoft Sans Serif"/>
              </a:rPr>
              <a:t>xúc</a:t>
            </a:r>
            <a:r>
              <a:rPr sz="26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chất </a:t>
            </a:r>
            <a:r>
              <a:rPr sz="2600" spc="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kích</a:t>
            </a:r>
            <a:r>
              <a:rPr sz="26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thích</a:t>
            </a:r>
            <a:r>
              <a:rPr sz="2600" spc="4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hoặc</a:t>
            </a:r>
            <a:r>
              <a:rPr sz="26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dị</a:t>
            </a:r>
            <a:r>
              <a:rPr sz="26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spc="5" dirty="0">
                <a:solidFill>
                  <a:srgbClr val="006FC0"/>
                </a:solidFill>
                <a:latin typeface="Microsoft Sans Serif"/>
                <a:cs typeface="Microsoft Sans Serif"/>
              </a:rPr>
              <a:t>nguyên,</a:t>
            </a:r>
            <a:r>
              <a:rPr sz="2600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điều</a:t>
            </a:r>
            <a:r>
              <a:rPr sz="26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trị</a:t>
            </a:r>
            <a:r>
              <a:rPr sz="26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spc="150" dirty="0">
                <a:solidFill>
                  <a:srgbClr val="006FC0"/>
                </a:solidFill>
                <a:latin typeface="Microsoft Sans Serif"/>
                <a:cs typeface="Microsoft Sans Serif"/>
              </a:rPr>
              <a:t>dự</a:t>
            </a:r>
            <a:r>
              <a:rPr sz="26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phòng</a:t>
            </a:r>
            <a:r>
              <a:rPr sz="26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spc="5" dirty="0">
                <a:solidFill>
                  <a:srgbClr val="006FC0"/>
                </a:solidFill>
                <a:latin typeface="Microsoft Sans Serif"/>
                <a:cs typeface="Microsoft Sans Serif"/>
              </a:rPr>
              <a:t>không</a:t>
            </a:r>
            <a:r>
              <a:rPr sz="26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đúng,</a:t>
            </a:r>
            <a:r>
              <a:rPr sz="26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spc="5" dirty="0">
                <a:solidFill>
                  <a:srgbClr val="006FC0"/>
                </a:solidFill>
                <a:latin typeface="Microsoft Sans Serif"/>
                <a:cs typeface="Microsoft Sans Serif"/>
              </a:rPr>
              <a:t>không</a:t>
            </a:r>
            <a:r>
              <a:rPr sz="26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tuân</a:t>
            </a:r>
            <a:r>
              <a:rPr sz="26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thủ </a:t>
            </a:r>
            <a:r>
              <a:rPr sz="2600" spc="-67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điều</a:t>
            </a:r>
            <a:r>
              <a:rPr sz="26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trị,</a:t>
            </a:r>
            <a:r>
              <a:rPr sz="26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thiếu</a:t>
            </a:r>
            <a:r>
              <a:rPr sz="26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bản</a:t>
            </a:r>
            <a:r>
              <a:rPr sz="26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kế</a:t>
            </a:r>
            <a:r>
              <a:rPr sz="26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hoạch</a:t>
            </a:r>
            <a:r>
              <a:rPr sz="26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hành</a:t>
            </a:r>
            <a:r>
              <a:rPr sz="26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động</a:t>
            </a:r>
            <a:r>
              <a:rPr sz="26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hoặc</a:t>
            </a:r>
            <a:r>
              <a:rPr sz="26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spc="5" dirty="0">
                <a:solidFill>
                  <a:srgbClr val="006FC0"/>
                </a:solidFill>
                <a:latin typeface="Microsoft Sans Serif"/>
                <a:cs typeface="Microsoft Sans Serif"/>
              </a:rPr>
              <a:t>các</a:t>
            </a:r>
            <a:r>
              <a:rPr sz="26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yếu</a:t>
            </a:r>
            <a:r>
              <a:rPr sz="2600" spc="4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tố</a:t>
            </a:r>
            <a:r>
              <a:rPr sz="26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nguy</a:t>
            </a:r>
            <a:r>
              <a:rPr sz="26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spc="130" dirty="0">
                <a:solidFill>
                  <a:srgbClr val="006FC0"/>
                </a:solidFill>
                <a:latin typeface="Microsoft Sans Serif"/>
                <a:cs typeface="Microsoft Sans Serif"/>
              </a:rPr>
              <a:t>cơ</a:t>
            </a:r>
            <a:r>
              <a:rPr sz="2600" spc="1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không </a:t>
            </a:r>
            <a:r>
              <a:rPr sz="2600" spc="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tránh</a:t>
            </a:r>
            <a:r>
              <a:rPr sz="26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spc="135" dirty="0">
                <a:solidFill>
                  <a:srgbClr val="006FC0"/>
                </a:solidFill>
                <a:latin typeface="Microsoft Sans Serif"/>
                <a:cs typeface="Microsoft Sans Serif"/>
              </a:rPr>
              <a:t>được</a:t>
            </a:r>
            <a:r>
              <a:rPr sz="26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spc="100" dirty="0">
                <a:solidFill>
                  <a:srgbClr val="006FC0"/>
                </a:solidFill>
                <a:latin typeface="Microsoft Sans Serif"/>
                <a:cs typeface="Microsoft Sans Serif"/>
              </a:rPr>
              <a:t>như</a:t>
            </a:r>
            <a:r>
              <a:rPr sz="26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nhiễm</a:t>
            </a:r>
            <a:r>
              <a:rPr sz="26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virus</a:t>
            </a:r>
            <a:r>
              <a:rPr sz="26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hô</a:t>
            </a:r>
            <a:r>
              <a:rPr sz="26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hấp.</a:t>
            </a:r>
            <a:endParaRPr sz="260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spcBef>
                <a:spcPts val="1875"/>
              </a:spcBef>
              <a:buClr>
                <a:srgbClr val="F79546"/>
              </a:buClr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Áp</a:t>
            </a:r>
            <a:r>
              <a:rPr sz="26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dụng</a:t>
            </a:r>
            <a:r>
              <a:rPr sz="26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các</a:t>
            </a:r>
            <a:r>
              <a:rPr sz="26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biện</a:t>
            </a:r>
            <a:r>
              <a:rPr sz="26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pháp</a:t>
            </a:r>
            <a:r>
              <a:rPr sz="26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làm</a:t>
            </a:r>
            <a:r>
              <a:rPr sz="26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giảm</a:t>
            </a:r>
            <a:r>
              <a:rPr sz="26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các</a:t>
            </a:r>
            <a:r>
              <a:rPr sz="26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yếu</a:t>
            </a:r>
            <a:r>
              <a:rPr sz="26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tố</a:t>
            </a:r>
            <a:r>
              <a:rPr sz="2600" spc="4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nguy</a:t>
            </a:r>
            <a:r>
              <a:rPr sz="26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spc="130" dirty="0">
                <a:solidFill>
                  <a:srgbClr val="006FC0"/>
                </a:solidFill>
                <a:latin typeface="Microsoft Sans Serif"/>
                <a:cs typeface="Microsoft Sans Serif"/>
              </a:rPr>
              <a:t>cơ</a:t>
            </a:r>
            <a:r>
              <a:rPr sz="26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thay</a:t>
            </a:r>
            <a:r>
              <a:rPr sz="26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đổi</a:t>
            </a:r>
            <a:r>
              <a:rPr sz="26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spc="110" dirty="0">
                <a:solidFill>
                  <a:srgbClr val="006FC0"/>
                </a:solidFill>
                <a:latin typeface="Microsoft Sans Serif"/>
                <a:cs typeface="Microsoft Sans Serif"/>
              </a:rPr>
              <a:t>được.</a:t>
            </a:r>
            <a:endParaRPr sz="2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62760" y="6668321"/>
            <a:ext cx="138303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GINA</a:t>
            </a:r>
            <a:r>
              <a:rPr sz="1200" i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2022,</a:t>
            </a:r>
            <a:r>
              <a:rPr sz="120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Box</a:t>
            </a:r>
            <a:r>
              <a:rPr sz="12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4-5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9765" y="548767"/>
            <a:ext cx="3086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6FC0"/>
                </a:solidFill>
              </a:rPr>
              <a:t>Xử</a:t>
            </a:r>
            <a:r>
              <a:rPr sz="2800" spc="-15" dirty="0">
                <a:solidFill>
                  <a:srgbClr val="006FC0"/>
                </a:solidFill>
              </a:rPr>
              <a:t> </a:t>
            </a:r>
            <a:r>
              <a:rPr sz="2800" spc="5" dirty="0">
                <a:solidFill>
                  <a:srgbClr val="006FC0"/>
                </a:solidFill>
              </a:rPr>
              <a:t>trí</a:t>
            </a:r>
            <a:r>
              <a:rPr sz="2800" spc="-60" dirty="0">
                <a:solidFill>
                  <a:srgbClr val="006FC0"/>
                </a:solidFill>
              </a:rPr>
              <a:t> </a:t>
            </a:r>
            <a:r>
              <a:rPr sz="2800" dirty="0">
                <a:solidFill>
                  <a:srgbClr val="006FC0"/>
                </a:solidFill>
              </a:rPr>
              <a:t>sau</a:t>
            </a:r>
            <a:r>
              <a:rPr sz="2800" spc="-5" dirty="0">
                <a:solidFill>
                  <a:srgbClr val="006FC0"/>
                </a:solidFill>
              </a:rPr>
              <a:t> đợt</a:t>
            </a:r>
            <a:r>
              <a:rPr sz="2800" spc="-10" dirty="0">
                <a:solidFill>
                  <a:srgbClr val="006FC0"/>
                </a:solidFill>
              </a:rPr>
              <a:t> </a:t>
            </a:r>
            <a:r>
              <a:rPr sz="2800" dirty="0">
                <a:solidFill>
                  <a:srgbClr val="006FC0"/>
                </a:solidFill>
              </a:rPr>
              <a:t>cấp</a:t>
            </a:r>
            <a:endParaRPr sz="28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4AFCF0F7-2F0A-42AA-8CEA-B72AE79CD316}" type="datetime10">
              <a:rPr lang="en-US" smtClean="0"/>
              <a:t>13:19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765" y="1713102"/>
            <a:ext cx="10706100" cy="37515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solidFill>
                  <a:srgbClr val="07182B"/>
                </a:solidFill>
                <a:latin typeface="Arial"/>
                <a:cs typeface="Arial"/>
              </a:rPr>
              <a:t>Đánh</a:t>
            </a:r>
            <a:r>
              <a:rPr sz="2600" b="1" spc="-20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7182B"/>
                </a:solidFill>
                <a:latin typeface="Arial"/>
                <a:cs typeface="Arial"/>
              </a:rPr>
              <a:t>giá</a:t>
            </a:r>
            <a:r>
              <a:rPr sz="2600" b="1" spc="-5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7182B"/>
                </a:solidFill>
                <a:latin typeface="Arial"/>
                <a:cs typeface="Arial"/>
              </a:rPr>
              <a:t>kỹ </a:t>
            </a:r>
            <a:r>
              <a:rPr sz="2600" b="1" spc="5" dirty="0">
                <a:solidFill>
                  <a:srgbClr val="07182B"/>
                </a:solidFill>
                <a:latin typeface="Arial"/>
                <a:cs typeface="Arial"/>
              </a:rPr>
              <a:t>năng</a:t>
            </a:r>
            <a:r>
              <a:rPr sz="2600" b="1" spc="-25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07182B"/>
                </a:solidFill>
                <a:latin typeface="Arial"/>
                <a:cs typeface="Arial"/>
              </a:rPr>
              <a:t>tự</a:t>
            </a:r>
            <a:r>
              <a:rPr sz="2600" b="1" spc="5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7182B"/>
                </a:solidFill>
                <a:latin typeface="Arial"/>
                <a:cs typeface="Arial"/>
              </a:rPr>
              <a:t>xử</a:t>
            </a:r>
            <a:r>
              <a:rPr sz="2600" b="1" spc="-5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2600" b="1" spc="5" dirty="0">
                <a:solidFill>
                  <a:srgbClr val="07182B"/>
                </a:solidFill>
                <a:latin typeface="Arial"/>
                <a:cs typeface="Arial"/>
              </a:rPr>
              <a:t>trí</a:t>
            </a:r>
            <a:r>
              <a:rPr sz="2600" b="1" spc="-25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2600" b="1" spc="5" dirty="0">
                <a:solidFill>
                  <a:srgbClr val="07182B"/>
                </a:solidFill>
                <a:latin typeface="Arial"/>
                <a:cs typeface="Arial"/>
              </a:rPr>
              <a:t>và</a:t>
            </a:r>
            <a:r>
              <a:rPr sz="2600" b="1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2600" b="1" spc="5" dirty="0">
                <a:solidFill>
                  <a:srgbClr val="07182B"/>
                </a:solidFill>
                <a:latin typeface="Arial"/>
                <a:cs typeface="Arial"/>
              </a:rPr>
              <a:t>bản</a:t>
            </a:r>
            <a:r>
              <a:rPr sz="2600" b="1" spc="-25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7182B"/>
                </a:solidFill>
                <a:latin typeface="Arial"/>
                <a:cs typeface="Arial"/>
              </a:rPr>
              <a:t>kế </a:t>
            </a:r>
            <a:r>
              <a:rPr sz="2600" b="1" spc="5" dirty="0">
                <a:solidFill>
                  <a:srgbClr val="07182B"/>
                </a:solidFill>
                <a:latin typeface="Arial"/>
                <a:cs typeface="Arial"/>
              </a:rPr>
              <a:t>hoạch</a:t>
            </a:r>
            <a:r>
              <a:rPr sz="2600" b="1" spc="-35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2600" b="1" spc="-65" dirty="0">
                <a:solidFill>
                  <a:srgbClr val="07182B"/>
                </a:solidFill>
                <a:latin typeface="Arial"/>
                <a:cs typeface="Arial"/>
              </a:rPr>
              <a:t>hành</a:t>
            </a:r>
            <a:r>
              <a:rPr sz="2600" b="1" spc="245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2600" b="1" spc="5" dirty="0">
                <a:solidFill>
                  <a:srgbClr val="07182B"/>
                </a:solidFill>
                <a:latin typeface="Arial"/>
                <a:cs typeface="Arial"/>
              </a:rPr>
              <a:t>động</a:t>
            </a:r>
            <a:endParaRPr sz="26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870"/>
              </a:spcBef>
              <a:buClr>
                <a:srgbClr val="FF0000"/>
              </a:buClr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2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Kiểm</a:t>
            </a:r>
            <a:r>
              <a:rPr sz="26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tra</a:t>
            </a:r>
            <a:r>
              <a:rPr sz="2600" spc="4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lại</a:t>
            </a:r>
            <a:r>
              <a:rPr sz="26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kỹ</a:t>
            </a:r>
            <a:r>
              <a:rPr sz="26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thuật</a:t>
            </a:r>
            <a:r>
              <a:rPr sz="26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dùng</a:t>
            </a:r>
            <a:r>
              <a:rPr sz="26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bình</a:t>
            </a:r>
            <a:r>
              <a:rPr sz="2600" spc="5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hít.</a:t>
            </a:r>
            <a:endParaRPr sz="260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spcBef>
                <a:spcPts val="1250"/>
              </a:spcBef>
              <a:buClr>
                <a:srgbClr val="FF0000"/>
              </a:buClr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2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Kiểm</a:t>
            </a:r>
            <a:r>
              <a:rPr sz="26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tra</a:t>
            </a:r>
            <a:r>
              <a:rPr sz="2600" spc="4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kỹ</a:t>
            </a:r>
            <a:r>
              <a:rPr sz="26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thuật</a:t>
            </a:r>
            <a:r>
              <a:rPr sz="26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spc="150" dirty="0">
                <a:solidFill>
                  <a:srgbClr val="006FC0"/>
                </a:solidFill>
                <a:latin typeface="Microsoft Sans Serif"/>
                <a:cs typeface="Microsoft Sans Serif"/>
              </a:rPr>
              <a:t>sử</a:t>
            </a:r>
            <a:r>
              <a:rPr sz="2600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dụng</a:t>
            </a:r>
            <a:r>
              <a:rPr sz="26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spc="90" dirty="0">
                <a:solidFill>
                  <a:srgbClr val="006FC0"/>
                </a:solidFill>
                <a:latin typeface="Microsoft Sans Serif"/>
                <a:cs typeface="Microsoft Sans Serif"/>
              </a:rPr>
              <a:t>lưu</a:t>
            </a:r>
            <a:r>
              <a:rPr sz="26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spc="100" dirty="0">
                <a:solidFill>
                  <a:srgbClr val="006FC0"/>
                </a:solidFill>
                <a:latin typeface="Microsoft Sans Serif"/>
                <a:cs typeface="Microsoft Sans Serif"/>
              </a:rPr>
              <a:t>lượng</a:t>
            </a:r>
            <a:r>
              <a:rPr sz="26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đỉnh</a:t>
            </a:r>
            <a:r>
              <a:rPr sz="26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kế</a:t>
            </a:r>
            <a:r>
              <a:rPr sz="26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(nếu</a:t>
            </a:r>
            <a:r>
              <a:rPr sz="26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có).</a:t>
            </a:r>
            <a:endParaRPr sz="260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spcBef>
                <a:spcPts val="1250"/>
              </a:spcBef>
              <a:buClr>
                <a:srgbClr val="FF0000"/>
              </a:buClr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Cung</a:t>
            </a:r>
            <a:r>
              <a:rPr sz="26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cấp</a:t>
            </a:r>
            <a:r>
              <a:rPr sz="26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hoặc</a:t>
            </a:r>
            <a:r>
              <a:rPr sz="26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kiểm</a:t>
            </a:r>
            <a:r>
              <a:rPr sz="26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tra</a:t>
            </a:r>
            <a:r>
              <a:rPr sz="26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lại</a:t>
            </a:r>
            <a:r>
              <a:rPr sz="26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bản</a:t>
            </a:r>
            <a:r>
              <a:rPr sz="26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kế</a:t>
            </a:r>
            <a:r>
              <a:rPr sz="26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hoạch</a:t>
            </a:r>
            <a:r>
              <a:rPr sz="26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hành</a:t>
            </a:r>
            <a:r>
              <a:rPr sz="26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động</a:t>
            </a:r>
            <a:r>
              <a:rPr sz="26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spc="90" dirty="0">
                <a:solidFill>
                  <a:srgbClr val="006FC0"/>
                </a:solidFill>
                <a:latin typeface="Microsoft Sans Serif"/>
                <a:cs typeface="Microsoft Sans Serif"/>
              </a:rPr>
              <a:t>sớm</a:t>
            </a:r>
            <a:r>
              <a:rPr sz="2600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nhất</a:t>
            </a:r>
            <a:r>
              <a:rPr sz="26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có</a:t>
            </a:r>
            <a:r>
              <a:rPr sz="26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thể.</a:t>
            </a:r>
            <a:endParaRPr sz="2600">
              <a:latin typeface="Microsoft Sans Serif"/>
              <a:cs typeface="Microsoft Sans Serif"/>
            </a:endParaRPr>
          </a:p>
          <a:p>
            <a:pPr marL="469900" marR="213360" indent="-457200">
              <a:lnSpc>
                <a:spcPct val="120100"/>
              </a:lnSpc>
              <a:spcBef>
                <a:spcPts val="620"/>
              </a:spcBef>
              <a:buClr>
                <a:srgbClr val="FF0000"/>
              </a:buClr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Đánh</a:t>
            </a:r>
            <a:r>
              <a:rPr sz="26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giá</a:t>
            </a:r>
            <a:r>
              <a:rPr sz="26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spc="150" dirty="0">
                <a:solidFill>
                  <a:srgbClr val="006FC0"/>
                </a:solidFill>
                <a:latin typeface="Microsoft Sans Serif"/>
                <a:cs typeface="Microsoft Sans Serif"/>
              </a:rPr>
              <a:t>sự</a:t>
            </a:r>
            <a:r>
              <a:rPr sz="26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spc="95" dirty="0">
                <a:solidFill>
                  <a:srgbClr val="006FC0"/>
                </a:solidFill>
                <a:latin typeface="Microsoft Sans Serif"/>
                <a:cs typeface="Microsoft Sans Serif"/>
              </a:rPr>
              <a:t>ứng</a:t>
            </a:r>
            <a:r>
              <a:rPr sz="26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phó</a:t>
            </a:r>
            <a:r>
              <a:rPr sz="26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của</a:t>
            </a:r>
            <a:r>
              <a:rPr sz="26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spc="105" dirty="0">
                <a:solidFill>
                  <a:srgbClr val="006FC0"/>
                </a:solidFill>
                <a:latin typeface="Microsoft Sans Serif"/>
                <a:cs typeface="Microsoft Sans Serif"/>
              </a:rPr>
              <a:t>người</a:t>
            </a:r>
            <a:r>
              <a:rPr sz="2600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bệnh</a:t>
            </a:r>
            <a:r>
              <a:rPr sz="26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spc="80" dirty="0">
                <a:solidFill>
                  <a:srgbClr val="006FC0"/>
                </a:solidFill>
                <a:latin typeface="Microsoft Sans Serif"/>
                <a:cs typeface="Microsoft Sans Serif"/>
              </a:rPr>
              <a:t>với</a:t>
            </a:r>
            <a:r>
              <a:rPr sz="2600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spc="85" dirty="0">
                <a:solidFill>
                  <a:srgbClr val="006FC0"/>
                </a:solidFill>
                <a:latin typeface="Microsoft Sans Serif"/>
                <a:cs typeface="Microsoft Sans Serif"/>
              </a:rPr>
              <a:t>đợt</a:t>
            </a:r>
            <a:r>
              <a:rPr sz="26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cấp.</a:t>
            </a:r>
            <a:r>
              <a:rPr sz="26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Nếu</a:t>
            </a:r>
            <a:r>
              <a:rPr sz="26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spc="5" dirty="0">
                <a:solidFill>
                  <a:srgbClr val="006FC0"/>
                </a:solidFill>
                <a:latin typeface="Microsoft Sans Serif"/>
                <a:cs typeface="Microsoft Sans Serif"/>
              </a:rPr>
              <a:t>không</a:t>
            </a:r>
            <a:r>
              <a:rPr sz="26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đúng, </a:t>
            </a:r>
            <a:r>
              <a:rPr sz="2600" spc="-67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kiểm</a:t>
            </a:r>
            <a:r>
              <a:rPr sz="26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tra</a:t>
            </a:r>
            <a:r>
              <a:rPr sz="26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và</a:t>
            </a:r>
            <a:r>
              <a:rPr sz="26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bổ</a:t>
            </a:r>
            <a:r>
              <a:rPr sz="26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xung</a:t>
            </a:r>
            <a:r>
              <a:rPr sz="26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cho</a:t>
            </a:r>
            <a:r>
              <a:rPr sz="26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bản</a:t>
            </a:r>
            <a:r>
              <a:rPr sz="26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kế</a:t>
            </a:r>
            <a:r>
              <a:rPr sz="26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hoạch</a:t>
            </a:r>
            <a:r>
              <a:rPr sz="26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hành</a:t>
            </a:r>
            <a:r>
              <a:rPr sz="26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động.</a:t>
            </a:r>
            <a:endParaRPr sz="260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spcBef>
                <a:spcPts val="1245"/>
              </a:spcBef>
              <a:buClr>
                <a:srgbClr val="FF0000"/>
              </a:buClr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2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Kiểm</a:t>
            </a:r>
            <a:r>
              <a:rPr sz="26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tra</a:t>
            </a:r>
            <a:r>
              <a:rPr sz="2600" spc="5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việc</a:t>
            </a:r>
            <a:r>
              <a:rPr sz="26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dùng</a:t>
            </a:r>
            <a:r>
              <a:rPr sz="26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thuốc</a:t>
            </a:r>
            <a:r>
              <a:rPr sz="26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spc="145" dirty="0">
                <a:solidFill>
                  <a:srgbClr val="006FC0"/>
                </a:solidFill>
                <a:latin typeface="Microsoft Sans Serif"/>
                <a:cs typeface="Microsoft Sans Serif"/>
              </a:rPr>
              <a:t>dự</a:t>
            </a:r>
            <a:r>
              <a:rPr sz="26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phòng</a:t>
            </a:r>
            <a:r>
              <a:rPr sz="26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spc="110" dirty="0">
                <a:solidFill>
                  <a:srgbClr val="006FC0"/>
                </a:solidFill>
                <a:latin typeface="Microsoft Sans Serif"/>
                <a:cs typeface="Microsoft Sans Serif"/>
              </a:rPr>
              <a:t>trước</a:t>
            </a:r>
            <a:r>
              <a:rPr sz="2600" spc="1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và</a:t>
            </a:r>
            <a:r>
              <a:rPr sz="26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trong</a:t>
            </a:r>
            <a:r>
              <a:rPr sz="26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spc="85" dirty="0">
                <a:solidFill>
                  <a:srgbClr val="006FC0"/>
                </a:solidFill>
                <a:latin typeface="Microsoft Sans Serif"/>
                <a:cs typeface="Microsoft Sans Serif"/>
              </a:rPr>
              <a:t>đợt</a:t>
            </a:r>
            <a:r>
              <a:rPr sz="26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6FC0"/>
                </a:solidFill>
                <a:latin typeface="Microsoft Sans Serif"/>
                <a:cs typeface="Microsoft Sans Serif"/>
              </a:rPr>
              <a:t>cấp.</a:t>
            </a:r>
            <a:endParaRPr sz="2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62760" y="6668321"/>
            <a:ext cx="138303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GINA</a:t>
            </a:r>
            <a:r>
              <a:rPr sz="1200" i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2022,</a:t>
            </a:r>
            <a:r>
              <a:rPr sz="120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Box</a:t>
            </a:r>
            <a:r>
              <a:rPr sz="12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4-5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9765" y="548767"/>
            <a:ext cx="3086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6FC0"/>
                </a:solidFill>
              </a:rPr>
              <a:t>Xử</a:t>
            </a:r>
            <a:r>
              <a:rPr sz="2800" spc="-15" dirty="0">
                <a:solidFill>
                  <a:srgbClr val="006FC0"/>
                </a:solidFill>
              </a:rPr>
              <a:t> </a:t>
            </a:r>
            <a:r>
              <a:rPr sz="2800" spc="5" dirty="0">
                <a:solidFill>
                  <a:srgbClr val="006FC0"/>
                </a:solidFill>
              </a:rPr>
              <a:t>trí</a:t>
            </a:r>
            <a:r>
              <a:rPr sz="2800" spc="-60" dirty="0">
                <a:solidFill>
                  <a:srgbClr val="006FC0"/>
                </a:solidFill>
              </a:rPr>
              <a:t> </a:t>
            </a:r>
            <a:r>
              <a:rPr sz="2800" dirty="0">
                <a:solidFill>
                  <a:srgbClr val="006FC0"/>
                </a:solidFill>
              </a:rPr>
              <a:t>sau</a:t>
            </a:r>
            <a:r>
              <a:rPr sz="2800" spc="-5" dirty="0">
                <a:solidFill>
                  <a:srgbClr val="006FC0"/>
                </a:solidFill>
              </a:rPr>
              <a:t> đợt</a:t>
            </a:r>
            <a:r>
              <a:rPr sz="2800" spc="-10" dirty="0">
                <a:solidFill>
                  <a:srgbClr val="006FC0"/>
                </a:solidFill>
              </a:rPr>
              <a:t> </a:t>
            </a:r>
            <a:r>
              <a:rPr sz="2800" dirty="0">
                <a:solidFill>
                  <a:srgbClr val="006FC0"/>
                </a:solidFill>
              </a:rPr>
              <a:t>cấp</a:t>
            </a:r>
            <a:endParaRPr sz="28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B22478D8-4926-4A72-951B-576362C55593}" type="datetime10">
              <a:rPr lang="en-US" smtClean="0"/>
              <a:t>13:19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068" y="1319798"/>
            <a:ext cx="11153775" cy="2195830"/>
          </a:xfrm>
          <a:prstGeom prst="rect">
            <a:avLst/>
          </a:prstGeom>
        </p:spPr>
        <p:txBody>
          <a:bodyPr vert="horz" wrap="square" lIns="0" tIns="168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sz="2600" b="1" dirty="0">
                <a:solidFill>
                  <a:srgbClr val="07182B"/>
                </a:solidFill>
                <a:latin typeface="Arial"/>
                <a:cs typeface="Arial"/>
              </a:rPr>
              <a:t>Hẹn</a:t>
            </a:r>
            <a:r>
              <a:rPr sz="2600" b="1" spc="-35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2600" b="1" spc="-90" dirty="0">
                <a:solidFill>
                  <a:srgbClr val="07182B"/>
                </a:solidFill>
                <a:latin typeface="Arial"/>
                <a:cs typeface="Arial"/>
              </a:rPr>
              <a:t>tái</a:t>
            </a:r>
            <a:r>
              <a:rPr sz="2600" b="1" spc="215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2600" b="1" spc="-60" dirty="0">
                <a:solidFill>
                  <a:srgbClr val="07182B"/>
                </a:solidFill>
                <a:latin typeface="Arial"/>
                <a:cs typeface="Arial"/>
              </a:rPr>
              <a:t>khám</a:t>
            </a:r>
            <a:endParaRPr sz="2600">
              <a:latin typeface="Arial"/>
              <a:cs typeface="Arial"/>
            </a:endParaRPr>
          </a:p>
          <a:p>
            <a:pPr marL="469900" marR="5080" indent="-457200">
              <a:lnSpc>
                <a:spcPct val="120000"/>
              </a:lnSpc>
              <a:spcBef>
                <a:spcPts val="640"/>
              </a:spcBef>
              <a:buClr>
                <a:srgbClr val="FF0000"/>
              </a:buClr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28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Nên</a:t>
            </a:r>
            <a:r>
              <a:rPr sz="2800" spc="4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06FC0"/>
                </a:solidFill>
                <a:latin typeface="Microsoft Sans Serif"/>
                <a:cs typeface="Microsoft Sans Serif"/>
              </a:rPr>
              <a:t>hẹn</a:t>
            </a:r>
            <a:r>
              <a:rPr sz="28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tái</a:t>
            </a:r>
            <a:r>
              <a:rPr sz="28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khám</a:t>
            </a:r>
            <a:r>
              <a:rPr sz="2800" spc="5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06FC0"/>
                </a:solidFill>
                <a:latin typeface="Microsoft Sans Serif"/>
                <a:cs typeface="Microsoft Sans Serif"/>
              </a:rPr>
              <a:t>trong</a:t>
            </a:r>
            <a:r>
              <a:rPr sz="2800" spc="4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06FC0"/>
                </a:solidFill>
                <a:latin typeface="Microsoft Sans Serif"/>
                <a:cs typeface="Microsoft Sans Serif"/>
              </a:rPr>
              <a:t>vòng</a:t>
            </a:r>
            <a:r>
              <a:rPr sz="2800" spc="5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2-7</a:t>
            </a:r>
            <a:r>
              <a:rPr sz="28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06FC0"/>
                </a:solidFill>
                <a:latin typeface="Microsoft Sans Serif"/>
                <a:cs typeface="Microsoft Sans Serif"/>
              </a:rPr>
              <a:t>ngày</a:t>
            </a:r>
            <a:r>
              <a:rPr sz="28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06FC0"/>
                </a:solidFill>
                <a:latin typeface="Microsoft Sans Serif"/>
                <a:cs typeface="Microsoft Sans Serif"/>
              </a:rPr>
              <a:t>sau</a:t>
            </a:r>
            <a:r>
              <a:rPr sz="28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06FC0"/>
                </a:solidFill>
                <a:latin typeface="Microsoft Sans Serif"/>
                <a:cs typeface="Microsoft Sans Serif"/>
              </a:rPr>
              <a:t>xuất</a:t>
            </a:r>
            <a:r>
              <a:rPr sz="28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viện</a:t>
            </a:r>
            <a:r>
              <a:rPr sz="28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06FC0"/>
                </a:solidFill>
                <a:latin typeface="Microsoft Sans Serif"/>
                <a:cs typeface="Microsoft Sans Serif"/>
              </a:rPr>
              <a:t>để</a:t>
            </a:r>
            <a:r>
              <a:rPr sz="28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06FC0"/>
                </a:solidFill>
                <a:latin typeface="Microsoft Sans Serif"/>
                <a:cs typeface="Microsoft Sans Serif"/>
              </a:rPr>
              <a:t>bảo</a:t>
            </a:r>
            <a:r>
              <a:rPr sz="2800" spc="5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06FC0"/>
                </a:solidFill>
                <a:latin typeface="Microsoft Sans Serif"/>
                <a:cs typeface="Microsoft Sans Serif"/>
              </a:rPr>
              <a:t>đảm </a:t>
            </a:r>
            <a:r>
              <a:rPr sz="2800" spc="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06FC0"/>
                </a:solidFill>
                <a:latin typeface="Microsoft Sans Serif"/>
                <a:cs typeface="Microsoft Sans Serif"/>
              </a:rPr>
              <a:t>các</a:t>
            </a:r>
            <a:r>
              <a:rPr sz="28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triệu</a:t>
            </a:r>
            <a:r>
              <a:rPr sz="2800" spc="4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800" spc="60" dirty="0">
                <a:solidFill>
                  <a:srgbClr val="006FC0"/>
                </a:solidFill>
                <a:latin typeface="Microsoft Sans Serif"/>
                <a:cs typeface="Microsoft Sans Serif"/>
              </a:rPr>
              <a:t>chứng</a:t>
            </a:r>
            <a:r>
              <a:rPr sz="2800" spc="5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và</a:t>
            </a:r>
            <a:r>
              <a:rPr sz="28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800" spc="75" dirty="0">
                <a:solidFill>
                  <a:srgbClr val="006FC0"/>
                </a:solidFill>
                <a:latin typeface="Microsoft Sans Serif"/>
                <a:cs typeface="Microsoft Sans Serif"/>
              </a:rPr>
              <a:t>chức</a:t>
            </a:r>
            <a:r>
              <a:rPr sz="28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năng</a:t>
            </a:r>
            <a:r>
              <a:rPr sz="2800" spc="4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phổi</a:t>
            </a:r>
            <a:r>
              <a:rPr sz="2800" spc="5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đã</a:t>
            </a:r>
            <a:r>
              <a:rPr sz="28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800" spc="140" dirty="0">
                <a:solidFill>
                  <a:srgbClr val="006FC0"/>
                </a:solidFill>
                <a:latin typeface="Microsoft Sans Serif"/>
                <a:cs typeface="Microsoft Sans Serif"/>
              </a:rPr>
              <a:t>được</a:t>
            </a:r>
            <a:r>
              <a:rPr sz="28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hồi</a:t>
            </a:r>
            <a:r>
              <a:rPr sz="2800" spc="5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phục</a:t>
            </a:r>
            <a:r>
              <a:rPr sz="28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06FC0"/>
                </a:solidFill>
                <a:latin typeface="Microsoft Sans Serif"/>
                <a:cs typeface="Microsoft Sans Serif"/>
              </a:rPr>
              <a:t>tốt,</a:t>
            </a:r>
            <a:r>
              <a:rPr sz="28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lặp</a:t>
            </a:r>
            <a:r>
              <a:rPr sz="2800" spc="4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lại</a:t>
            </a:r>
            <a:r>
              <a:rPr sz="2800" spc="4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sau </a:t>
            </a:r>
            <a:r>
              <a:rPr sz="2800" spc="-7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3-4</a:t>
            </a:r>
            <a:r>
              <a:rPr sz="28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06FC0"/>
                </a:solidFill>
                <a:latin typeface="Microsoft Sans Serif"/>
                <a:cs typeface="Microsoft Sans Serif"/>
              </a:rPr>
              <a:t>tuần.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62760" y="6668321"/>
            <a:ext cx="138303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GINA</a:t>
            </a:r>
            <a:r>
              <a:rPr sz="1200" i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2022,</a:t>
            </a:r>
            <a:r>
              <a:rPr sz="120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Box</a:t>
            </a:r>
            <a:r>
              <a:rPr sz="12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4-5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9765" y="548767"/>
            <a:ext cx="3086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6FC0"/>
                </a:solidFill>
              </a:rPr>
              <a:t>Xử</a:t>
            </a:r>
            <a:r>
              <a:rPr sz="2800" spc="-15" dirty="0">
                <a:solidFill>
                  <a:srgbClr val="006FC0"/>
                </a:solidFill>
              </a:rPr>
              <a:t> </a:t>
            </a:r>
            <a:r>
              <a:rPr sz="2800" spc="5" dirty="0">
                <a:solidFill>
                  <a:srgbClr val="006FC0"/>
                </a:solidFill>
              </a:rPr>
              <a:t>trí</a:t>
            </a:r>
            <a:r>
              <a:rPr sz="2800" spc="-60" dirty="0">
                <a:solidFill>
                  <a:srgbClr val="006FC0"/>
                </a:solidFill>
              </a:rPr>
              <a:t> </a:t>
            </a:r>
            <a:r>
              <a:rPr sz="2800" dirty="0">
                <a:solidFill>
                  <a:srgbClr val="006FC0"/>
                </a:solidFill>
              </a:rPr>
              <a:t>sau</a:t>
            </a:r>
            <a:r>
              <a:rPr sz="2800" spc="-5" dirty="0">
                <a:solidFill>
                  <a:srgbClr val="006FC0"/>
                </a:solidFill>
              </a:rPr>
              <a:t> đợt</a:t>
            </a:r>
            <a:r>
              <a:rPr sz="2800" spc="-10" dirty="0">
                <a:solidFill>
                  <a:srgbClr val="006FC0"/>
                </a:solidFill>
              </a:rPr>
              <a:t> </a:t>
            </a:r>
            <a:r>
              <a:rPr sz="2800" dirty="0">
                <a:solidFill>
                  <a:srgbClr val="006FC0"/>
                </a:solidFill>
              </a:rPr>
              <a:t>cấp</a:t>
            </a:r>
            <a:endParaRPr sz="28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6F7092AF-D458-42EA-817F-32EBF12BAB38}" type="datetime10">
              <a:rPr lang="en-US" smtClean="0"/>
              <a:t>13:19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600" y="1746504"/>
            <a:ext cx="11075035" cy="3359150"/>
            <a:chOff x="609600" y="1746504"/>
            <a:chExt cx="11075035" cy="3359150"/>
          </a:xfrm>
        </p:grpSpPr>
        <p:sp>
          <p:nvSpPr>
            <p:cNvPr id="3" name="object 3"/>
            <p:cNvSpPr/>
            <p:nvPr/>
          </p:nvSpPr>
          <p:spPr>
            <a:xfrm>
              <a:off x="609600" y="1752600"/>
              <a:ext cx="11075035" cy="0"/>
            </a:xfrm>
            <a:custGeom>
              <a:avLst/>
              <a:gdLst/>
              <a:ahLst/>
              <a:cxnLst/>
              <a:rect l="l" t="t" r="r" b="b"/>
              <a:pathLst>
                <a:path w="11075035">
                  <a:moveTo>
                    <a:pt x="11074908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55492" y="1778508"/>
              <a:ext cx="5114544" cy="3326891"/>
            </a:xfrm>
            <a:prstGeom prst="rect">
              <a:avLst/>
            </a:prstGeom>
          </p:spPr>
        </p:pic>
      </p:grp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65759" y="146304"/>
          <a:ext cx="11600815" cy="381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76330"/>
                <a:gridCol w="306704"/>
              </a:tblGrid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60000"/>
                    </a:solidFill>
                  </a:tcPr>
                </a:tc>
              </a:tr>
              <a:tr h="1402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66"/>
                    </a:solidFill>
                  </a:tcPr>
                </a:tc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2432304" y="5556503"/>
            <a:ext cx="7847965" cy="560070"/>
            <a:chOff x="2432304" y="5556503"/>
            <a:chExt cx="7847965" cy="56007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8880" y="5580887"/>
              <a:ext cx="7811261" cy="53568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32304" y="5556503"/>
              <a:ext cx="7809992" cy="536067"/>
            </a:xfrm>
            <a:prstGeom prst="rect">
              <a:avLst/>
            </a:prstGeom>
          </p:spPr>
        </p:pic>
      </p:grpSp>
      <p:sp>
        <p:nvSpPr>
          <p:cNvPr id="9" name="Date Placeholder 8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4E7B44D5-AD24-4795-BD3E-D270971399BA}" type="datetime10">
              <a:rPr lang="en-US" smtClean="0"/>
              <a:t>13:19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441" y="980271"/>
            <a:ext cx="11393805" cy="4839335"/>
          </a:xfrm>
          <a:prstGeom prst="rect">
            <a:avLst/>
          </a:prstGeom>
        </p:spPr>
        <p:txBody>
          <a:bodyPr vert="horz" wrap="square" lIns="0" tIns="198120" rIns="0" bIns="0" rtlCol="0">
            <a:spAutoFit/>
          </a:bodyPr>
          <a:lstStyle/>
          <a:p>
            <a:pPr marL="342265" marR="2009139" indent="-342265" algn="r">
              <a:lnSpc>
                <a:spcPct val="100000"/>
              </a:lnSpc>
              <a:spcBef>
                <a:spcPts val="1560"/>
              </a:spcBef>
              <a:buClr>
                <a:srgbClr val="F79546"/>
              </a:buClr>
              <a:buSzPct val="78846"/>
              <a:buFont typeface="Wingdings"/>
              <a:buChar char=""/>
              <a:tabLst>
                <a:tab pos="342265" algn="l"/>
                <a:tab pos="342900" algn="l"/>
              </a:tabLst>
            </a:pPr>
            <a:r>
              <a:rPr sz="2600" spc="85" dirty="0">
                <a:solidFill>
                  <a:srgbClr val="07182B"/>
                </a:solidFill>
                <a:latin typeface="Microsoft Sans Serif"/>
                <a:cs typeface="Microsoft Sans Serif"/>
              </a:rPr>
              <a:t>Cơn</a:t>
            </a:r>
            <a:r>
              <a:rPr sz="2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khó</a:t>
            </a:r>
            <a:r>
              <a:rPr sz="2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spc="85" dirty="0">
                <a:solidFill>
                  <a:srgbClr val="07182B"/>
                </a:solidFill>
                <a:latin typeface="Microsoft Sans Serif"/>
                <a:cs typeface="Microsoft Sans Serif"/>
              </a:rPr>
              <a:t>thở</a:t>
            </a:r>
            <a:r>
              <a:rPr sz="2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kiểu</a:t>
            </a:r>
            <a:r>
              <a:rPr sz="26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hen</a:t>
            </a:r>
            <a:r>
              <a:rPr sz="26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điển</a:t>
            </a:r>
            <a:r>
              <a:rPr sz="26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hình</a:t>
            </a:r>
            <a:r>
              <a:rPr sz="26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spc="90" dirty="0">
                <a:solidFill>
                  <a:srgbClr val="07182B"/>
                </a:solidFill>
                <a:latin typeface="Microsoft Sans Serif"/>
                <a:cs typeface="Microsoft Sans Serif"/>
              </a:rPr>
              <a:t>thường</a:t>
            </a:r>
            <a:r>
              <a:rPr sz="2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có</a:t>
            </a:r>
            <a:r>
              <a:rPr sz="2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các</a:t>
            </a:r>
            <a:r>
              <a:rPr sz="2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đặc</a:t>
            </a:r>
            <a:r>
              <a:rPr sz="2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điểm</a:t>
            </a:r>
            <a:r>
              <a:rPr sz="2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sau:</a:t>
            </a:r>
            <a:endParaRPr sz="2600">
              <a:latin typeface="Microsoft Sans Serif"/>
              <a:cs typeface="Microsoft Sans Serif"/>
            </a:endParaRPr>
          </a:p>
          <a:p>
            <a:pPr marL="391160" marR="2004060" lvl="1" indent="-391160" algn="r">
              <a:lnSpc>
                <a:spcPct val="100000"/>
              </a:lnSpc>
              <a:spcBef>
                <a:spcPts val="1300"/>
              </a:spcBef>
              <a:buClr>
                <a:srgbClr val="F79546"/>
              </a:buClr>
              <a:buFont typeface="Wingdings"/>
              <a:buChar char=""/>
              <a:tabLst>
                <a:tab pos="391160" algn="l"/>
                <a:tab pos="391795" algn="l"/>
              </a:tabLst>
            </a:pPr>
            <a:r>
              <a:rPr sz="2300" spc="-30" dirty="0">
                <a:solidFill>
                  <a:srgbClr val="124679"/>
                </a:solidFill>
                <a:latin typeface="Microsoft Sans Serif"/>
                <a:cs typeface="Microsoft Sans Serif"/>
              </a:rPr>
              <a:t>Tiền</a:t>
            </a:r>
            <a:r>
              <a:rPr sz="23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triệu:</a:t>
            </a:r>
            <a:r>
              <a:rPr sz="23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hắt</a:t>
            </a:r>
            <a:r>
              <a:rPr sz="23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spc="50" dirty="0">
                <a:solidFill>
                  <a:srgbClr val="124679"/>
                </a:solidFill>
                <a:latin typeface="Microsoft Sans Serif"/>
                <a:cs typeface="Microsoft Sans Serif"/>
              </a:rPr>
              <a:t>hơi,</a:t>
            </a:r>
            <a:r>
              <a:rPr sz="23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spc="65" dirty="0">
                <a:solidFill>
                  <a:srgbClr val="124679"/>
                </a:solidFill>
                <a:latin typeface="Microsoft Sans Serif"/>
                <a:cs typeface="Microsoft Sans Serif"/>
              </a:rPr>
              <a:t>ngứa</a:t>
            </a:r>
            <a:r>
              <a:rPr sz="23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 mũi,</a:t>
            </a:r>
            <a:r>
              <a:rPr sz="23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spc="65" dirty="0">
                <a:solidFill>
                  <a:srgbClr val="124679"/>
                </a:solidFill>
                <a:latin typeface="Microsoft Sans Serif"/>
                <a:cs typeface="Microsoft Sans Serif"/>
              </a:rPr>
              <a:t>ngứa</a:t>
            </a:r>
            <a:r>
              <a:rPr sz="23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mắt, </a:t>
            </a:r>
            <a:r>
              <a:rPr sz="2300" dirty="0">
                <a:solidFill>
                  <a:srgbClr val="124679"/>
                </a:solidFill>
                <a:latin typeface="Microsoft Sans Serif"/>
                <a:cs typeface="Microsoft Sans Serif"/>
              </a:rPr>
              <a:t>buồn</a:t>
            </a:r>
            <a:r>
              <a:rPr sz="23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24679"/>
                </a:solidFill>
                <a:latin typeface="Microsoft Sans Serif"/>
                <a:cs typeface="Microsoft Sans Serif"/>
              </a:rPr>
              <a:t>ngủ, </a:t>
            </a:r>
            <a:r>
              <a:rPr sz="23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ho</a:t>
            </a:r>
            <a:r>
              <a:rPr sz="23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24679"/>
                </a:solidFill>
                <a:latin typeface="Microsoft Sans Serif"/>
                <a:cs typeface="Microsoft Sans Serif"/>
              </a:rPr>
              <a:t>thành</a:t>
            </a:r>
            <a:r>
              <a:rPr sz="23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cơn...</a:t>
            </a:r>
            <a:endParaRPr sz="2300">
              <a:latin typeface="Microsoft Sans Serif"/>
              <a:cs typeface="Microsoft Sans Serif"/>
            </a:endParaRPr>
          </a:p>
          <a:p>
            <a:pPr marL="810895" marR="5080" lvl="1" indent="-391795">
              <a:lnSpc>
                <a:spcPct val="125099"/>
              </a:lnSpc>
              <a:spcBef>
                <a:spcPts val="540"/>
              </a:spcBef>
              <a:buClr>
                <a:srgbClr val="F79546"/>
              </a:buClr>
              <a:buFont typeface="Wingdings"/>
              <a:buChar char=""/>
              <a:tabLst>
                <a:tab pos="810895" algn="l"/>
                <a:tab pos="811530" algn="l"/>
              </a:tabLst>
            </a:pPr>
            <a:r>
              <a:rPr sz="2300" spc="75" dirty="0">
                <a:solidFill>
                  <a:srgbClr val="124679"/>
                </a:solidFill>
                <a:latin typeface="Microsoft Sans Serif"/>
                <a:cs typeface="Microsoft Sans Serif"/>
              </a:rPr>
              <a:t>Cơn</a:t>
            </a:r>
            <a:r>
              <a:rPr sz="23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24679"/>
                </a:solidFill>
                <a:latin typeface="Microsoft Sans Serif"/>
                <a:cs typeface="Microsoft Sans Serif"/>
              </a:rPr>
              <a:t>khó</a:t>
            </a:r>
            <a:r>
              <a:rPr sz="23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spc="60" dirty="0">
                <a:solidFill>
                  <a:srgbClr val="124679"/>
                </a:solidFill>
                <a:latin typeface="Microsoft Sans Serif"/>
                <a:cs typeface="Microsoft Sans Serif"/>
              </a:rPr>
              <a:t>thở:</a:t>
            </a:r>
            <a:r>
              <a:rPr sz="23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24679"/>
                </a:solidFill>
                <a:latin typeface="Microsoft Sans Serif"/>
                <a:cs typeface="Microsoft Sans Serif"/>
              </a:rPr>
              <a:t>khó</a:t>
            </a:r>
            <a:r>
              <a:rPr sz="23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spc="75" dirty="0">
                <a:solidFill>
                  <a:srgbClr val="124679"/>
                </a:solidFill>
                <a:latin typeface="Microsoft Sans Serif"/>
                <a:cs typeface="Microsoft Sans Serif"/>
              </a:rPr>
              <a:t>thở</a:t>
            </a:r>
            <a:r>
              <a:rPr sz="23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24679"/>
                </a:solidFill>
                <a:latin typeface="Microsoft Sans Serif"/>
                <a:cs typeface="Microsoft Sans Serif"/>
              </a:rPr>
              <a:t>ra,</a:t>
            </a:r>
            <a:r>
              <a:rPr sz="23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24679"/>
                </a:solidFill>
                <a:latin typeface="Microsoft Sans Serif"/>
                <a:cs typeface="Microsoft Sans Serif"/>
              </a:rPr>
              <a:t>khò</a:t>
            </a:r>
            <a:r>
              <a:rPr sz="23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24679"/>
                </a:solidFill>
                <a:latin typeface="Microsoft Sans Serif"/>
                <a:cs typeface="Microsoft Sans Serif"/>
              </a:rPr>
              <a:t>khè, </a:t>
            </a:r>
            <a:r>
              <a:rPr sz="2300" spc="75" dirty="0">
                <a:solidFill>
                  <a:srgbClr val="124679"/>
                </a:solidFill>
                <a:latin typeface="Microsoft Sans Serif"/>
                <a:cs typeface="Microsoft Sans Serif"/>
              </a:rPr>
              <a:t>thở</a:t>
            </a:r>
            <a:r>
              <a:rPr sz="23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rít, </a:t>
            </a:r>
            <a:r>
              <a:rPr sz="2300" spc="90" dirty="0">
                <a:solidFill>
                  <a:srgbClr val="124679"/>
                </a:solidFill>
                <a:latin typeface="Microsoft Sans Serif"/>
                <a:cs typeface="Microsoft Sans Serif"/>
              </a:rPr>
              <a:t>mức</a:t>
            </a:r>
            <a:r>
              <a:rPr sz="23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24679"/>
                </a:solidFill>
                <a:latin typeface="Microsoft Sans Serif"/>
                <a:cs typeface="Microsoft Sans Serif"/>
              </a:rPr>
              <a:t>độ</a:t>
            </a:r>
            <a:r>
              <a:rPr sz="23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24679"/>
                </a:solidFill>
                <a:latin typeface="Microsoft Sans Serif"/>
                <a:cs typeface="Microsoft Sans Serif"/>
              </a:rPr>
              <a:t>khó </a:t>
            </a:r>
            <a:r>
              <a:rPr sz="2300" spc="75" dirty="0">
                <a:solidFill>
                  <a:srgbClr val="124679"/>
                </a:solidFill>
                <a:latin typeface="Microsoft Sans Serif"/>
                <a:cs typeface="Microsoft Sans Serif"/>
              </a:rPr>
              <a:t>thở</a:t>
            </a:r>
            <a:r>
              <a:rPr sz="23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24679"/>
                </a:solidFill>
                <a:latin typeface="Microsoft Sans Serif"/>
                <a:cs typeface="Microsoft Sans Serif"/>
              </a:rPr>
              <a:t>tăng</a:t>
            </a:r>
            <a:r>
              <a:rPr sz="23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dần,</a:t>
            </a:r>
            <a:r>
              <a:rPr sz="23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phải ngồi</a:t>
            </a:r>
            <a:r>
              <a:rPr sz="23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dậy </a:t>
            </a:r>
            <a:r>
              <a:rPr sz="2300" spc="-59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để</a:t>
            </a:r>
            <a:r>
              <a:rPr sz="23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spc="55" dirty="0">
                <a:solidFill>
                  <a:srgbClr val="124679"/>
                </a:solidFill>
                <a:latin typeface="Microsoft Sans Serif"/>
                <a:cs typeface="Microsoft Sans Serif"/>
              </a:rPr>
              <a:t>thở,</a:t>
            </a:r>
            <a:r>
              <a:rPr sz="23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24679"/>
                </a:solidFill>
                <a:latin typeface="Microsoft Sans Serif"/>
                <a:cs typeface="Microsoft Sans Serif"/>
              </a:rPr>
              <a:t>có</a:t>
            </a:r>
            <a:r>
              <a:rPr sz="23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24679"/>
                </a:solidFill>
                <a:latin typeface="Microsoft Sans Serif"/>
                <a:cs typeface="Microsoft Sans Serif"/>
              </a:rPr>
              <a:t>thể</a:t>
            </a:r>
            <a:r>
              <a:rPr sz="23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vã</a:t>
            </a:r>
            <a:r>
              <a:rPr sz="23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24679"/>
                </a:solidFill>
                <a:latin typeface="Microsoft Sans Serif"/>
                <a:cs typeface="Microsoft Sans Serif"/>
              </a:rPr>
              <a:t>mồ</a:t>
            </a:r>
            <a:r>
              <a:rPr sz="23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hôi,</a:t>
            </a:r>
            <a:r>
              <a:rPr sz="23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nói</a:t>
            </a:r>
            <a:r>
              <a:rPr sz="23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24679"/>
                </a:solidFill>
                <a:latin typeface="Microsoft Sans Serif"/>
                <a:cs typeface="Microsoft Sans Serif"/>
              </a:rPr>
              <a:t>khó.</a:t>
            </a:r>
            <a:r>
              <a:rPr sz="23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24679"/>
                </a:solidFill>
                <a:latin typeface="Microsoft Sans Serif"/>
                <a:cs typeface="Microsoft Sans Serif"/>
              </a:rPr>
              <a:t>Khám </a:t>
            </a:r>
            <a:r>
              <a:rPr sz="2300" spc="65" dirty="0">
                <a:solidFill>
                  <a:srgbClr val="124679"/>
                </a:solidFill>
                <a:latin typeface="Microsoft Sans Serif"/>
                <a:cs typeface="Microsoft Sans Serif"/>
              </a:rPr>
              <a:t>thực</a:t>
            </a:r>
            <a:r>
              <a:rPr sz="23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24679"/>
                </a:solidFill>
                <a:latin typeface="Microsoft Sans Serif"/>
                <a:cs typeface="Microsoft Sans Serif"/>
              </a:rPr>
              <a:t>thể</a:t>
            </a:r>
            <a:r>
              <a:rPr sz="23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spc="80" dirty="0">
                <a:solidFill>
                  <a:srgbClr val="124679"/>
                </a:solidFill>
                <a:latin typeface="Microsoft Sans Serif"/>
                <a:cs typeface="Microsoft Sans Serif"/>
              </a:rPr>
              <a:t>thường</a:t>
            </a:r>
            <a:r>
              <a:rPr sz="2300" spc="-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24679"/>
                </a:solidFill>
                <a:latin typeface="Microsoft Sans Serif"/>
                <a:cs typeface="Microsoft Sans Serif"/>
              </a:rPr>
              <a:t>có</a:t>
            </a:r>
            <a:r>
              <a:rPr sz="23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24679"/>
                </a:solidFill>
                <a:latin typeface="Microsoft Sans Serif"/>
                <a:cs typeface="Microsoft Sans Serif"/>
              </a:rPr>
              <a:t>ran</a:t>
            </a:r>
            <a:r>
              <a:rPr sz="23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rít</a:t>
            </a:r>
            <a:r>
              <a:rPr sz="23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24679"/>
                </a:solidFill>
                <a:latin typeface="Microsoft Sans Serif"/>
                <a:cs typeface="Microsoft Sans Serif"/>
              </a:rPr>
              <a:t>ran</a:t>
            </a:r>
            <a:r>
              <a:rPr sz="23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24679"/>
                </a:solidFill>
                <a:latin typeface="Microsoft Sans Serif"/>
                <a:cs typeface="Microsoft Sans Serif"/>
              </a:rPr>
              <a:t>ngáy</a:t>
            </a:r>
            <a:r>
              <a:rPr sz="23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lan </a:t>
            </a:r>
            <a:r>
              <a:rPr sz="2300" dirty="0">
                <a:solidFill>
                  <a:srgbClr val="124679"/>
                </a:solidFill>
                <a:latin typeface="Microsoft Sans Serif"/>
                <a:cs typeface="Microsoft Sans Serif"/>
              </a:rPr>
              <a:t> toả</a:t>
            </a:r>
            <a:r>
              <a:rPr sz="23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24679"/>
                </a:solidFill>
                <a:latin typeface="Microsoft Sans Serif"/>
                <a:cs typeface="Microsoft Sans Serif"/>
              </a:rPr>
              <a:t>2</a:t>
            </a:r>
            <a:r>
              <a:rPr sz="23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phổi, </a:t>
            </a:r>
            <a:r>
              <a:rPr sz="2300" dirty="0">
                <a:solidFill>
                  <a:srgbClr val="124679"/>
                </a:solidFill>
                <a:latin typeface="Microsoft Sans Serif"/>
                <a:cs typeface="Microsoft Sans Serif"/>
              </a:rPr>
              <a:t>co</a:t>
            </a:r>
            <a:r>
              <a:rPr sz="23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24679"/>
                </a:solidFill>
                <a:latin typeface="Microsoft Sans Serif"/>
                <a:cs typeface="Microsoft Sans Serif"/>
              </a:rPr>
              <a:t>kéo</a:t>
            </a:r>
            <a:r>
              <a:rPr sz="23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spc="114" dirty="0">
                <a:solidFill>
                  <a:srgbClr val="124679"/>
                </a:solidFill>
                <a:latin typeface="Microsoft Sans Serif"/>
                <a:cs typeface="Microsoft Sans Serif"/>
              </a:rPr>
              <a:t>cơ</a:t>
            </a:r>
            <a:r>
              <a:rPr sz="23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hô</a:t>
            </a:r>
            <a:r>
              <a:rPr sz="23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24679"/>
                </a:solidFill>
                <a:latin typeface="Microsoft Sans Serif"/>
                <a:cs typeface="Microsoft Sans Serif"/>
              </a:rPr>
              <a:t>hấp.</a:t>
            </a:r>
            <a:r>
              <a:rPr sz="23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24679"/>
                </a:solidFill>
                <a:latin typeface="Microsoft Sans Serif"/>
                <a:cs typeface="Microsoft Sans Serif"/>
              </a:rPr>
              <a:t>PEF</a:t>
            </a:r>
            <a:r>
              <a:rPr sz="23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spc="80" dirty="0">
                <a:solidFill>
                  <a:srgbClr val="124679"/>
                </a:solidFill>
                <a:latin typeface="Microsoft Sans Serif"/>
                <a:cs typeface="Microsoft Sans Serif"/>
              </a:rPr>
              <a:t>thường</a:t>
            </a:r>
            <a:r>
              <a:rPr sz="23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giảm</a:t>
            </a:r>
            <a:r>
              <a:rPr sz="23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24679"/>
                </a:solidFill>
                <a:latin typeface="Microsoft Sans Serif"/>
                <a:cs typeface="Microsoft Sans Serif"/>
              </a:rPr>
              <a:t>&lt;</a:t>
            </a:r>
            <a:r>
              <a:rPr sz="23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24679"/>
                </a:solidFill>
                <a:latin typeface="Microsoft Sans Serif"/>
                <a:cs typeface="Microsoft Sans Serif"/>
              </a:rPr>
              <a:t>60% </a:t>
            </a:r>
            <a:r>
              <a:rPr sz="2300" spc="-90" dirty="0">
                <a:solidFill>
                  <a:srgbClr val="124679"/>
                </a:solidFill>
                <a:latin typeface="Microsoft Sans Serif"/>
                <a:cs typeface="Microsoft Sans Serif"/>
              </a:rPr>
              <a:t>GTLT.</a:t>
            </a:r>
            <a:endParaRPr sz="2300">
              <a:latin typeface="Microsoft Sans Serif"/>
              <a:cs typeface="Microsoft Sans Serif"/>
            </a:endParaRPr>
          </a:p>
          <a:p>
            <a:pPr marL="810895" lvl="1" indent="-392430">
              <a:lnSpc>
                <a:spcPct val="100000"/>
              </a:lnSpc>
              <a:spcBef>
                <a:spcPts val="1250"/>
              </a:spcBef>
              <a:buClr>
                <a:srgbClr val="F79546"/>
              </a:buClr>
              <a:buFont typeface="Wingdings"/>
              <a:buChar char=""/>
              <a:tabLst>
                <a:tab pos="810895" algn="l"/>
                <a:tab pos="811530" algn="l"/>
              </a:tabLst>
            </a:pPr>
            <a:r>
              <a:rPr sz="2300" dirty="0">
                <a:solidFill>
                  <a:srgbClr val="124679"/>
                </a:solidFill>
                <a:latin typeface="Microsoft Sans Serif"/>
                <a:cs typeface="Microsoft Sans Serif"/>
              </a:rPr>
              <a:t>Thoái</a:t>
            </a:r>
            <a:r>
              <a:rPr sz="23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lui:</a:t>
            </a:r>
            <a:r>
              <a:rPr sz="23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spc="80" dirty="0">
                <a:solidFill>
                  <a:srgbClr val="124679"/>
                </a:solidFill>
                <a:latin typeface="Microsoft Sans Serif"/>
                <a:cs typeface="Microsoft Sans Serif"/>
              </a:rPr>
              <a:t>cơn</a:t>
            </a:r>
            <a:r>
              <a:rPr sz="23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24679"/>
                </a:solidFill>
                <a:latin typeface="Microsoft Sans Serif"/>
                <a:cs typeface="Microsoft Sans Serif"/>
              </a:rPr>
              <a:t>hen </a:t>
            </a:r>
            <a:r>
              <a:rPr sz="2300" spc="85" dirty="0">
                <a:solidFill>
                  <a:srgbClr val="124679"/>
                </a:solidFill>
                <a:latin typeface="Microsoft Sans Serif"/>
                <a:cs typeface="Microsoft Sans Serif"/>
              </a:rPr>
              <a:t>thường</a:t>
            </a:r>
            <a:r>
              <a:rPr sz="23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 diễn</a:t>
            </a:r>
            <a:r>
              <a:rPr sz="2300" dirty="0">
                <a:solidFill>
                  <a:srgbClr val="124679"/>
                </a:solidFill>
                <a:latin typeface="Microsoft Sans Serif"/>
                <a:cs typeface="Microsoft Sans Serif"/>
              </a:rPr>
              <a:t> ra</a:t>
            </a:r>
            <a:r>
              <a:rPr sz="23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24679"/>
                </a:solidFill>
                <a:latin typeface="Microsoft Sans Serif"/>
                <a:cs typeface="Microsoft Sans Serif"/>
              </a:rPr>
              <a:t>trong</a:t>
            </a:r>
            <a:r>
              <a:rPr sz="23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24679"/>
                </a:solidFill>
                <a:latin typeface="Microsoft Sans Serif"/>
                <a:cs typeface="Microsoft Sans Serif"/>
              </a:rPr>
              <a:t>5-15</a:t>
            </a:r>
            <a:r>
              <a:rPr sz="23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phút, </a:t>
            </a:r>
            <a:r>
              <a:rPr sz="2300" spc="50" dirty="0">
                <a:solidFill>
                  <a:srgbClr val="124679"/>
                </a:solidFill>
                <a:latin typeface="Microsoft Sans Serif"/>
                <a:cs typeface="Microsoft Sans Serif"/>
              </a:rPr>
              <a:t>nhưng</a:t>
            </a:r>
            <a:r>
              <a:rPr sz="2300" spc="-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24679"/>
                </a:solidFill>
                <a:latin typeface="Microsoft Sans Serif"/>
                <a:cs typeface="Microsoft Sans Serif"/>
              </a:rPr>
              <a:t>có</a:t>
            </a:r>
            <a:r>
              <a:rPr sz="23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thể</a:t>
            </a:r>
            <a:r>
              <a:rPr sz="23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24679"/>
                </a:solidFill>
                <a:latin typeface="Microsoft Sans Serif"/>
                <a:cs typeface="Microsoft Sans Serif"/>
              </a:rPr>
              <a:t>hàng</a:t>
            </a:r>
            <a:r>
              <a:rPr sz="23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spc="70" dirty="0">
                <a:solidFill>
                  <a:srgbClr val="124679"/>
                </a:solidFill>
                <a:latin typeface="Microsoft Sans Serif"/>
                <a:cs typeface="Microsoft Sans Serif"/>
              </a:rPr>
              <a:t>giờ</a:t>
            </a:r>
            <a:r>
              <a:rPr sz="23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hoặc</a:t>
            </a:r>
            <a:endParaRPr sz="2300">
              <a:latin typeface="Microsoft Sans Serif"/>
              <a:cs typeface="Microsoft Sans Serif"/>
            </a:endParaRPr>
          </a:p>
          <a:p>
            <a:pPr marL="810895">
              <a:lnSpc>
                <a:spcPct val="100000"/>
              </a:lnSpc>
              <a:spcBef>
                <a:spcPts val="685"/>
              </a:spcBef>
            </a:pPr>
            <a:r>
              <a:rPr sz="23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lâu</a:t>
            </a:r>
            <a:r>
              <a:rPr sz="230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spc="55" dirty="0">
                <a:solidFill>
                  <a:srgbClr val="124679"/>
                </a:solidFill>
                <a:latin typeface="Microsoft Sans Serif"/>
                <a:cs typeface="Microsoft Sans Serif"/>
              </a:rPr>
              <a:t>hơn.</a:t>
            </a:r>
            <a:r>
              <a:rPr sz="23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spc="75" dirty="0">
                <a:solidFill>
                  <a:srgbClr val="124679"/>
                </a:solidFill>
                <a:latin typeface="Microsoft Sans Serif"/>
                <a:cs typeface="Microsoft Sans Serif"/>
              </a:rPr>
              <a:t>Cơn</a:t>
            </a:r>
            <a:r>
              <a:rPr sz="23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hen</a:t>
            </a:r>
            <a:r>
              <a:rPr sz="23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24679"/>
                </a:solidFill>
                <a:latin typeface="Microsoft Sans Serif"/>
                <a:cs typeface="Microsoft Sans Serif"/>
              </a:rPr>
              <a:t>có</a:t>
            </a:r>
            <a:r>
              <a:rPr sz="23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24679"/>
                </a:solidFill>
                <a:latin typeface="Microsoft Sans Serif"/>
                <a:cs typeface="Microsoft Sans Serif"/>
              </a:rPr>
              <a:t>thể</a:t>
            </a:r>
            <a:r>
              <a:rPr sz="23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spc="130" dirty="0">
                <a:solidFill>
                  <a:srgbClr val="124679"/>
                </a:solidFill>
                <a:latin typeface="Microsoft Sans Serif"/>
                <a:cs typeface="Microsoft Sans Serif"/>
              </a:rPr>
              <a:t>tự</a:t>
            </a:r>
            <a:r>
              <a:rPr sz="23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hồi</a:t>
            </a:r>
            <a:r>
              <a:rPr sz="23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24679"/>
                </a:solidFill>
                <a:latin typeface="Microsoft Sans Serif"/>
                <a:cs typeface="Microsoft Sans Serif"/>
              </a:rPr>
              <a:t>phục</a:t>
            </a:r>
            <a:r>
              <a:rPr sz="23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24679"/>
                </a:solidFill>
                <a:latin typeface="Microsoft Sans Serif"/>
                <a:cs typeface="Microsoft Sans Serif"/>
              </a:rPr>
              <a:t>hoặc sau</a:t>
            </a:r>
            <a:r>
              <a:rPr sz="23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khi</a:t>
            </a:r>
            <a:r>
              <a:rPr sz="23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24679"/>
                </a:solidFill>
                <a:latin typeface="Microsoft Sans Serif"/>
                <a:cs typeface="Microsoft Sans Serif"/>
              </a:rPr>
              <a:t>dùng</a:t>
            </a:r>
            <a:r>
              <a:rPr sz="23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24679"/>
                </a:solidFill>
                <a:latin typeface="Microsoft Sans Serif"/>
                <a:cs typeface="Microsoft Sans Serif"/>
              </a:rPr>
              <a:t>thuốc</a:t>
            </a:r>
            <a:r>
              <a:rPr sz="23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giãn</a:t>
            </a:r>
            <a:r>
              <a:rPr sz="2300" dirty="0">
                <a:solidFill>
                  <a:srgbClr val="124679"/>
                </a:solidFill>
                <a:latin typeface="Microsoft Sans Serif"/>
                <a:cs typeface="Microsoft Sans Serif"/>
              </a:rPr>
              <a:t> PQ.</a:t>
            </a:r>
            <a:endParaRPr sz="2300">
              <a:latin typeface="Microsoft Sans Serif"/>
              <a:cs typeface="Microsoft Sans Serif"/>
            </a:endParaRPr>
          </a:p>
          <a:p>
            <a:pPr marL="810895" marR="431800" lvl="1" indent="-391795" algn="just">
              <a:lnSpc>
                <a:spcPct val="125000"/>
              </a:lnSpc>
              <a:spcBef>
                <a:spcPts val="560"/>
              </a:spcBef>
              <a:buClr>
                <a:srgbClr val="F79546"/>
              </a:buClr>
              <a:buFont typeface="Wingdings"/>
              <a:buChar char=""/>
              <a:tabLst>
                <a:tab pos="811530" algn="l"/>
              </a:tabLst>
            </a:pPr>
            <a:r>
              <a:rPr sz="23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Hoàn </a:t>
            </a:r>
            <a:r>
              <a:rPr sz="2300" dirty="0">
                <a:solidFill>
                  <a:srgbClr val="124679"/>
                </a:solidFill>
                <a:latin typeface="Microsoft Sans Serif"/>
                <a:cs typeface="Microsoft Sans Serif"/>
              </a:rPr>
              <a:t>cảnh </a:t>
            </a:r>
            <a:r>
              <a:rPr sz="23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xuất hiện: </a:t>
            </a:r>
            <a:r>
              <a:rPr sz="2300" spc="80" dirty="0">
                <a:solidFill>
                  <a:srgbClr val="124679"/>
                </a:solidFill>
                <a:latin typeface="Microsoft Sans Serif"/>
                <a:cs typeface="Microsoft Sans Serif"/>
              </a:rPr>
              <a:t>thường </a:t>
            </a:r>
            <a:r>
              <a:rPr sz="23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về </a:t>
            </a:r>
            <a:r>
              <a:rPr sz="23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đêm </a:t>
            </a:r>
            <a:r>
              <a:rPr sz="2300" dirty="0">
                <a:solidFill>
                  <a:srgbClr val="124679"/>
                </a:solidFill>
                <a:latin typeface="Microsoft Sans Serif"/>
                <a:cs typeface="Microsoft Sans Serif"/>
              </a:rPr>
              <a:t>hoặc sau </a:t>
            </a:r>
            <a:r>
              <a:rPr sz="23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khi tiếp xúc </a:t>
            </a:r>
            <a:r>
              <a:rPr sz="2300" spc="65" dirty="0">
                <a:solidFill>
                  <a:srgbClr val="124679"/>
                </a:solidFill>
                <a:latin typeface="Microsoft Sans Serif"/>
                <a:cs typeface="Microsoft Sans Serif"/>
              </a:rPr>
              <a:t>với </a:t>
            </a:r>
            <a:r>
              <a:rPr sz="2300" dirty="0">
                <a:solidFill>
                  <a:srgbClr val="124679"/>
                </a:solidFill>
                <a:latin typeface="Microsoft Sans Serif"/>
                <a:cs typeface="Microsoft Sans Serif"/>
              </a:rPr>
              <a:t>các yếu tố </a:t>
            </a:r>
            <a:r>
              <a:rPr sz="23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kích </a:t>
            </a:r>
            <a:r>
              <a:rPr sz="2300" spc="-60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24679"/>
                </a:solidFill>
                <a:latin typeface="Microsoft Sans Serif"/>
                <a:cs typeface="Microsoft Sans Serif"/>
              </a:rPr>
              <a:t>phát (gắng </a:t>
            </a:r>
            <a:r>
              <a:rPr sz="2300" spc="65" dirty="0">
                <a:solidFill>
                  <a:srgbClr val="124679"/>
                </a:solidFill>
                <a:latin typeface="Microsoft Sans Serif"/>
                <a:cs typeface="Microsoft Sans Serif"/>
              </a:rPr>
              <a:t>sức, </a:t>
            </a:r>
            <a:r>
              <a:rPr sz="23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khói, bụi, mùi </a:t>
            </a:r>
            <a:r>
              <a:rPr sz="23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thơm, </a:t>
            </a:r>
            <a:r>
              <a:rPr sz="23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dị </a:t>
            </a:r>
            <a:r>
              <a:rPr sz="23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nguyên </a:t>
            </a:r>
            <a:r>
              <a:rPr sz="2300" dirty="0">
                <a:solidFill>
                  <a:srgbClr val="124679"/>
                </a:solidFill>
                <a:latin typeface="Microsoft Sans Serif"/>
                <a:cs typeface="Microsoft Sans Serif"/>
              </a:rPr>
              <a:t>gây </a:t>
            </a:r>
            <a:r>
              <a:rPr sz="23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bệnh, </a:t>
            </a:r>
            <a:r>
              <a:rPr sz="23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bị </a:t>
            </a:r>
            <a:r>
              <a:rPr sz="2300" dirty="0">
                <a:solidFill>
                  <a:srgbClr val="124679"/>
                </a:solidFill>
                <a:latin typeface="Microsoft Sans Serif"/>
                <a:cs typeface="Microsoft Sans Serif"/>
              </a:rPr>
              <a:t>cảm cúm, thay </a:t>
            </a:r>
            <a:r>
              <a:rPr sz="23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đổi </a:t>
            </a:r>
            <a:r>
              <a:rPr sz="2300" spc="-60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spc="55" dirty="0">
                <a:solidFill>
                  <a:srgbClr val="124679"/>
                </a:solidFill>
                <a:latin typeface="Microsoft Sans Serif"/>
                <a:cs typeface="Microsoft Sans Serif"/>
              </a:rPr>
              <a:t>thời</a:t>
            </a:r>
            <a:r>
              <a:rPr sz="23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spc="140" dirty="0">
                <a:solidFill>
                  <a:srgbClr val="124679"/>
                </a:solidFill>
                <a:latin typeface="Microsoft Sans Serif"/>
                <a:cs typeface="Microsoft Sans Serif"/>
              </a:rPr>
              <a:t>tiết…).</a:t>
            </a:r>
            <a:r>
              <a:rPr sz="23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Ngoài </a:t>
            </a:r>
            <a:r>
              <a:rPr sz="2300" spc="75" dirty="0">
                <a:solidFill>
                  <a:srgbClr val="124679"/>
                </a:solidFill>
                <a:latin typeface="Microsoft Sans Serif"/>
                <a:cs typeface="Microsoft Sans Serif"/>
              </a:rPr>
              <a:t>cơn</a:t>
            </a:r>
            <a:r>
              <a:rPr sz="23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hen</a:t>
            </a:r>
            <a:r>
              <a:rPr sz="23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spc="95" dirty="0">
                <a:solidFill>
                  <a:srgbClr val="124679"/>
                </a:solidFill>
                <a:latin typeface="Microsoft Sans Serif"/>
                <a:cs typeface="Microsoft Sans Serif"/>
              </a:rPr>
              <a:t>người</a:t>
            </a:r>
            <a:r>
              <a:rPr sz="23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24679"/>
                </a:solidFill>
                <a:latin typeface="Microsoft Sans Serif"/>
                <a:cs typeface="Microsoft Sans Serif"/>
              </a:rPr>
              <a:t>bệnh</a:t>
            </a:r>
            <a:r>
              <a:rPr sz="23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spc="80" dirty="0">
                <a:solidFill>
                  <a:srgbClr val="124679"/>
                </a:solidFill>
                <a:latin typeface="Microsoft Sans Serif"/>
                <a:cs typeface="Microsoft Sans Serif"/>
              </a:rPr>
              <a:t>thường</a:t>
            </a:r>
            <a:r>
              <a:rPr sz="23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24679"/>
                </a:solidFill>
                <a:latin typeface="Microsoft Sans Serif"/>
                <a:cs typeface="Microsoft Sans Serif"/>
              </a:rPr>
              <a:t>không </a:t>
            </a:r>
            <a:r>
              <a:rPr sz="23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triệu</a:t>
            </a:r>
            <a:r>
              <a:rPr sz="230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chứng.</a:t>
            </a:r>
            <a:endParaRPr sz="23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62760" y="6668321"/>
            <a:ext cx="77724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i="1" dirty="0">
                <a:solidFill>
                  <a:srgbClr val="FFFFFF"/>
                </a:solidFill>
                <a:latin typeface="Arial"/>
                <a:cs typeface="Arial"/>
              </a:rPr>
              <a:t>GI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12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4487" y="452754"/>
            <a:ext cx="41344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124679"/>
                </a:solidFill>
              </a:rPr>
              <a:t>Chẩn</a:t>
            </a:r>
            <a:r>
              <a:rPr sz="2800" spc="5" dirty="0">
                <a:solidFill>
                  <a:srgbClr val="124679"/>
                </a:solidFill>
              </a:rPr>
              <a:t> </a:t>
            </a:r>
            <a:r>
              <a:rPr sz="2800" spc="-10" dirty="0">
                <a:solidFill>
                  <a:srgbClr val="124679"/>
                </a:solidFill>
              </a:rPr>
              <a:t>đoán</a:t>
            </a:r>
            <a:r>
              <a:rPr sz="2800" spc="10" dirty="0">
                <a:solidFill>
                  <a:srgbClr val="124679"/>
                </a:solidFill>
              </a:rPr>
              <a:t> </a:t>
            </a:r>
            <a:r>
              <a:rPr sz="2800" spc="-5" dirty="0">
                <a:solidFill>
                  <a:srgbClr val="124679"/>
                </a:solidFill>
              </a:rPr>
              <a:t>đợt </a:t>
            </a:r>
            <a:r>
              <a:rPr sz="2800" dirty="0">
                <a:solidFill>
                  <a:srgbClr val="124679"/>
                </a:solidFill>
              </a:rPr>
              <a:t>cấp</a:t>
            </a:r>
            <a:r>
              <a:rPr sz="2800" spc="-5" dirty="0">
                <a:solidFill>
                  <a:srgbClr val="124679"/>
                </a:solidFill>
              </a:rPr>
              <a:t> HPQ</a:t>
            </a:r>
            <a:endParaRPr sz="28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6B2FE001-8EC8-4215-AE2F-D8EED169B46F}" type="datetime10">
              <a:rPr lang="en-US" smtClean="0"/>
              <a:t>13:19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8489" y="1801764"/>
            <a:ext cx="4015104" cy="3611245"/>
          </a:xfrm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 marL="521334" indent="-509270">
              <a:lnSpc>
                <a:spcPct val="100000"/>
              </a:lnSpc>
              <a:spcBef>
                <a:spcPts val="1450"/>
              </a:spcBef>
              <a:buClr>
                <a:srgbClr val="F79546"/>
              </a:buClr>
              <a:buSzPct val="80357"/>
              <a:buFont typeface="Wingdings"/>
              <a:buChar char=""/>
              <a:tabLst>
                <a:tab pos="521334" algn="l"/>
                <a:tab pos="521970" algn="l"/>
              </a:tabLst>
            </a:pPr>
            <a:r>
              <a:rPr sz="2800" spc="90" dirty="0">
                <a:solidFill>
                  <a:srgbClr val="07182B"/>
                </a:solidFill>
                <a:latin typeface="Microsoft Sans Serif"/>
                <a:cs typeface="Microsoft Sans Serif"/>
              </a:rPr>
              <a:t>Đợt</a:t>
            </a:r>
            <a:r>
              <a:rPr sz="2800" spc="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cấp</a:t>
            </a:r>
            <a:r>
              <a:rPr sz="28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COPD</a:t>
            </a:r>
            <a:endParaRPr sz="2800">
              <a:latin typeface="Microsoft Sans Serif"/>
              <a:cs typeface="Microsoft Sans Serif"/>
            </a:endParaRPr>
          </a:p>
          <a:p>
            <a:pPr marL="521334" indent="-509270">
              <a:lnSpc>
                <a:spcPct val="100000"/>
              </a:lnSpc>
              <a:spcBef>
                <a:spcPts val="1345"/>
              </a:spcBef>
              <a:buClr>
                <a:srgbClr val="F79546"/>
              </a:buClr>
              <a:buSzPct val="80357"/>
              <a:buFont typeface="Wingdings"/>
              <a:buChar char=""/>
              <a:tabLst>
                <a:tab pos="521334" algn="l"/>
                <a:tab pos="521970" algn="l"/>
              </a:tabLst>
            </a:pPr>
            <a:r>
              <a:rPr sz="2800" spc="-30" dirty="0">
                <a:solidFill>
                  <a:srgbClr val="07182B"/>
                </a:solidFill>
                <a:latin typeface="Microsoft Sans Serif"/>
                <a:cs typeface="Microsoft Sans Serif"/>
              </a:rPr>
              <a:t>Tràn</a:t>
            </a:r>
            <a:r>
              <a:rPr sz="28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khí</a:t>
            </a:r>
            <a:r>
              <a:rPr sz="28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màng</a:t>
            </a:r>
            <a:r>
              <a:rPr sz="28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phổi</a:t>
            </a:r>
            <a:endParaRPr sz="2800">
              <a:latin typeface="Microsoft Sans Serif"/>
              <a:cs typeface="Microsoft Sans Serif"/>
            </a:endParaRPr>
          </a:p>
          <a:p>
            <a:pPr marL="521334" indent="-509270">
              <a:lnSpc>
                <a:spcPct val="100000"/>
              </a:lnSpc>
              <a:spcBef>
                <a:spcPts val="1345"/>
              </a:spcBef>
              <a:buClr>
                <a:srgbClr val="F79546"/>
              </a:buClr>
              <a:buSzPct val="80357"/>
              <a:buFont typeface="Wingdings"/>
              <a:buChar char=""/>
              <a:tabLst>
                <a:tab pos="521334" algn="l"/>
                <a:tab pos="521970" algn="l"/>
              </a:tabLst>
            </a:pPr>
            <a:r>
              <a:rPr sz="2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Phù</a:t>
            </a:r>
            <a:r>
              <a:rPr sz="28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phổi,</a:t>
            </a:r>
            <a:r>
              <a:rPr sz="28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90" dirty="0">
                <a:solidFill>
                  <a:srgbClr val="07182B"/>
                </a:solidFill>
                <a:latin typeface="Microsoft Sans Serif"/>
                <a:cs typeface="Microsoft Sans Serif"/>
              </a:rPr>
              <a:t>cơn</a:t>
            </a:r>
            <a:r>
              <a:rPr sz="28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7182B"/>
                </a:solidFill>
                <a:latin typeface="Microsoft Sans Serif"/>
                <a:cs typeface="Microsoft Sans Serif"/>
              </a:rPr>
              <a:t>hen</a:t>
            </a:r>
            <a:r>
              <a:rPr sz="28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tim</a:t>
            </a:r>
            <a:endParaRPr sz="2800">
              <a:latin typeface="Microsoft Sans Serif"/>
              <a:cs typeface="Microsoft Sans Serif"/>
            </a:endParaRPr>
          </a:p>
          <a:p>
            <a:pPr marL="521334" indent="-509270">
              <a:lnSpc>
                <a:spcPct val="100000"/>
              </a:lnSpc>
              <a:spcBef>
                <a:spcPts val="1345"/>
              </a:spcBef>
              <a:buClr>
                <a:srgbClr val="F79546"/>
              </a:buClr>
              <a:buSzPct val="80357"/>
              <a:buFont typeface="Wingdings"/>
              <a:buChar char=""/>
              <a:tabLst>
                <a:tab pos="521334" algn="l"/>
                <a:tab pos="521970" algn="l"/>
              </a:tabLst>
            </a:pPr>
            <a:r>
              <a:rPr sz="28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Nhồi</a:t>
            </a:r>
            <a:r>
              <a:rPr sz="28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máu</a:t>
            </a:r>
            <a:r>
              <a:rPr sz="28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phổi</a:t>
            </a:r>
            <a:endParaRPr sz="2800">
              <a:latin typeface="Microsoft Sans Serif"/>
              <a:cs typeface="Microsoft Sans Serif"/>
            </a:endParaRPr>
          </a:p>
          <a:p>
            <a:pPr marL="521334" indent="-509270">
              <a:lnSpc>
                <a:spcPct val="100000"/>
              </a:lnSpc>
              <a:spcBef>
                <a:spcPts val="1345"/>
              </a:spcBef>
              <a:buClr>
                <a:srgbClr val="F79546"/>
              </a:buClr>
              <a:buSzPct val="80357"/>
              <a:buFont typeface="Wingdings"/>
              <a:buChar char=""/>
              <a:tabLst>
                <a:tab pos="521334" algn="l"/>
                <a:tab pos="521970" algn="l"/>
              </a:tabLst>
            </a:pPr>
            <a:r>
              <a:rPr sz="2800" spc="-20" dirty="0">
                <a:solidFill>
                  <a:srgbClr val="07182B"/>
                </a:solidFill>
                <a:latin typeface="Microsoft Sans Serif"/>
                <a:cs typeface="Microsoft Sans Serif"/>
              </a:rPr>
              <a:t>Viêm</a:t>
            </a:r>
            <a:r>
              <a:rPr sz="280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phổi</a:t>
            </a:r>
            <a:endParaRPr sz="2800">
              <a:latin typeface="Microsoft Sans Serif"/>
              <a:cs typeface="Microsoft Sans Serif"/>
            </a:endParaRPr>
          </a:p>
          <a:p>
            <a:pPr marL="521334" indent="-509270">
              <a:lnSpc>
                <a:spcPct val="100000"/>
              </a:lnSpc>
              <a:spcBef>
                <a:spcPts val="1345"/>
              </a:spcBef>
              <a:buClr>
                <a:srgbClr val="F79546"/>
              </a:buClr>
              <a:buSzPct val="80357"/>
              <a:buFont typeface="Wingdings"/>
              <a:buChar char=""/>
              <a:tabLst>
                <a:tab pos="521334" algn="l"/>
                <a:tab pos="521970" algn="l"/>
              </a:tabLst>
            </a:pPr>
            <a:r>
              <a:rPr sz="2800" spc="-15" dirty="0">
                <a:solidFill>
                  <a:srgbClr val="07182B"/>
                </a:solidFill>
                <a:latin typeface="Microsoft Sans Serif"/>
                <a:cs typeface="Microsoft Sans Serif"/>
              </a:rPr>
              <a:t>Dị</a:t>
            </a:r>
            <a:r>
              <a:rPr sz="28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vật</a:t>
            </a:r>
            <a:r>
              <a:rPr sz="2800" spc="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114" dirty="0">
                <a:solidFill>
                  <a:srgbClr val="07182B"/>
                </a:solidFill>
                <a:latin typeface="Microsoft Sans Serif"/>
                <a:cs typeface="Microsoft Sans Serif"/>
              </a:rPr>
              <a:t>đường</a:t>
            </a:r>
            <a:r>
              <a:rPr sz="28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90" dirty="0">
                <a:solidFill>
                  <a:srgbClr val="07182B"/>
                </a:solidFill>
                <a:latin typeface="Microsoft Sans Serif"/>
                <a:cs typeface="Microsoft Sans Serif"/>
              </a:rPr>
              <a:t>thở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62760" y="6668321"/>
            <a:ext cx="77724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i="1" dirty="0">
                <a:solidFill>
                  <a:srgbClr val="FFFFFF"/>
                </a:solidFill>
                <a:latin typeface="Arial"/>
                <a:cs typeface="Arial"/>
              </a:rPr>
              <a:t>GI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12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4487" y="552704"/>
            <a:ext cx="354520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124679"/>
                </a:solidFill>
              </a:rPr>
              <a:t>Chẩn</a:t>
            </a:r>
            <a:r>
              <a:rPr sz="2800" spc="5" dirty="0">
                <a:solidFill>
                  <a:srgbClr val="124679"/>
                </a:solidFill>
              </a:rPr>
              <a:t> </a:t>
            </a:r>
            <a:r>
              <a:rPr sz="2800" spc="-10" dirty="0">
                <a:solidFill>
                  <a:srgbClr val="124679"/>
                </a:solidFill>
              </a:rPr>
              <a:t>đoán</a:t>
            </a:r>
            <a:r>
              <a:rPr sz="2800" spc="10" dirty="0">
                <a:solidFill>
                  <a:srgbClr val="124679"/>
                </a:solidFill>
              </a:rPr>
              <a:t> </a:t>
            </a:r>
            <a:r>
              <a:rPr sz="2800" spc="-75" dirty="0">
                <a:solidFill>
                  <a:srgbClr val="124679"/>
                </a:solidFill>
              </a:rPr>
              <a:t>phân</a:t>
            </a:r>
            <a:r>
              <a:rPr sz="2800" spc="275" dirty="0">
                <a:solidFill>
                  <a:srgbClr val="124679"/>
                </a:solidFill>
              </a:rPr>
              <a:t> </a:t>
            </a:r>
            <a:r>
              <a:rPr sz="2800" spc="-5" dirty="0">
                <a:solidFill>
                  <a:srgbClr val="124679"/>
                </a:solidFill>
              </a:rPr>
              <a:t>biệt</a:t>
            </a:r>
            <a:endParaRPr sz="28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3B1E397F-481C-4B6A-969A-F16760760F5F}" type="datetime10">
              <a:rPr lang="en-US" smtClean="0"/>
              <a:t>13:19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2692" y="140207"/>
            <a:ext cx="11759565" cy="1304290"/>
            <a:chOff x="202692" y="140207"/>
            <a:chExt cx="11759565" cy="1304290"/>
          </a:xfrm>
        </p:grpSpPr>
        <p:sp>
          <p:nvSpPr>
            <p:cNvPr id="3" name="object 3"/>
            <p:cNvSpPr/>
            <p:nvPr/>
          </p:nvSpPr>
          <p:spPr>
            <a:xfrm>
              <a:off x="2376550" y="1347819"/>
              <a:ext cx="7548880" cy="0"/>
            </a:xfrm>
            <a:custGeom>
              <a:avLst/>
              <a:gdLst/>
              <a:ahLst/>
              <a:cxnLst/>
              <a:rect l="l" t="t" r="r" b="b"/>
              <a:pathLst>
                <a:path w="7548880">
                  <a:moveTo>
                    <a:pt x="0" y="0"/>
                  </a:moveTo>
                  <a:lnTo>
                    <a:pt x="6350" y="0"/>
                  </a:lnTo>
                </a:path>
                <a:path w="7548880">
                  <a:moveTo>
                    <a:pt x="7542149" y="0"/>
                  </a:moveTo>
                  <a:lnTo>
                    <a:pt x="7548499" y="0"/>
                  </a:lnTo>
                </a:path>
              </a:pathLst>
            </a:custGeom>
            <a:ln w="635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376550" y="1347819"/>
              <a:ext cx="7548880" cy="0"/>
            </a:xfrm>
            <a:custGeom>
              <a:avLst/>
              <a:gdLst/>
              <a:ahLst/>
              <a:cxnLst/>
              <a:rect l="l" t="t" r="r" b="b"/>
              <a:pathLst>
                <a:path w="7548880">
                  <a:moveTo>
                    <a:pt x="0" y="0"/>
                  </a:moveTo>
                  <a:lnTo>
                    <a:pt x="7548499" y="0"/>
                  </a:lnTo>
                </a:path>
              </a:pathLst>
            </a:custGeom>
            <a:ln w="323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851517" y="6665772"/>
            <a:ext cx="166623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©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Global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Initiative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for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Asthma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70150" y="1437850"/>
            <a:ext cx="468249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5"/>
              </a:lnSpc>
            </a:pPr>
            <a:r>
              <a:rPr sz="2000" b="1" dirty="0">
                <a:solidFill>
                  <a:srgbClr val="124679"/>
                </a:solidFill>
                <a:latin typeface="Arial"/>
                <a:cs typeface="Arial"/>
              </a:rPr>
              <a:t>Risk</a:t>
            </a:r>
            <a:r>
              <a:rPr sz="2000" b="1" spc="-20" dirty="0">
                <a:solidFill>
                  <a:srgbClr val="12467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24679"/>
                </a:solidFill>
                <a:latin typeface="Arial"/>
                <a:cs typeface="Arial"/>
              </a:rPr>
              <a:t>factors</a:t>
            </a:r>
            <a:r>
              <a:rPr sz="2000" b="1" spc="-45" dirty="0">
                <a:solidFill>
                  <a:srgbClr val="12467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24679"/>
                </a:solidFill>
                <a:latin typeface="Arial"/>
                <a:cs typeface="Arial"/>
              </a:rPr>
              <a:t>for</a:t>
            </a:r>
            <a:r>
              <a:rPr sz="2000" b="1" spc="-10" dirty="0">
                <a:solidFill>
                  <a:srgbClr val="12467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24679"/>
                </a:solidFill>
                <a:latin typeface="Arial"/>
                <a:cs typeface="Arial"/>
              </a:rPr>
              <a:t>exacerbations</a:t>
            </a:r>
            <a:r>
              <a:rPr sz="2000" b="1" spc="-60" dirty="0">
                <a:solidFill>
                  <a:srgbClr val="12467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24679"/>
                </a:solidFill>
                <a:latin typeface="Arial"/>
                <a:cs typeface="Arial"/>
              </a:rPr>
              <a:t>include: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dirty="0"/>
              <a:t>•</a:t>
            </a:r>
            <a:r>
              <a:rPr spc="250" dirty="0"/>
              <a:t> </a:t>
            </a:r>
            <a:r>
              <a:rPr spc="-5" dirty="0"/>
              <a:t>Ever</a:t>
            </a:r>
            <a:r>
              <a:rPr spc="15" dirty="0"/>
              <a:t> </a:t>
            </a:r>
            <a:r>
              <a:rPr spc="-5" dirty="0"/>
              <a:t>intubated</a:t>
            </a:r>
            <a:r>
              <a:rPr spc="15" dirty="0"/>
              <a:t> </a:t>
            </a:r>
            <a:r>
              <a:rPr dirty="0"/>
              <a:t>for</a:t>
            </a:r>
            <a:r>
              <a:rPr spc="10" dirty="0"/>
              <a:t> </a:t>
            </a:r>
            <a:r>
              <a:rPr spc="-5" dirty="0"/>
              <a:t>asthma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dirty="0"/>
              <a:t>•</a:t>
            </a:r>
            <a:r>
              <a:rPr spc="245" dirty="0"/>
              <a:t> </a:t>
            </a:r>
            <a:r>
              <a:rPr spc="-5" dirty="0"/>
              <a:t>Uncontrolled</a:t>
            </a:r>
            <a:r>
              <a:rPr spc="20" dirty="0"/>
              <a:t> </a:t>
            </a:r>
            <a:r>
              <a:rPr spc="-5" dirty="0"/>
              <a:t>asthma</a:t>
            </a:r>
            <a:r>
              <a:rPr spc="15" dirty="0"/>
              <a:t> </a:t>
            </a:r>
            <a:r>
              <a:rPr spc="-5" dirty="0"/>
              <a:t>symptoms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dirty="0"/>
              <a:t>•</a:t>
            </a:r>
            <a:r>
              <a:rPr spc="270" dirty="0"/>
              <a:t> </a:t>
            </a:r>
            <a:r>
              <a:rPr spc="-10" dirty="0"/>
              <a:t>Having</a:t>
            </a:r>
            <a:r>
              <a:rPr spc="35" dirty="0"/>
              <a:t> </a:t>
            </a:r>
            <a:r>
              <a:rPr spc="-35" dirty="0"/>
              <a:t>≥1</a:t>
            </a:r>
            <a:r>
              <a:rPr spc="30" dirty="0"/>
              <a:t> </a:t>
            </a:r>
            <a:r>
              <a:rPr spc="-10" dirty="0"/>
              <a:t>exacerbation</a:t>
            </a:r>
            <a:r>
              <a:rPr spc="50" dirty="0"/>
              <a:t> </a:t>
            </a:r>
            <a:r>
              <a:rPr spc="-10" dirty="0"/>
              <a:t>in</a:t>
            </a:r>
            <a:r>
              <a:rPr spc="15" dirty="0"/>
              <a:t> </a:t>
            </a:r>
            <a:r>
              <a:rPr spc="-10" dirty="0"/>
              <a:t>last</a:t>
            </a:r>
            <a:r>
              <a:rPr spc="25" dirty="0"/>
              <a:t> </a:t>
            </a:r>
            <a:r>
              <a:rPr spc="-5" dirty="0"/>
              <a:t>12</a:t>
            </a:r>
            <a:r>
              <a:rPr spc="10" dirty="0"/>
              <a:t> </a:t>
            </a:r>
            <a:r>
              <a:rPr spc="-5" dirty="0"/>
              <a:t>months</a:t>
            </a:r>
          </a:p>
          <a:p>
            <a:pPr marL="174625" indent="-175260">
              <a:lnSpc>
                <a:spcPct val="100000"/>
              </a:lnSpc>
              <a:spcBef>
                <a:spcPts val="300"/>
              </a:spcBef>
            </a:pPr>
            <a:r>
              <a:rPr dirty="0"/>
              <a:t>•</a:t>
            </a:r>
            <a:r>
              <a:rPr spc="270" dirty="0"/>
              <a:t> </a:t>
            </a:r>
            <a:r>
              <a:rPr spc="-5" dirty="0"/>
              <a:t>Low</a:t>
            </a:r>
            <a:r>
              <a:rPr spc="30" dirty="0"/>
              <a:t> </a:t>
            </a:r>
            <a:r>
              <a:rPr dirty="0"/>
              <a:t>FEV</a:t>
            </a:r>
            <a:r>
              <a:rPr sz="1800" baseline="-20833" dirty="0"/>
              <a:t>1</a:t>
            </a:r>
            <a:r>
              <a:rPr sz="1800" spc="247" baseline="-20833" dirty="0"/>
              <a:t> </a:t>
            </a:r>
            <a:r>
              <a:rPr sz="1800" spc="-5" dirty="0"/>
              <a:t>(measure</a:t>
            </a:r>
            <a:r>
              <a:rPr sz="1800" spc="30" dirty="0"/>
              <a:t> </a:t>
            </a:r>
            <a:r>
              <a:rPr sz="1800" spc="-10" dirty="0"/>
              <a:t>lung</a:t>
            </a:r>
            <a:r>
              <a:rPr sz="1800" spc="25" dirty="0"/>
              <a:t> </a:t>
            </a:r>
            <a:r>
              <a:rPr sz="1800" spc="-5" dirty="0"/>
              <a:t>function</a:t>
            </a:r>
            <a:r>
              <a:rPr sz="1800" spc="25" dirty="0"/>
              <a:t> </a:t>
            </a:r>
            <a:r>
              <a:rPr sz="1800" dirty="0"/>
              <a:t>at</a:t>
            </a:r>
            <a:r>
              <a:rPr sz="1800" spc="25" dirty="0"/>
              <a:t> </a:t>
            </a:r>
            <a:r>
              <a:rPr sz="1800" dirty="0"/>
              <a:t>start</a:t>
            </a:r>
            <a:r>
              <a:rPr sz="1800" spc="10" dirty="0"/>
              <a:t> </a:t>
            </a:r>
            <a:r>
              <a:rPr sz="1800" dirty="0"/>
              <a:t>of</a:t>
            </a:r>
            <a:r>
              <a:rPr sz="1800" spc="25" dirty="0"/>
              <a:t> </a:t>
            </a:r>
            <a:r>
              <a:rPr sz="1800" spc="-5" dirty="0"/>
              <a:t>treatment,</a:t>
            </a:r>
            <a:r>
              <a:rPr sz="1800" spc="15" dirty="0"/>
              <a:t> </a:t>
            </a:r>
            <a:r>
              <a:rPr sz="1800" dirty="0"/>
              <a:t>at</a:t>
            </a:r>
            <a:r>
              <a:rPr sz="1800" spc="20" dirty="0"/>
              <a:t> </a:t>
            </a:r>
            <a:r>
              <a:rPr sz="1800" dirty="0"/>
              <a:t>3-6</a:t>
            </a:r>
            <a:r>
              <a:rPr sz="1800" spc="25" dirty="0"/>
              <a:t> </a:t>
            </a:r>
            <a:r>
              <a:rPr sz="1800" spc="-5" dirty="0"/>
              <a:t>months </a:t>
            </a:r>
            <a:r>
              <a:rPr sz="1800" spc="-465" dirty="0"/>
              <a:t> </a:t>
            </a:r>
            <a:r>
              <a:rPr sz="1800" dirty="0"/>
              <a:t>to</a:t>
            </a:r>
            <a:r>
              <a:rPr sz="1800" spc="20" dirty="0"/>
              <a:t> </a:t>
            </a:r>
            <a:r>
              <a:rPr sz="1800" spc="-5" dirty="0"/>
              <a:t>assess</a:t>
            </a:r>
            <a:r>
              <a:rPr sz="1800" spc="20" dirty="0"/>
              <a:t> </a:t>
            </a:r>
            <a:r>
              <a:rPr sz="1800" spc="-5" dirty="0"/>
              <a:t>personal</a:t>
            </a:r>
            <a:r>
              <a:rPr sz="1800" spc="35" dirty="0"/>
              <a:t> </a:t>
            </a:r>
            <a:r>
              <a:rPr sz="1800" spc="-5" dirty="0"/>
              <a:t>best,</a:t>
            </a:r>
            <a:r>
              <a:rPr sz="1800" spc="15" dirty="0"/>
              <a:t> </a:t>
            </a:r>
            <a:r>
              <a:rPr sz="1800" spc="-5" dirty="0"/>
              <a:t>and</a:t>
            </a:r>
            <a:r>
              <a:rPr sz="1800" spc="30" dirty="0"/>
              <a:t> </a:t>
            </a:r>
            <a:r>
              <a:rPr sz="1800" spc="-10" dirty="0"/>
              <a:t>periodically</a:t>
            </a:r>
            <a:r>
              <a:rPr sz="1800" spc="55" dirty="0"/>
              <a:t> </a:t>
            </a:r>
            <a:r>
              <a:rPr sz="1800" spc="-5" dirty="0"/>
              <a:t>thereafter)</a:t>
            </a:r>
            <a:endParaRPr sz="1800"/>
          </a:p>
          <a:p>
            <a:pPr>
              <a:lnSpc>
                <a:spcPct val="100000"/>
              </a:lnSpc>
              <a:spcBef>
                <a:spcPts val="305"/>
              </a:spcBef>
            </a:pPr>
            <a:r>
              <a:rPr dirty="0"/>
              <a:t>•</a:t>
            </a:r>
            <a:r>
              <a:rPr spc="265" dirty="0"/>
              <a:t> </a:t>
            </a:r>
            <a:r>
              <a:rPr spc="-5" dirty="0"/>
              <a:t>Incorrect</a:t>
            </a:r>
            <a:r>
              <a:rPr spc="20" dirty="0"/>
              <a:t> </a:t>
            </a:r>
            <a:r>
              <a:rPr spc="-10" dirty="0"/>
              <a:t>inhaler</a:t>
            </a:r>
            <a:r>
              <a:rPr spc="40" dirty="0"/>
              <a:t> </a:t>
            </a:r>
            <a:r>
              <a:rPr spc="-5" dirty="0"/>
              <a:t>technique</a:t>
            </a:r>
            <a:r>
              <a:rPr spc="30" dirty="0"/>
              <a:t> </a:t>
            </a:r>
            <a:r>
              <a:rPr spc="-5" dirty="0"/>
              <a:t>and/or</a:t>
            </a:r>
            <a:r>
              <a:rPr spc="35" dirty="0"/>
              <a:t> </a:t>
            </a:r>
            <a:r>
              <a:rPr spc="-5" dirty="0"/>
              <a:t>poor</a:t>
            </a:r>
            <a:r>
              <a:rPr spc="30" dirty="0"/>
              <a:t> </a:t>
            </a:r>
            <a:r>
              <a:rPr spc="-5" dirty="0"/>
              <a:t>adherence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dirty="0"/>
              <a:t>•</a:t>
            </a:r>
            <a:r>
              <a:rPr spc="220" dirty="0"/>
              <a:t> </a:t>
            </a:r>
            <a:r>
              <a:rPr spc="-5" dirty="0"/>
              <a:t>Smoking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dirty="0"/>
              <a:t>•</a:t>
            </a:r>
            <a:r>
              <a:rPr spc="260" dirty="0"/>
              <a:t> </a:t>
            </a:r>
            <a:r>
              <a:rPr spc="-25" dirty="0"/>
              <a:t>Obesity,</a:t>
            </a:r>
            <a:r>
              <a:rPr spc="45" dirty="0"/>
              <a:t> </a:t>
            </a:r>
            <a:r>
              <a:rPr spc="-20" dirty="0"/>
              <a:t>pregnancy,</a:t>
            </a:r>
            <a:r>
              <a:rPr spc="55" dirty="0"/>
              <a:t> </a:t>
            </a:r>
            <a:r>
              <a:rPr spc="-10" dirty="0"/>
              <a:t>blood</a:t>
            </a:r>
            <a:r>
              <a:rPr spc="25" dirty="0"/>
              <a:t> </a:t>
            </a:r>
            <a:r>
              <a:rPr spc="-10" dirty="0"/>
              <a:t>eosinophilia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63395" y="6665162"/>
            <a:ext cx="18415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solidFill>
                  <a:srgbClr val="FFFFFF"/>
                </a:solidFill>
                <a:latin typeface="Arial"/>
                <a:cs typeface="Arial"/>
              </a:rPr>
              <a:t>GINA</a:t>
            </a:r>
            <a:r>
              <a:rPr sz="1200" i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FFFFFF"/>
                </a:solidFill>
                <a:latin typeface="Arial"/>
                <a:cs typeface="Arial"/>
              </a:rPr>
              <a:t>2022,</a:t>
            </a:r>
            <a:r>
              <a:rPr sz="12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FFFFFF"/>
                </a:solidFill>
                <a:latin typeface="Arial"/>
                <a:cs typeface="Arial"/>
              </a:rPr>
              <a:t>Box</a:t>
            </a:r>
            <a:r>
              <a:rPr sz="12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2-2B</a:t>
            </a:r>
            <a:r>
              <a:rPr sz="12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(2/4)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11225" y="1346200"/>
            <a:ext cx="9850755" cy="4675505"/>
            <a:chOff x="911225" y="1346200"/>
            <a:chExt cx="9850755" cy="4675505"/>
          </a:xfrm>
        </p:grpSpPr>
        <p:sp>
          <p:nvSpPr>
            <p:cNvPr id="10" name="object 10"/>
            <p:cNvSpPr/>
            <p:nvPr/>
          </p:nvSpPr>
          <p:spPr>
            <a:xfrm>
              <a:off x="914400" y="1349438"/>
              <a:ext cx="9844405" cy="509905"/>
            </a:xfrm>
            <a:custGeom>
              <a:avLst/>
              <a:gdLst/>
              <a:ahLst/>
              <a:cxnLst/>
              <a:rect l="l" t="t" r="r" b="b"/>
              <a:pathLst>
                <a:path w="9844405" h="509905">
                  <a:moveTo>
                    <a:pt x="9844151" y="0"/>
                  </a:moveTo>
                  <a:lnTo>
                    <a:pt x="0" y="0"/>
                  </a:lnTo>
                  <a:lnTo>
                    <a:pt x="0" y="509714"/>
                  </a:lnTo>
                  <a:lnTo>
                    <a:pt x="9844151" y="509714"/>
                  </a:lnTo>
                  <a:lnTo>
                    <a:pt x="9844151" y="0"/>
                  </a:lnTo>
                  <a:close/>
                </a:path>
              </a:pathLst>
            </a:custGeom>
            <a:solidFill>
              <a:srgbClr val="F8B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14400" y="1859064"/>
              <a:ext cx="9844405" cy="4162425"/>
            </a:xfrm>
            <a:custGeom>
              <a:avLst/>
              <a:gdLst/>
              <a:ahLst/>
              <a:cxnLst/>
              <a:rect l="l" t="t" r="r" b="b"/>
              <a:pathLst>
                <a:path w="9844405" h="4162425">
                  <a:moveTo>
                    <a:pt x="9844151" y="0"/>
                  </a:moveTo>
                  <a:lnTo>
                    <a:pt x="0" y="0"/>
                  </a:lnTo>
                  <a:lnTo>
                    <a:pt x="0" y="4162044"/>
                  </a:lnTo>
                  <a:lnTo>
                    <a:pt x="9844151" y="4162044"/>
                  </a:lnTo>
                  <a:lnTo>
                    <a:pt x="98441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11225" y="1346200"/>
              <a:ext cx="9850755" cy="4675505"/>
            </a:xfrm>
            <a:custGeom>
              <a:avLst/>
              <a:gdLst/>
              <a:ahLst/>
              <a:cxnLst/>
              <a:rect l="l" t="t" r="r" b="b"/>
              <a:pathLst>
                <a:path w="9850755" h="4675505">
                  <a:moveTo>
                    <a:pt x="3175" y="0"/>
                  </a:moveTo>
                  <a:lnTo>
                    <a:pt x="3175" y="4674908"/>
                  </a:lnTo>
                </a:path>
                <a:path w="9850755" h="4675505">
                  <a:moveTo>
                    <a:pt x="9847326" y="0"/>
                  </a:moveTo>
                  <a:lnTo>
                    <a:pt x="9847326" y="4674908"/>
                  </a:lnTo>
                </a:path>
                <a:path w="9850755" h="4675505">
                  <a:moveTo>
                    <a:pt x="0" y="3175"/>
                  </a:moveTo>
                  <a:lnTo>
                    <a:pt x="9850501" y="3175"/>
                  </a:lnTo>
                </a:path>
              </a:pathLst>
            </a:custGeom>
            <a:ln w="635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93139" y="1801723"/>
            <a:ext cx="7997190" cy="4135120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584200" indent="-572135">
              <a:lnSpc>
                <a:spcPct val="100000"/>
              </a:lnSpc>
              <a:spcBef>
                <a:spcPts val="1019"/>
              </a:spcBef>
              <a:buClr>
                <a:srgbClr val="C00000"/>
              </a:buClr>
              <a:buFont typeface="Wingdings"/>
              <a:buChar char=""/>
              <a:tabLst>
                <a:tab pos="584200" algn="l"/>
                <a:tab pos="584835" algn="l"/>
              </a:tabLst>
            </a:pPr>
            <a:r>
              <a:rPr sz="2600" spc="-30" dirty="0">
                <a:latin typeface="Microsoft Sans Serif"/>
                <a:cs typeface="Microsoft Sans Serif"/>
              </a:rPr>
              <a:t>Tiền</a:t>
            </a:r>
            <a:r>
              <a:rPr sz="2600" spc="15" dirty="0">
                <a:latin typeface="Microsoft Sans Serif"/>
                <a:cs typeface="Microsoft Sans Serif"/>
              </a:rPr>
              <a:t> </a:t>
            </a:r>
            <a:r>
              <a:rPr sz="2600" spc="150" dirty="0">
                <a:latin typeface="Microsoft Sans Serif"/>
                <a:cs typeface="Microsoft Sans Serif"/>
              </a:rPr>
              <a:t>sử</a:t>
            </a:r>
            <a:r>
              <a:rPr sz="2600" spc="20" dirty="0">
                <a:latin typeface="Microsoft Sans Serif"/>
                <a:cs typeface="Microsoft Sans Serif"/>
              </a:rPr>
              <a:t> </a:t>
            </a:r>
            <a:r>
              <a:rPr sz="2600" spc="75" dirty="0">
                <a:latin typeface="Microsoft Sans Serif"/>
                <a:cs typeface="Microsoft Sans Serif"/>
              </a:rPr>
              <a:t>từng</a:t>
            </a:r>
            <a:r>
              <a:rPr sz="2600" spc="25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phải</a:t>
            </a:r>
            <a:r>
              <a:rPr sz="2600" spc="2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đặt</a:t>
            </a:r>
            <a:r>
              <a:rPr sz="2600" spc="20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nội</a:t>
            </a:r>
            <a:r>
              <a:rPr sz="2600" spc="20" dirty="0">
                <a:latin typeface="Microsoft Sans Serif"/>
                <a:cs typeface="Microsoft Sans Serif"/>
              </a:rPr>
              <a:t> </a:t>
            </a:r>
            <a:r>
              <a:rPr sz="2600" spc="45" dirty="0">
                <a:latin typeface="Microsoft Sans Serif"/>
                <a:cs typeface="Microsoft Sans Serif"/>
              </a:rPr>
              <a:t>khí</a:t>
            </a:r>
            <a:r>
              <a:rPr sz="2600" spc="20" dirty="0">
                <a:latin typeface="Microsoft Sans Serif"/>
                <a:cs typeface="Microsoft Sans Serif"/>
              </a:rPr>
              <a:t> </a:t>
            </a:r>
            <a:r>
              <a:rPr sz="2600" spc="5" dirty="0">
                <a:latin typeface="Microsoft Sans Serif"/>
                <a:cs typeface="Microsoft Sans Serif"/>
              </a:rPr>
              <a:t>quản</a:t>
            </a:r>
            <a:r>
              <a:rPr sz="2600" spc="2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do</a:t>
            </a:r>
            <a:r>
              <a:rPr sz="2600" spc="3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hen</a:t>
            </a:r>
            <a:endParaRPr sz="2600">
              <a:latin typeface="Microsoft Sans Serif"/>
              <a:cs typeface="Microsoft Sans Serif"/>
            </a:endParaRPr>
          </a:p>
          <a:p>
            <a:pPr marL="584200" indent="-572135">
              <a:lnSpc>
                <a:spcPct val="100000"/>
              </a:lnSpc>
              <a:spcBef>
                <a:spcPts val="925"/>
              </a:spcBef>
              <a:buClr>
                <a:srgbClr val="C00000"/>
              </a:buClr>
              <a:buFont typeface="Wingdings"/>
              <a:buChar char=""/>
              <a:tabLst>
                <a:tab pos="584200" algn="l"/>
                <a:tab pos="584835" algn="l"/>
              </a:tabLst>
            </a:pPr>
            <a:r>
              <a:rPr sz="2600" spc="-25" dirty="0">
                <a:latin typeface="Microsoft Sans Serif"/>
                <a:cs typeface="Microsoft Sans Serif"/>
              </a:rPr>
              <a:t>Triệu</a:t>
            </a:r>
            <a:r>
              <a:rPr sz="2600" spc="10" dirty="0">
                <a:latin typeface="Microsoft Sans Serif"/>
                <a:cs typeface="Microsoft Sans Serif"/>
              </a:rPr>
              <a:t> </a:t>
            </a:r>
            <a:r>
              <a:rPr sz="2600" spc="60" dirty="0">
                <a:latin typeface="Microsoft Sans Serif"/>
                <a:cs typeface="Microsoft Sans Serif"/>
              </a:rPr>
              <a:t>chứng</a:t>
            </a:r>
            <a:r>
              <a:rPr sz="2600" spc="25" dirty="0">
                <a:latin typeface="Microsoft Sans Serif"/>
                <a:cs typeface="Microsoft Sans Serif"/>
              </a:rPr>
              <a:t> </a:t>
            </a:r>
            <a:r>
              <a:rPr sz="2600" spc="5" dirty="0">
                <a:latin typeface="Microsoft Sans Serif"/>
                <a:cs typeface="Microsoft Sans Serif"/>
              </a:rPr>
              <a:t>hen</a:t>
            </a:r>
            <a:r>
              <a:rPr sz="2600" spc="3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không</a:t>
            </a:r>
            <a:r>
              <a:rPr sz="2600" spc="20" dirty="0">
                <a:latin typeface="Microsoft Sans Serif"/>
                <a:cs typeface="Microsoft Sans Serif"/>
              </a:rPr>
              <a:t> </a:t>
            </a:r>
            <a:r>
              <a:rPr sz="2600" spc="135" dirty="0">
                <a:latin typeface="Microsoft Sans Serif"/>
                <a:cs typeface="Microsoft Sans Serif"/>
              </a:rPr>
              <a:t>được</a:t>
            </a:r>
            <a:r>
              <a:rPr sz="2600" spc="20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kiểm</a:t>
            </a:r>
            <a:r>
              <a:rPr sz="2600" spc="2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soát</a:t>
            </a:r>
            <a:endParaRPr sz="2600">
              <a:latin typeface="Microsoft Sans Serif"/>
              <a:cs typeface="Microsoft Sans Serif"/>
            </a:endParaRPr>
          </a:p>
          <a:p>
            <a:pPr marL="584200" indent="-572135">
              <a:lnSpc>
                <a:spcPct val="100000"/>
              </a:lnSpc>
              <a:spcBef>
                <a:spcPts val="930"/>
              </a:spcBef>
              <a:buClr>
                <a:srgbClr val="C00000"/>
              </a:buClr>
              <a:buFont typeface="Wingdings"/>
              <a:buChar char=""/>
              <a:tabLst>
                <a:tab pos="584200" algn="l"/>
                <a:tab pos="584835" algn="l"/>
              </a:tabLst>
            </a:pPr>
            <a:r>
              <a:rPr sz="2600" dirty="0">
                <a:latin typeface="Microsoft Sans Serif"/>
                <a:cs typeface="Microsoft Sans Serif"/>
              </a:rPr>
              <a:t>Có</a:t>
            </a:r>
            <a:r>
              <a:rPr sz="2600" spc="15" dirty="0">
                <a:latin typeface="Microsoft Sans Serif"/>
                <a:cs typeface="Microsoft Sans Serif"/>
              </a:rPr>
              <a:t> </a:t>
            </a:r>
            <a:r>
              <a:rPr sz="2600" spc="-45" dirty="0">
                <a:latin typeface="Microsoft Sans Serif"/>
                <a:cs typeface="Microsoft Sans Serif"/>
              </a:rPr>
              <a:t>≥1</a:t>
            </a:r>
            <a:r>
              <a:rPr sz="2600" spc="30" dirty="0">
                <a:latin typeface="Microsoft Sans Serif"/>
                <a:cs typeface="Microsoft Sans Serif"/>
              </a:rPr>
              <a:t> </a:t>
            </a:r>
            <a:r>
              <a:rPr sz="2600" spc="85" dirty="0">
                <a:latin typeface="Microsoft Sans Serif"/>
                <a:cs typeface="Microsoft Sans Serif"/>
              </a:rPr>
              <a:t>đợt</a:t>
            </a:r>
            <a:r>
              <a:rPr sz="2600" spc="30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kịch</a:t>
            </a:r>
            <a:r>
              <a:rPr sz="2600" spc="2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phát</a:t>
            </a:r>
            <a:r>
              <a:rPr sz="2600" spc="2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trong</a:t>
            </a:r>
            <a:r>
              <a:rPr sz="2600" spc="3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12</a:t>
            </a:r>
            <a:r>
              <a:rPr sz="2600" spc="2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tháng</a:t>
            </a:r>
            <a:r>
              <a:rPr sz="2600" spc="3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qua</a:t>
            </a:r>
            <a:endParaRPr sz="2600">
              <a:latin typeface="Microsoft Sans Serif"/>
              <a:cs typeface="Microsoft Sans Serif"/>
            </a:endParaRPr>
          </a:p>
          <a:p>
            <a:pPr marL="584200" indent="-572135">
              <a:lnSpc>
                <a:spcPct val="100000"/>
              </a:lnSpc>
              <a:spcBef>
                <a:spcPts val="919"/>
              </a:spcBef>
              <a:buClr>
                <a:srgbClr val="C00000"/>
              </a:buClr>
              <a:buFont typeface="Wingdings"/>
              <a:buChar char=""/>
              <a:tabLst>
                <a:tab pos="584200" algn="l"/>
                <a:tab pos="584835" algn="l"/>
              </a:tabLst>
            </a:pPr>
            <a:r>
              <a:rPr sz="2600" dirty="0">
                <a:latin typeface="Microsoft Sans Serif"/>
                <a:cs typeface="Microsoft Sans Serif"/>
              </a:rPr>
              <a:t>FEV1</a:t>
            </a:r>
            <a:r>
              <a:rPr sz="2600" spc="-1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thấp</a:t>
            </a:r>
            <a:endParaRPr sz="2600">
              <a:latin typeface="Microsoft Sans Serif"/>
              <a:cs typeface="Microsoft Sans Serif"/>
            </a:endParaRPr>
          </a:p>
          <a:p>
            <a:pPr marL="584200" indent="-572135">
              <a:lnSpc>
                <a:spcPct val="100000"/>
              </a:lnSpc>
              <a:spcBef>
                <a:spcPts val="925"/>
              </a:spcBef>
              <a:buClr>
                <a:srgbClr val="C00000"/>
              </a:buClr>
              <a:buFont typeface="Wingdings"/>
              <a:buChar char=""/>
              <a:tabLst>
                <a:tab pos="584200" algn="l"/>
                <a:tab pos="584835" algn="l"/>
              </a:tabLst>
            </a:pPr>
            <a:r>
              <a:rPr sz="2600" dirty="0">
                <a:latin typeface="Microsoft Sans Serif"/>
                <a:cs typeface="Microsoft Sans Serif"/>
              </a:rPr>
              <a:t>Kỹ</a:t>
            </a:r>
            <a:r>
              <a:rPr sz="2600" spc="2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thuật</a:t>
            </a:r>
            <a:r>
              <a:rPr sz="2600" spc="25" dirty="0">
                <a:latin typeface="Microsoft Sans Serif"/>
                <a:cs typeface="Microsoft Sans Serif"/>
              </a:rPr>
              <a:t> </a:t>
            </a:r>
            <a:r>
              <a:rPr sz="2600" spc="40" dirty="0">
                <a:latin typeface="Microsoft Sans Serif"/>
                <a:cs typeface="Microsoft Sans Serif"/>
              </a:rPr>
              <a:t>hít</a:t>
            </a:r>
            <a:r>
              <a:rPr sz="2600" spc="35" dirty="0">
                <a:latin typeface="Microsoft Sans Serif"/>
                <a:cs typeface="Microsoft Sans Serif"/>
              </a:rPr>
              <a:t> </a:t>
            </a:r>
            <a:r>
              <a:rPr sz="2600" spc="5" dirty="0">
                <a:latin typeface="Microsoft Sans Serif"/>
                <a:cs typeface="Microsoft Sans Serif"/>
              </a:rPr>
              <a:t>không</a:t>
            </a:r>
            <a:r>
              <a:rPr sz="2600" spc="2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đúng</a:t>
            </a:r>
            <a:r>
              <a:rPr sz="2600" spc="3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hoặc</a:t>
            </a:r>
            <a:r>
              <a:rPr sz="2600" spc="2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tuân</a:t>
            </a:r>
            <a:r>
              <a:rPr sz="2600" spc="4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thủ</a:t>
            </a:r>
            <a:r>
              <a:rPr sz="2600" spc="25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điều</a:t>
            </a:r>
            <a:r>
              <a:rPr sz="2600" spc="30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trị</a:t>
            </a:r>
            <a:r>
              <a:rPr sz="2600" spc="40" dirty="0">
                <a:latin typeface="Microsoft Sans Serif"/>
                <a:cs typeface="Microsoft Sans Serif"/>
              </a:rPr>
              <a:t> </a:t>
            </a:r>
            <a:r>
              <a:rPr sz="2600" spc="5" dirty="0">
                <a:latin typeface="Microsoft Sans Serif"/>
                <a:cs typeface="Microsoft Sans Serif"/>
              </a:rPr>
              <a:t>kém</a:t>
            </a:r>
            <a:endParaRPr sz="2600">
              <a:latin typeface="Microsoft Sans Serif"/>
              <a:cs typeface="Microsoft Sans Serif"/>
            </a:endParaRPr>
          </a:p>
          <a:p>
            <a:pPr marL="584200" indent="-572135">
              <a:lnSpc>
                <a:spcPct val="100000"/>
              </a:lnSpc>
              <a:spcBef>
                <a:spcPts val="925"/>
              </a:spcBef>
              <a:buClr>
                <a:srgbClr val="C00000"/>
              </a:buClr>
              <a:buFont typeface="Wingdings"/>
              <a:buChar char=""/>
              <a:tabLst>
                <a:tab pos="584200" algn="l"/>
                <a:tab pos="584835" algn="l"/>
              </a:tabLst>
            </a:pPr>
            <a:r>
              <a:rPr sz="2600" spc="-5" dirty="0">
                <a:latin typeface="Microsoft Sans Serif"/>
                <a:cs typeface="Microsoft Sans Serif"/>
              </a:rPr>
              <a:t>Nghiện</a:t>
            </a:r>
            <a:r>
              <a:rPr sz="2600" spc="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thuốc</a:t>
            </a:r>
            <a:r>
              <a:rPr sz="2600" spc="10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lá</a:t>
            </a:r>
            <a:endParaRPr sz="2600">
              <a:latin typeface="Microsoft Sans Serif"/>
              <a:cs typeface="Microsoft Sans Serif"/>
            </a:endParaRPr>
          </a:p>
          <a:p>
            <a:pPr marL="584200" indent="-572135">
              <a:lnSpc>
                <a:spcPct val="100000"/>
              </a:lnSpc>
              <a:spcBef>
                <a:spcPts val="925"/>
              </a:spcBef>
              <a:buClr>
                <a:srgbClr val="C00000"/>
              </a:buClr>
              <a:buFont typeface="Wingdings"/>
              <a:buChar char=""/>
              <a:tabLst>
                <a:tab pos="584200" algn="l"/>
                <a:tab pos="584835" algn="l"/>
              </a:tabLst>
            </a:pPr>
            <a:r>
              <a:rPr sz="2600" spc="5" dirty="0">
                <a:latin typeface="Microsoft Sans Serif"/>
                <a:cs typeface="Microsoft Sans Serif"/>
              </a:rPr>
              <a:t>Tăng</a:t>
            </a:r>
            <a:r>
              <a:rPr sz="2600" spc="1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FeNO</a:t>
            </a:r>
            <a:r>
              <a:rPr sz="2600" spc="20" dirty="0">
                <a:latin typeface="Microsoft Sans Serif"/>
                <a:cs typeface="Microsoft Sans Serif"/>
              </a:rPr>
              <a:t> </a:t>
            </a:r>
            <a:r>
              <a:rPr sz="2600" spc="260" dirty="0">
                <a:latin typeface="Microsoft Sans Serif"/>
                <a:cs typeface="Microsoft Sans Serif"/>
              </a:rPr>
              <a:t>ở</a:t>
            </a:r>
            <a:r>
              <a:rPr sz="2600" spc="25" dirty="0">
                <a:latin typeface="Microsoft Sans Serif"/>
                <a:cs typeface="Microsoft Sans Serif"/>
              </a:rPr>
              <a:t> </a:t>
            </a:r>
            <a:r>
              <a:rPr sz="2600" spc="105" dirty="0">
                <a:latin typeface="Microsoft Sans Serif"/>
                <a:cs typeface="Microsoft Sans Serif"/>
              </a:rPr>
              <a:t>người</a:t>
            </a:r>
            <a:r>
              <a:rPr sz="2600" spc="10" dirty="0">
                <a:latin typeface="Microsoft Sans Serif"/>
                <a:cs typeface="Microsoft Sans Serif"/>
              </a:rPr>
              <a:t> </a:t>
            </a:r>
            <a:r>
              <a:rPr sz="2600" spc="90" dirty="0">
                <a:latin typeface="Microsoft Sans Serif"/>
                <a:cs typeface="Microsoft Sans Serif"/>
              </a:rPr>
              <a:t>trưởng</a:t>
            </a:r>
            <a:r>
              <a:rPr sz="2600" spc="2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thành</a:t>
            </a:r>
            <a:r>
              <a:rPr sz="2600" spc="3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có</a:t>
            </a:r>
            <a:r>
              <a:rPr sz="2600" spc="3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hen</a:t>
            </a:r>
            <a:r>
              <a:rPr sz="2600" spc="30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dị</a:t>
            </a:r>
            <a:r>
              <a:rPr sz="2600" spc="25" dirty="0">
                <a:latin typeface="Microsoft Sans Serif"/>
                <a:cs typeface="Microsoft Sans Serif"/>
              </a:rPr>
              <a:t> </a:t>
            </a:r>
            <a:r>
              <a:rPr sz="2600" spc="95" dirty="0">
                <a:latin typeface="Microsoft Sans Serif"/>
                <a:cs typeface="Microsoft Sans Serif"/>
              </a:rPr>
              <a:t>ứng</a:t>
            </a:r>
            <a:endParaRPr sz="2600">
              <a:latin typeface="Microsoft Sans Serif"/>
              <a:cs typeface="Microsoft Sans Serif"/>
            </a:endParaRPr>
          </a:p>
          <a:p>
            <a:pPr marL="584200" indent="-572135">
              <a:lnSpc>
                <a:spcPct val="100000"/>
              </a:lnSpc>
              <a:spcBef>
                <a:spcPts val="925"/>
              </a:spcBef>
              <a:buClr>
                <a:srgbClr val="C00000"/>
              </a:buClr>
              <a:buFont typeface="Wingdings"/>
              <a:buChar char=""/>
              <a:tabLst>
                <a:tab pos="584200" algn="l"/>
                <a:tab pos="584835" algn="l"/>
              </a:tabLst>
            </a:pPr>
            <a:r>
              <a:rPr sz="2600" spc="5" dirty="0">
                <a:latin typeface="Microsoft Sans Serif"/>
                <a:cs typeface="Microsoft Sans Serif"/>
              </a:rPr>
              <a:t>Béo</a:t>
            </a:r>
            <a:r>
              <a:rPr sz="2600" spc="30" dirty="0">
                <a:latin typeface="Microsoft Sans Serif"/>
                <a:cs typeface="Microsoft Sans Serif"/>
              </a:rPr>
              <a:t> phì,</a:t>
            </a:r>
            <a:r>
              <a:rPr sz="2600" spc="35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thai</a:t>
            </a:r>
            <a:r>
              <a:rPr sz="2600" spc="3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nghén,</a:t>
            </a:r>
            <a:r>
              <a:rPr sz="2600" spc="2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tăng</a:t>
            </a:r>
            <a:r>
              <a:rPr sz="2600" spc="4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BC</a:t>
            </a:r>
            <a:r>
              <a:rPr sz="2600" spc="15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ái</a:t>
            </a:r>
            <a:r>
              <a:rPr sz="2600" spc="2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toan</a:t>
            </a:r>
            <a:r>
              <a:rPr sz="2600" spc="4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trong</a:t>
            </a:r>
            <a:r>
              <a:rPr sz="2600" spc="3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máu</a:t>
            </a:r>
            <a:endParaRPr sz="26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94487" y="467105"/>
            <a:ext cx="54394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95" dirty="0">
                <a:solidFill>
                  <a:srgbClr val="124679"/>
                </a:solidFill>
              </a:rPr>
              <a:t>Các</a:t>
            </a:r>
            <a:r>
              <a:rPr sz="2800" spc="280" dirty="0">
                <a:solidFill>
                  <a:srgbClr val="124679"/>
                </a:solidFill>
              </a:rPr>
              <a:t> </a:t>
            </a:r>
            <a:r>
              <a:rPr sz="2800" spc="-20" dirty="0">
                <a:solidFill>
                  <a:srgbClr val="124679"/>
                </a:solidFill>
              </a:rPr>
              <a:t>yếu</a:t>
            </a:r>
            <a:r>
              <a:rPr sz="2800" spc="35" dirty="0">
                <a:solidFill>
                  <a:srgbClr val="124679"/>
                </a:solidFill>
              </a:rPr>
              <a:t> </a:t>
            </a:r>
            <a:r>
              <a:rPr sz="2800" dirty="0">
                <a:solidFill>
                  <a:srgbClr val="124679"/>
                </a:solidFill>
              </a:rPr>
              <a:t>tố </a:t>
            </a:r>
            <a:r>
              <a:rPr sz="2800" spc="-10" dirty="0">
                <a:solidFill>
                  <a:srgbClr val="124679"/>
                </a:solidFill>
              </a:rPr>
              <a:t>nguy</a:t>
            </a:r>
            <a:r>
              <a:rPr sz="2800" spc="25" dirty="0">
                <a:solidFill>
                  <a:srgbClr val="124679"/>
                </a:solidFill>
              </a:rPr>
              <a:t> </a:t>
            </a:r>
            <a:r>
              <a:rPr sz="2800" dirty="0">
                <a:solidFill>
                  <a:srgbClr val="124679"/>
                </a:solidFill>
              </a:rPr>
              <a:t>cơ</a:t>
            </a:r>
            <a:r>
              <a:rPr sz="2800" spc="-15" dirty="0">
                <a:solidFill>
                  <a:srgbClr val="124679"/>
                </a:solidFill>
              </a:rPr>
              <a:t> </a:t>
            </a:r>
            <a:r>
              <a:rPr sz="2800" spc="-100" dirty="0">
                <a:solidFill>
                  <a:srgbClr val="124679"/>
                </a:solidFill>
              </a:rPr>
              <a:t>gây</a:t>
            </a:r>
            <a:r>
              <a:rPr sz="2800" spc="285" dirty="0">
                <a:solidFill>
                  <a:srgbClr val="124679"/>
                </a:solidFill>
              </a:rPr>
              <a:t> </a:t>
            </a:r>
            <a:r>
              <a:rPr sz="2800" spc="-5" dirty="0">
                <a:solidFill>
                  <a:srgbClr val="124679"/>
                </a:solidFill>
              </a:rPr>
              <a:t>đợt</a:t>
            </a:r>
            <a:r>
              <a:rPr sz="2800" dirty="0">
                <a:solidFill>
                  <a:srgbClr val="124679"/>
                </a:solidFill>
              </a:rPr>
              <a:t> cấp</a:t>
            </a:r>
            <a:endParaRPr sz="280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451645F0-6BAA-466B-B26D-3DEF35D8B984}" type="datetime10">
              <a:rPr lang="en-US" smtClean="0"/>
              <a:t>13:19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51517" y="6665772"/>
            <a:ext cx="166623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©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Global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Initiative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for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Asthma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465255"/>
            <a:ext cx="9615805" cy="4782185"/>
          </a:xfrm>
          <a:prstGeom prst="rect">
            <a:avLst/>
          </a:prstGeom>
        </p:spPr>
        <p:txBody>
          <a:bodyPr vert="horz" wrap="square" lIns="0" tIns="211455" rIns="0" bIns="0" rtlCol="0">
            <a:spAutoFit/>
          </a:bodyPr>
          <a:lstStyle/>
          <a:p>
            <a:pPr marL="520065" indent="-508000">
              <a:lnSpc>
                <a:spcPct val="100000"/>
              </a:lnSpc>
              <a:spcBef>
                <a:spcPts val="1665"/>
              </a:spcBef>
              <a:buClr>
                <a:srgbClr val="FF0000"/>
              </a:buClr>
              <a:buFont typeface="Wingdings"/>
              <a:buChar char=""/>
              <a:tabLst>
                <a:tab pos="520065" algn="l"/>
                <a:tab pos="520700" algn="l"/>
              </a:tabLst>
            </a:pP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Có</a:t>
            </a:r>
            <a:r>
              <a:rPr sz="2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tiền</a:t>
            </a:r>
            <a:r>
              <a:rPr sz="2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spc="150" dirty="0">
                <a:solidFill>
                  <a:srgbClr val="07182B"/>
                </a:solidFill>
                <a:latin typeface="Microsoft Sans Serif"/>
                <a:cs typeface="Microsoft Sans Serif"/>
              </a:rPr>
              <a:t>sử</a:t>
            </a:r>
            <a:r>
              <a:rPr sz="2600" spc="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phải</a:t>
            </a:r>
            <a:r>
              <a:rPr sz="2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đặt</a:t>
            </a:r>
            <a:r>
              <a:rPr sz="2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nội</a:t>
            </a:r>
            <a:r>
              <a:rPr sz="2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khí</a:t>
            </a:r>
            <a:r>
              <a:rPr sz="2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quản</a:t>
            </a:r>
            <a:r>
              <a:rPr sz="2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và</a:t>
            </a:r>
            <a:r>
              <a:rPr sz="2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spc="85" dirty="0">
                <a:solidFill>
                  <a:srgbClr val="07182B"/>
                </a:solidFill>
                <a:latin typeface="Microsoft Sans Serif"/>
                <a:cs typeface="Microsoft Sans Serif"/>
              </a:rPr>
              <a:t>thở</a:t>
            </a:r>
            <a:r>
              <a:rPr sz="2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máy</a:t>
            </a:r>
            <a:endParaRPr sz="2600">
              <a:latin typeface="Microsoft Sans Serif"/>
              <a:cs typeface="Microsoft Sans Serif"/>
            </a:endParaRPr>
          </a:p>
          <a:p>
            <a:pPr marL="520065" indent="-508000">
              <a:lnSpc>
                <a:spcPct val="100000"/>
              </a:lnSpc>
              <a:spcBef>
                <a:spcPts val="1560"/>
              </a:spcBef>
              <a:buClr>
                <a:srgbClr val="FF0000"/>
              </a:buClr>
              <a:buFont typeface="Wingdings"/>
              <a:buChar char=""/>
              <a:tabLst>
                <a:tab pos="520065" algn="l"/>
                <a:tab pos="520700" algn="l"/>
              </a:tabLst>
            </a:pP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Nhập</a:t>
            </a:r>
            <a:r>
              <a:rPr sz="26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viện</a:t>
            </a:r>
            <a:r>
              <a:rPr sz="2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hoặc</a:t>
            </a:r>
            <a:r>
              <a:rPr sz="26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cấp</a:t>
            </a:r>
            <a:r>
              <a:rPr sz="2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spc="100" dirty="0">
                <a:solidFill>
                  <a:srgbClr val="07182B"/>
                </a:solidFill>
                <a:latin typeface="Microsoft Sans Serif"/>
                <a:cs typeface="Microsoft Sans Serif"/>
              </a:rPr>
              <a:t>cứu</a:t>
            </a:r>
            <a:r>
              <a:rPr sz="2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spc="65" dirty="0">
                <a:solidFill>
                  <a:srgbClr val="07182B"/>
                </a:solidFill>
                <a:latin typeface="Microsoft Sans Serif"/>
                <a:cs typeface="Microsoft Sans Serif"/>
              </a:rPr>
              <a:t>vì</a:t>
            </a:r>
            <a:r>
              <a:rPr sz="26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hen</a:t>
            </a:r>
            <a:r>
              <a:rPr sz="2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trong</a:t>
            </a:r>
            <a:r>
              <a:rPr sz="26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12</a:t>
            </a:r>
            <a:r>
              <a:rPr sz="2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tháng</a:t>
            </a:r>
            <a:r>
              <a:rPr sz="2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qua</a:t>
            </a:r>
            <a:endParaRPr sz="2600">
              <a:latin typeface="Microsoft Sans Serif"/>
              <a:cs typeface="Microsoft Sans Serif"/>
            </a:endParaRPr>
          </a:p>
          <a:p>
            <a:pPr marL="520065" indent="-508000">
              <a:lnSpc>
                <a:spcPct val="100000"/>
              </a:lnSpc>
              <a:spcBef>
                <a:spcPts val="1560"/>
              </a:spcBef>
              <a:buClr>
                <a:srgbClr val="FF0000"/>
              </a:buClr>
              <a:buFont typeface="Wingdings"/>
              <a:buChar char=""/>
              <a:tabLst>
                <a:tab pos="520065" algn="l"/>
                <a:tab pos="520700" algn="l"/>
              </a:tabLst>
            </a:pPr>
            <a:r>
              <a:rPr sz="2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Hiện</a:t>
            </a:r>
            <a:r>
              <a:rPr sz="26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không</a:t>
            </a:r>
            <a:r>
              <a:rPr sz="2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spc="150" dirty="0">
                <a:solidFill>
                  <a:srgbClr val="07182B"/>
                </a:solidFill>
                <a:latin typeface="Microsoft Sans Serif"/>
                <a:cs typeface="Microsoft Sans Serif"/>
              </a:rPr>
              <a:t>sử</a:t>
            </a:r>
            <a:r>
              <a:rPr sz="2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spc="5" dirty="0">
                <a:solidFill>
                  <a:srgbClr val="07182B"/>
                </a:solidFill>
                <a:latin typeface="Microsoft Sans Serif"/>
                <a:cs typeface="Microsoft Sans Serif"/>
              </a:rPr>
              <a:t>dụng</a:t>
            </a:r>
            <a:r>
              <a:rPr sz="26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ICS,</a:t>
            </a:r>
            <a:r>
              <a:rPr sz="2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hoặc</a:t>
            </a:r>
            <a:r>
              <a:rPr sz="26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không</a:t>
            </a:r>
            <a:r>
              <a:rPr sz="26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tuân</a:t>
            </a:r>
            <a:r>
              <a:rPr sz="26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thủ</a:t>
            </a:r>
            <a:r>
              <a:rPr sz="2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điều</a:t>
            </a:r>
            <a:r>
              <a:rPr sz="26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trị</a:t>
            </a:r>
            <a:r>
              <a:rPr sz="26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spc="80" dirty="0">
                <a:solidFill>
                  <a:srgbClr val="07182B"/>
                </a:solidFill>
                <a:latin typeface="Microsoft Sans Serif"/>
                <a:cs typeface="Microsoft Sans Serif"/>
              </a:rPr>
              <a:t>với</a:t>
            </a:r>
            <a:r>
              <a:rPr sz="26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ICS</a:t>
            </a:r>
            <a:endParaRPr sz="2600">
              <a:latin typeface="Microsoft Sans Serif"/>
              <a:cs typeface="Microsoft Sans Serif"/>
            </a:endParaRPr>
          </a:p>
          <a:p>
            <a:pPr marL="520065" indent="-508000">
              <a:lnSpc>
                <a:spcPct val="100000"/>
              </a:lnSpc>
              <a:spcBef>
                <a:spcPts val="1560"/>
              </a:spcBef>
              <a:buClr>
                <a:srgbClr val="FF0000"/>
              </a:buClr>
              <a:buFont typeface="Wingdings"/>
              <a:buChar char=""/>
              <a:tabLst>
                <a:tab pos="520065" algn="l"/>
                <a:tab pos="520700" algn="l"/>
              </a:tabLst>
            </a:pPr>
            <a:r>
              <a:rPr sz="2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Hiện</a:t>
            </a:r>
            <a:r>
              <a:rPr sz="26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đang</a:t>
            </a:r>
            <a:r>
              <a:rPr sz="2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spc="150" dirty="0">
                <a:solidFill>
                  <a:srgbClr val="07182B"/>
                </a:solidFill>
                <a:latin typeface="Microsoft Sans Serif"/>
                <a:cs typeface="Microsoft Sans Serif"/>
              </a:rPr>
              <a:t>sử</a:t>
            </a:r>
            <a:r>
              <a:rPr sz="2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dụng</a:t>
            </a:r>
            <a:r>
              <a:rPr sz="2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hoặc</a:t>
            </a:r>
            <a:r>
              <a:rPr sz="2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spc="80" dirty="0">
                <a:solidFill>
                  <a:srgbClr val="07182B"/>
                </a:solidFill>
                <a:latin typeface="Microsoft Sans Serif"/>
                <a:cs typeface="Microsoft Sans Serif"/>
              </a:rPr>
              <a:t>mới</a:t>
            </a:r>
            <a:r>
              <a:rPr sz="26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spc="55" dirty="0">
                <a:solidFill>
                  <a:srgbClr val="07182B"/>
                </a:solidFill>
                <a:latin typeface="Microsoft Sans Serif"/>
                <a:cs typeface="Microsoft Sans Serif"/>
              </a:rPr>
              <a:t>ngừng</a:t>
            </a:r>
            <a:r>
              <a:rPr sz="26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spc="150" dirty="0">
                <a:solidFill>
                  <a:srgbClr val="07182B"/>
                </a:solidFill>
                <a:latin typeface="Microsoft Sans Serif"/>
                <a:cs typeface="Microsoft Sans Serif"/>
              </a:rPr>
              <a:t>sử</a:t>
            </a:r>
            <a:r>
              <a:rPr sz="26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dụng</a:t>
            </a:r>
            <a:r>
              <a:rPr sz="2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corticoid</a:t>
            </a:r>
            <a:r>
              <a:rPr sz="26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uống</a:t>
            </a:r>
            <a:endParaRPr sz="2600">
              <a:latin typeface="Microsoft Sans Serif"/>
              <a:cs typeface="Microsoft Sans Serif"/>
            </a:endParaRPr>
          </a:p>
          <a:p>
            <a:pPr marL="520065" indent="-508000">
              <a:lnSpc>
                <a:spcPct val="100000"/>
              </a:lnSpc>
              <a:spcBef>
                <a:spcPts val="1560"/>
              </a:spcBef>
              <a:buClr>
                <a:srgbClr val="FF0000"/>
              </a:buClr>
              <a:buFont typeface="Wingdings"/>
              <a:buChar char=""/>
              <a:tabLst>
                <a:tab pos="520065" algn="l"/>
                <a:tab pos="520700" algn="l"/>
              </a:tabLst>
            </a:pPr>
            <a:r>
              <a:rPr sz="2600" spc="145" dirty="0">
                <a:solidFill>
                  <a:srgbClr val="07182B"/>
                </a:solidFill>
                <a:latin typeface="Microsoft Sans Serif"/>
                <a:cs typeface="Microsoft Sans Serif"/>
              </a:rPr>
              <a:t>Sử</a:t>
            </a:r>
            <a:r>
              <a:rPr sz="26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dụng</a:t>
            </a:r>
            <a:r>
              <a:rPr sz="26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quá</a:t>
            </a:r>
            <a:r>
              <a:rPr sz="2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spc="100" dirty="0">
                <a:solidFill>
                  <a:srgbClr val="07182B"/>
                </a:solidFill>
                <a:latin typeface="Microsoft Sans Serif"/>
                <a:cs typeface="Microsoft Sans Serif"/>
              </a:rPr>
              <a:t>mức</a:t>
            </a:r>
            <a:r>
              <a:rPr sz="2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SABA,</a:t>
            </a:r>
            <a:r>
              <a:rPr sz="2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đặc</a:t>
            </a:r>
            <a:r>
              <a:rPr sz="2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biệt</a:t>
            </a:r>
            <a:r>
              <a:rPr sz="26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&gt;1</a:t>
            </a:r>
            <a:r>
              <a:rPr sz="2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bình</a:t>
            </a:r>
            <a:r>
              <a:rPr sz="2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xịt/tháng</a:t>
            </a:r>
            <a:endParaRPr sz="2600">
              <a:latin typeface="Microsoft Sans Serif"/>
              <a:cs typeface="Microsoft Sans Serif"/>
            </a:endParaRPr>
          </a:p>
          <a:p>
            <a:pPr marL="520065" indent="-508000">
              <a:lnSpc>
                <a:spcPct val="100000"/>
              </a:lnSpc>
              <a:spcBef>
                <a:spcPts val="1560"/>
              </a:spcBef>
              <a:buClr>
                <a:srgbClr val="FF0000"/>
              </a:buClr>
              <a:buFont typeface="Wingdings"/>
              <a:buChar char=""/>
              <a:tabLst>
                <a:tab pos="520065" algn="l"/>
                <a:tab pos="520700" algn="l"/>
              </a:tabLst>
            </a:pP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Thiếu</a:t>
            </a:r>
            <a:r>
              <a:rPr sz="26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một</a:t>
            </a:r>
            <a:r>
              <a:rPr sz="2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kế</a:t>
            </a:r>
            <a:r>
              <a:rPr sz="26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hoạch</a:t>
            </a:r>
            <a:r>
              <a:rPr sz="26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hành</a:t>
            </a:r>
            <a:r>
              <a:rPr sz="26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động</a:t>
            </a:r>
            <a:r>
              <a:rPr sz="26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spc="5" dirty="0">
                <a:solidFill>
                  <a:srgbClr val="07182B"/>
                </a:solidFill>
                <a:latin typeface="Microsoft Sans Serif"/>
                <a:cs typeface="Microsoft Sans Serif"/>
              </a:rPr>
              <a:t>hen</a:t>
            </a:r>
            <a:endParaRPr sz="2600">
              <a:latin typeface="Microsoft Sans Serif"/>
              <a:cs typeface="Microsoft Sans Serif"/>
            </a:endParaRPr>
          </a:p>
          <a:p>
            <a:pPr marL="520065" indent="-508000">
              <a:lnSpc>
                <a:spcPct val="100000"/>
              </a:lnSpc>
              <a:spcBef>
                <a:spcPts val="1565"/>
              </a:spcBef>
              <a:buClr>
                <a:srgbClr val="FF0000"/>
              </a:buClr>
              <a:buFont typeface="Wingdings"/>
              <a:buChar char=""/>
              <a:tabLst>
                <a:tab pos="520065" algn="l"/>
                <a:tab pos="520700" algn="l"/>
              </a:tabLst>
            </a:pPr>
            <a:r>
              <a:rPr sz="2600" spc="-30" dirty="0">
                <a:solidFill>
                  <a:srgbClr val="07182B"/>
                </a:solidFill>
                <a:latin typeface="Microsoft Sans Serif"/>
                <a:cs typeface="Microsoft Sans Serif"/>
              </a:rPr>
              <a:t>Tiền</a:t>
            </a:r>
            <a:r>
              <a:rPr sz="26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spc="150" dirty="0">
                <a:solidFill>
                  <a:srgbClr val="07182B"/>
                </a:solidFill>
                <a:latin typeface="Microsoft Sans Serif"/>
                <a:cs typeface="Microsoft Sans Serif"/>
              </a:rPr>
              <a:t>sử</a:t>
            </a:r>
            <a:r>
              <a:rPr sz="26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bệnh</a:t>
            </a:r>
            <a:r>
              <a:rPr sz="2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tâm</a:t>
            </a:r>
            <a:r>
              <a:rPr sz="2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thần</a:t>
            </a:r>
            <a:r>
              <a:rPr sz="26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hoặc</a:t>
            </a:r>
            <a:r>
              <a:rPr sz="2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spc="5" dirty="0">
                <a:solidFill>
                  <a:srgbClr val="07182B"/>
                </a:solidFill>
                <a:latin typeface="Microsoft Sans Serif"/>
                <a:cs typeface="Microsoft Sans Serif"/>
              </a:rPr>
              <a:t>các</a:t>
            </a:r>
            <a:r>
              <a:rPr sz="26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vấn</a:t>
            </a:r>
            <a:r>
              <a:rPr sz="2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đề</a:t>
            </a:r>
            <a:r>
              <a:rPr sz="26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tâm</a:t>
            </a:r>
            <a:r>
              <a:rPr sz="2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lý,</a:t>
            </a:r>
            <a:r>
              <a:rPr sz="26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xã</a:t>
            </a:r>
            <a:r>
              <a:rPr sz="2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hội</a:t>
            </a:r>
            <a:endParaRPr sz="2600">
              <a:latin typeface="Microsoft Sans Serif"/>
              <a:cs typeface="Microsoft Sans Serif"/>
            </a:endParaRPr>
          </a:p>
          <a:p>
            <a:pPr marL="520065" indent="-508000">
              <a:lnSpc>
                <a:spcPct val="100000"/>
              </a:lnSpc>
              <a:spcBef>
                <a:spcPts val="1560"/>
              </a:spcBef>
              <a:buClr>
                <a:srgbClr val="FF0000"/>
              </a:buClr>
              <a:buFont typeface="Wingdings"/>
              <a:buChar char=""/>
              <a:tabLst>
                <a:tab pos="520065" algn="l"/>
                <a:tab pos="520700" algn="l"/>
              </a:tabLst>
            </a:pP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Có</a:t>
            </a:r>
            <a:r>
              <a:rPr sz="26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tiền</a:t>
            </a:r>
            <a:r>
              <a:rPr sz="2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spc="150" dirty="0">
                <a:solidFill>
                  <a:srgbClr val="07182B"/>
                </a:solidFill>
                <a:latin typeface="Microsoft Sans Serif"/>
                <a:cs typeface="Microsoft Sans Serif"/>
              </a:rPr>
              <a:t>sử</a:t>
            </a:r>
            <a:r>
              <a:rPr sz="2600" spc="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dị</a:t>
            </a:r>
            <a:r>
              <a:rPr sz="2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spc="95" dirty="0">
                <a:solidFill>
                  <a:srgbClr val="07182B"/>
                </a:solidFill>
                <a:latin typeface="Microsoft Sans Serif"/>
                <a:cs typeface="Microsoft Sans Serif"/>
              </a:rPr>
              <a:t>ứng</a:t>
            </a:r>
            <a:r>
              <a:rPr sz="2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spc="75" dirty="0">
                <a:solidFill>
                  <a:srgbClr val="07182B"/>
                </a:solidFill>
                <a:latin typeface="Microsoft Sans Serif"/>
                <a:cs typeface="Microsoft Sans Serif"/>
              </a:rPr>
              <a:t>thức</a:t>
            </a:r>
            <a:r>
              <a:rPr sz="26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ăn</a:t>
            </a:r>
            <a:r>
              <a:rPr sz="2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spc="135" dirty="0">
                <a:solidFill>
                  <a:srgbClr val="07182B"/>
                </a:solidFill>
                <a:latin typeface="Microsoft Sans Serif"/>
                <a:cs typeface="Microsoft Sans Serif"/>
              </a:rPr>
              <a:t>được</a:t>
            </a:r>
            <a:r>
              <a:rPr sz="2600" spc="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7182B"/>
                </a:solidFill>
                <a:latin typeface="Microsoft Sans Serif"/>
                <a:cs typeface="Microsoft Sans Serif"/>
              </a:rPr>
              <a:t>xác</a:t>
            </a:r>
            <a:r>
              <a:rPr sz="2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định.</a:t>
            </a:r>
            <a:endParaRPr sz="2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4487" y="524001"/>
            <a:ext cx="742632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85" dirty="0">
                <a:solidFill>
                  <a:srgbClr val="124679"/>
                </a:solidFill>
              </a:rPr>
              <a:t>Các</a:t>
            </a:r>
            <a:r>
              <a:rPr sz="2600" spc="235" dirty="0">
                <a:solidFill>
                  <a:srgbClr val="124679"/>
                </a:solidFill>
              </a:rPr>
              <a:t> </a:t>
            </a:r>
            <a:r>
              <a:rPr sz="2600" spc="5" dirty="0">
                <a:solidFill>
                  <a:srgbClr val="124679"/>
                </a:solidFill>
              </a:rPr>
              <a:t>bệnh</a:t>
            </a:r>
            <a:r>
              <a:rPr sz="2600" spc="-30" dirty="0">
                <a:solidFill>
                  <a:srgbClr val="124679"/>
                </a:solidFill>
              </a:rPr>
              <a:t> </a:t>
            </a:r>
            <a:r>
              <a:rPr sz="2600" spc="-60" dirty="0">
                <a:solidFill>
                  <a:srgbClr val="124679"/>
                </a:solidFill>
              </a:rPr>
              <a:t>nhân</a:t>
            </a:r>
            <a:r>
              <a:rPr sz="2600" spc="240" dirty="0">
                <a:solidFill>
                  <a:srgbClr val="124679"/>
                </a:solidFill>
              </a:rPr>
              <a:t> </a:t>
            </a:r>
            <a:r>
              <a:rPr sz="2600" spc="5" dirty="0">
                <a:solidFill>
                  <a:srgbClr val="124679"/>
                </a:solidFill>
              </a:rPr>
              <a:t>có</a:t>
            </a:r>
            <a:r>
              <a:rPr sz="2600" spc="-25" dirty="0">
                <a:solidFill>
                  <a:srgbClr val="124679"/>
                </a:solidFill>
              </a:rPr>
              <a:t> </a:t>
            </a:r>
            <a:r>
              <a:rPr sz="2600" spc="5" dirty="0">
                <a:solidFill>
                  <a:srgbClr val="124679"/>
                </a:solidFill>
              </a:rPr>
              <a:t>nguy</a:t>
            </a:r>
            <a:r>
              <a:rPr sz="2600" spc="-30" dirty="0">
                <a:solidFill>
                  <a:srgbClr val="124679"/>
                </a:solidFill>
              </a:rPr>
              <a:t> </a:t>
            </a:r>
            <a:r>
              <a:rPr sz="2600" spc="5" dirty="0">
                <a:solidFill>
                  <a:srgbClr val="124679"/>
                </a:solidFill>
              </a:rPr>
              <a:t>cơ </a:t>
            </a:r>
            <a:r>
              <a:rPr sz="2600" dirty="0">
                <a:solidFill>
                  <a:srgbClr val="124679"/>
                </a:solidFill>
              </a:rPr>
              <a:t>cao</a:t>
            </a:r>
            <a:r>
              <a:rPr sz="2600" spc="-15" dirty="0">
                <a:solidFill>
                  <a:srgbClr val="124679"/>
                </a:solidFill>
              </a:rPr>
              <a:t> </a:t>
            </a:r>
            <a:r>
              <a:rPr sz="2600" spc="-5" dirty="0">
                <a:solidFill>
                  <a:srgbClr val="124679"/>
                </a:solidFill>
              </a:rPr>
              <a:t>tử</a:t>
            </a:r>
            <a:r>
              <a:rPr sz="2600" spc="5" dirty="0">
                <a:solidFill>
                  <a:srgbClr val="124679"/>
                </a:solidFill>
              </a:rPr>
              <a:t> </a:t>
            </a:r>
            <a:r>
              <a:rPr sz="2600" dirty="0">
                <a:solidFill>
                  <a:srgbClr val="124679"/>
                </a:solidFill>
              </a:rPr>
              <a:t>vong</a:t>
            </a:r>
            <a:r>
              <a:rPr sz="2600" spc="-25" dirty="0">
                <a:solidFill>
                  <a:srgbClr val="124679"/>
                </a:solidFill>
              </a:rPr>
              <a:t> </a:t>
            </a:r>
            <a:r>
              <a:rPr sz="2600" dirty="0">
                <a:solidFill>
                  <a:srgbClr val="124679"/>
                </a:solidFill>
              </a:rPr>
              <a:t>do</a:t>
            </a:r>
            <a:r>
              <a:rPr sz="2600" spc="-10" dirty="0">
                <a:solidFill>
                  <a:srgbClr val="124679"/>
                </a:solidFill>
              </a:rPr>
              <a:t> </a:t>
            </a:r>
            <a:r>
              <a:rPr sz="2600" dirty="0">
                <a:solidFill>
                  <a:srgbClr val="124679"/>
                </a:solidFill>
              </a:rPr>
              <a:t>hen</a:t>
            </a:r>
            <a:endParaRPr sz="2600"/>
          </a:p>
        </p:txBody>
      </p:sp>
      <p:sp>
        <p:nvSpPr>
          <p:cNvPr id="5" name="object 5"/>
          <p:cNvSpPr txBox="1"/>
          <p:nvPr/>
        </p:nvSpPr>
        <p:spPr>
          <a:xfrm>
            <a:off x="1762760" y="6653885"/>
            <a:ext cx="138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GINA</a:t>
            </a:r>
            <a:r>
              <a:rPr sz="1200" i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2022,</a:t>
            </a:r>
            <a:r>
              <a:rPr sz="120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Box</a:t>
            </a:r>
            <a:r>
              <a:rPr sz="12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4-1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7B483F95-DE74-41FA-8E29-2BCC6B377D77}" type="datetime10">
              <a:rPr lang="en-US" smtClean="0"/>
              <a:t>13:19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4487" y="424052"/>
            <a:ext cx="10731500" cy="4638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solidFill>
                  <a:srgbClr val="124679"/>
                </a:solidFill>
                <a:latin typeface="Arial"/>
                <a:cs typeface="Arial"/>
              </a:rPr>
              <a:t>XỬ</a:t>
            </a:r>
            <a:r>
              <a:rPr sz="2600" b="1" spc="-15" dirty="0">
                <a:solidFill>
                  <a:srgbClr val="124679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124679"/>
                </a:solidFill>
                <a:latin typeface="Arial"/>
                <a:cs typeface="Arial"/>
              </a:rPr>
              <a:t>TRÍ</a:t>
            </a:r>
            <a:r>
              <a:rPr sz="2600" b="1" spc="-10" dirty="0">
                <a:solidFill>
                  <a:srgbClr val="124679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124679"/>
                </a:solidFill>
                <a:latin typeface="Arial"/>
                <a:cs typeface="Arial"/>
              </a:rPr>
              <a:t>ĐỢT</a:t>
            </a:r>
            <a:r>
              <a:rPr sz="2600" b="1" spc="-40" dirty="0">
                <a:solidFill>
                  <a:srgbClr val="124679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124679"/>
                </a:solidFill>
                <a:latin typeface="Arial"/>
                <a:cs typeface="Arial"/>
              </a:rPr>
              <a:t>CẤP</a:t>
            </a:r>
            <a:r>
              <a:rPr sz="2600" b="1" spc="-70" dirty="0">
                <a:solidFill>
                  <a:srgbClr val="124679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124679"/>
                </a:solidFill>
                <a:latin typeface="Arial"/>
                <a:cs typeface="Arial"/>
              </a:rPr>
              <a:t>HPQ</a:t>
            </a:r>
            <a:endParaRPr sz="2600">
              <a:latin typeface="Arial"/>
              <a:cs typeface="Arial"/>
            </a:endParaRPr>
          </a:p>
          <a:p>
            <a:pPr marL="549275" marR="5080" indent="-342900">
              <a:lnSpc>
                <a:spcPct val="140100"/>
              </a:lnSpc>
              <a:spcBef>
                <a:spcPts val="2570"/>
              </a:spcBef>
              <a:buClr>
                <a:srgbClr val="F79546"/>
              </a:buClr>
              <a:buSzPct val="80357"/>
              <a:buFont typeface="Wingdings"/>
              <a:buChar char=""/>
              <a:tabLst>
                <a:tab pos="549275" algn="l"/>
                <a:tab pos="549910" algn="l"/>
              </a:tabLst>
            </a:pPr>
            <a:r>
              <a:rPr sz="2800" spc="155" dirty="0">
                <a:solidFill>
                  <a:srgbClr val="07182B"/>
                </a:solidFill>
                <a:latin typeface="Microsoft Sans Serif"/>
                <a:cs typeface="Microsoft Sans Serif"/>
              </a:rPr>
              <a:t>Xử</a:t>
            </a:r>
            <a:r>
              <a:rPr sz="28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trí</a:t>
            </a:r>
            <a:r>
              <a:rPr sz="28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85" dirty="0">
                <a:solidFill>
                  <a:srgbClr val="07182B"/>
                </a:solidFill>
                <a:latin typeface="Microsoft Sans Serif"/>
                <a:cs typeface="Microsoft Sans Serif"/>
              </a:rPr>
              <a:t>đợt</a:t>
            </a:r>
            <a:r>
              <a:rPr sz="28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7182B"/>
                </a:solidFill>
                <a:latin typeface="Microsoft Sans Serif"/>
                <a:cs typeface="Microsoft Sans Serif"/>
              </a:rPr>
              <a:t>hen</a:t>
            </a:r>
            <a:r>
              <a:rPr sz="28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7182B"/>
                </a:solidFill>
                <a:latin typeface="Microsoft Sans Serif"/>
                <a:cs typeface="Microsoft Sans Serif"/>
              </a:rPr>
              <a:t>cấp</a:t>
            </a:r>
            <a:r>
              <a:rPr sz="28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7182B"/>
                </a:solidFill>
                <a:latin typeface="Microsoft Sans Serif"/>
                <a:cs typeface="Microsoft Sans Serif"/>
              </a:rPr>
              <a:t>hoặc</a:t>
            </a:r>
            <a:r>
              <a:rPr sz="28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triệu</a:t>
            </a:r>
            <a:r>
              <a:rPr sz="28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60" dirty="0">
                <a:solidFill>
                  <a:srgbClr val="07182B"/>
                </a:solidFill>
                <a:latin typeface="Microsoft Sans Serif"/>
                <a:cs typeface="Microsoft Sans Serif"/>
              </a:rPr>
              <a:t>chứng</a:t>
            </a:r>
            <a:r>
              <a:rPr sz="28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7182B"/>
                </a:solidFill>
                <a:latin typeface="Microsoft Sans Serif"/>
                <a:cs typeface="Microsoft Sans Serif"/>
              </a:rPr>
              <a:t>hen</a:t>
            </a:r>
            <a:r>
              <a:rPr sz="28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7182B"/>
                </a:solidFill>
                <a:latin typeface="Microsoft Sans Serif"/>
                <a:cs typeface="Microsoft Sans Serif"/>
              </a:rPr>
              <a:t>xấu</a:t>
            </a:r>
            <a:r>
              <a:rPr sz="28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07182B"/>
                </a:solidFill>
                <a:latin typeface="Microsoft Sans Serif"/>
                <a:cs typeface="Microsoft Sans Serif"/>
              </a:rPr>
              <a:t>đi</a:t>
            </a:r>
            <a:r>
              <a:rPr sz="28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7182B"/>
                </a:solidFill>
                <a:latin typeface="Microsoft Sans Serif"/>
                <a:cs typeface="Microsoft Sans Serif"/>
              </a:rPr>
              <a:t>cần</a:t>
            </a:r>
            <a:r>
              <a:rPr sz="28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145" dirty="0">
                <a:solidFill>
                  <a:srgbClr val="07182B"/>
                </a:solidFill>
                <a:latin typeface="Microsoft Sans Serif"/>
                <a:cs typeface="Microsoft Sans Serif"/>
              </a:rPr>
              <a:t>được</a:t>
            </a:r>
            <a:r>
              <a:rPr sz="28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xem</a:t>
            </a:r>
            <a:r>
              <a:rPr sz="2800" spc="5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07182B"/>
                </a:solidFill>
                <a:latin typeface="Microsoft Sans Serif"/>
                <a:cs typeface="Microsoft Sans Serif"/>
              </a:rPr>
              <a:t>là </a:t>
            </a:r>
            <a:r>
              <a:rPr sz="2800" spc="-7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một</a:t>
            </a:r>
            <a:r>
              <a:rPr sz="28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7182B"/>
                </a:solidFill>
                <a:latin typeface="Microsoft Sans Serif"/>
                <a:cs typeface="Microsoft Sans Serif"/>
              </a:rPr>
              <a:t>quá</a:t>
            </a:r>
            <a:r>
              <a:rPr sz="28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trình</a:t>
            </a:r>
            <a:r>
              <a:rPr sz="28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07182B"/>
                </a:solidFill>
                <a:latin typeface="Microsoft Sans Serif"/>
                <a:cs typeface="Microsoft Sans Serif"/>
              </a:rPr>
              <a:t>liên</a:t>
            </a:r>
            <a:r>
              <a:rPr sz="28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tục,</a:t>
            </a:r>
            <a:r>
              <a:rPr sz="28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7182B"/>
                </a:solidFill>
                <a:latin typeface="Microsoft Sans Serif"/>
                <a:cs typeface="Microsoft Sans Serif"/>
              </a:rPr>
              <a:t>bao</a:t>
            </a:r>
            <a:r>
              <a:rPr sz="2800" spc="5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7182B"/>
                </a:solidFill>
                <a:latin typeface="Microsoft Sans Serif"/>
                <a:cs typeface="Microsoft Sans Serif"/>
              </a:rPr>
              <a:t>gồm:</a:t>
            </a:r>
            <a:endParaRPr sz="2800">
              <a:latin typeface="Microsoft Sans Serif"/>
              <a:cs typeface="Microsoft Sans Serif"/>
            </a:endParaRPr>
          </a:p>
          <a:p>
            <a:pPr marL="1120775" lvl="1" indent="-457834">
              <a:lnSpc>
                <a:spcPct val="100000"/>
              </a:lnSpc>
              <a:spcBef>
                <a:spcPts val="2215"/>
              </a:spcBef>
              <a:buClr>
                <a:srgbClr val="F79546"/>
              </a:buClr>
              <a:buFont typeface="Wingdings"/>
              <a:buChar char=""/>
              <a:tabLst>
                <a:tab pos="1120775" algn="l"/>
                <a:tab pos="1121410" algn="l"/>
              </a:tabLst>
            </a:pPr>
            <a:r>
              <a:rPr sz="2600" spc="105" dirty="0">
                <a:solidFill>
                  <a:srgbClr val="124679"/>
                </a:solidFill>
                <a:latin typeface="Microsoft Sans Serif"/>
                <a:cs typeface="Microsoft Sans Serif"/>
              </a:rPr>
              <a:t>Người</a:t>
            </a:r>
            <a:r>
              <a:rPr sz="26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24679"/>
                </a:solidFill>
                <a:latin typeface="Microsoft Sans Serif"/>
                <a:cs typeface="Microsoft Sans Serif"/>
              </a:rPr>
              <a:t>bệnh</a:t>
            </a:r>
            <a:r>
              <a:rPr sz="2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spc="145" dirty="0">
                <a:solidFill>
                  <a:srgbClr val="124679"/>
                </a:solidFill>
                <a:latin typeface="Microsoft Sans Serif"/>
                <a:cs typeface="Microsoft Sans Serif"/>
              </a:rPr>
              <a:t>tự</a:t>
            </a:r>
            <a:r>
              <a:rPr sz="2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spc="150" dirty="0">
                <a:solidFill>
                  <a:srgbClr val="124679"/>
                </a:solidFill>
                <a:latin typeface="Microsoft Sans Serif"/>
                <a:cs typeface="Microsoft Sans Serif"/>
              </a:rPr>
              <a:t>xử</a:t>
            </a:r>
            <a:r>
              <a:rPr sz="2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trí</a:t>
            </a:r>
            <a:r>
              <a:rPr sz="26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tại</a:t>
            </a:r>
            <a:r>
              <a:rPr sz="26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24679"/>
                </a:solidFill>
                <a:latin typeface="Microsoft Sans Serif"/>
                <a:cs typeface="Microsoft Sans Serif"/>
              </a:rPr>
              <a:t>nhà</a:t>
            </a:r>
            <a:r>
              <a:rPr sz="2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24679"/>
                </a:solidFill>
                <a:latin typeface="Microsoft Sans Serif"/>
                <a:cs typeface="Microsoft Sans Serif"/>
              </a:rPr>
              <a:t>theo</a:t>
            </a:r>
            <a:r>
              <a:rPr sz="26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24679"/>
                </a:solidFill>
                <a:latin typeface="Microsoft Sans Serif"/>
                <a:cs typeface="Microsoft Sans Serif"/>
              </a:rPr>
              <a:t>bản</a:t>
            </a:r>
            <a:r>
              <a:rPr sz="2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24679"/>
                </a:solidFill>
                <a:latin typeface="Microsoft Sans Serif"/>
                <a:cs typeface="Microsoft Sans Serif"/>
              </a:rPr>
              <a:t>kế</a:t>
            </a:r>
            <a:r>
              <a:rPr sz="2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24679"/>
                </a:solidFill>
                <a:latin typeface="Microsoft Sans Serif"/>
                <a:cs typeface="Microsoft Sans Serif"/>
              </a:rPr>
              <a:t>hoạch</a:t>
            </a:r>
            <a:r>
              <a:rPr sz="2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24679"/>
                </a:solidFill>
                <a:latin typeface="Microsoft Sans Serif"/>
                <a:cs typeface="Microsoft Sans Serif"/>
              </a:rPr>
              <a:t>hành</a:t>
            </a:r>
            <a:r>
              <a:rPr sz="2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24679"/>
                </a:solidFill>
                <a:latin typeface="Microsoft Sans Serif"/>
                <a:cs typeface="Microsoft Sans Serif"/>
              </a:rPr>
              <a:t>động</a:t>
            </a:r>
            <a:endParaRPr sz="2600">
              <a:latin typeface="Microsoft Sans Serif"/>
              <a:cs typeface="Microsoft Sans Serif"/>
            </a:endParaRPr>
          </a:p>
          <a:p>
            <a:pPr marL="1120775" lvl="1" indent="-457834">
              <a:lnSpc>
                <a:spcPct val="100000"/>
              </a:lnSpc>
              <a:spcBef>
                <a:spcPts val="2175"/>
              </a:spcBef>
              <a:buClr>
                <a:srgbClr val="F79546"/>
              </a:buClr>
              <a:buFont typeface="Wingdings"/>
              <a:buChar char=""/>
              <a:tabLst>
                <a:tab pos="1120775" algn="l"/>
                <a:tab pos="1121410" algn="l"/>
              </a:tabLst>
            </a:pPr>
            <a:r>
              <a:rPr sz="2600" spc="135" dirty="0">
                <a:solidFill>
                  <a:srgbClr val="124679"/>
                </a:solidFill>
                <a:latin typeface="Microsoft Sans Serif"/>
                <a:cs typeface="Microsoft Sans Serif"/>
              </a:rPr>
              <a:t>Xử</a:t>
            </a:r>
            <a:r>
              <a:rPr sz="26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trí</a:t>
            </a:r>
            <a:r>
              <a:rPr sz="2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tại</a:t>
            </a:r>
            <a:r>
              <a:rPr sz="2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24679"/>
                </a:solidFill>
                <a:latin typeface="Microsoft Sans Serif"/>
                <a:cs typeface="Microsoft Sans Serif"/>
              </a:rPr>
              <a:t>tuyến</a:t>
            </a:r>
            <a:r>
              <a:rPr sz="26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spc="130" dirty="0">
                <a:solidFill>
                  <a:srgbClr val="124679"/>
                </a:solidFill>
                <a:latin typeface="Microsoft Sans Serif"/>
                <a:cs typeface="Microsoft Sans Serif"/>
              </a:rPr>
              <a:t>cơ</a:t>
            </a:r>
            <a:r>
              <a:rPr sz="2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spc="135" dirty="0">
                <a:solidFill>
                  <a:srgbClr val="124679"/>
                </a:solidFill>
                <a:latin typeface="Microsoft Sans Serif"/>
                <a:cs typeface="Microsoft Sans Serif"/>
              </a:rPr>
              <a:t>sở</a:t>
            </a:r>
            <a:endParaRPr sz="2600">
              <a:latin typeface="Microsoft Sans Serif"/>
              <a:cs typeface="Microsoft Sans Serif"/>
            </a:endParaRPr>
          </a:p>
          <a:p>
            <a:pPr marL="1120775" lvl="1" indent="-457834">
              <a:lnSpc>
                <a:spcPct val="100000"/>
              </a:lnSpc>
              <a:spcBef>
                <a:spcPts val="2170"/>
              </a:spcBef>
              <a:buClr>
                <a:srgbClr val="F79546"/>
              </a:buClr>
              <a:buFont typeface="Wingdings"/>
              <a:buChar char=""/>
              <a:tabLst>
                <a:tab pos="1120775" algn="l"/>
                <a:tab pos="1121410" algn="l"/>
              </a:tabLst>
            </a:pPr>
            <a:r>
              <a:rPr sz="2600" spc="135" dirty="0">
                <a:solidFill>
                  <a:srgbClr val="124679"/>
                </a:solidFill>
                <a:latin typeface="Microsoft Sans Serif"/>
                <a:cs typeface="Microsoft Sans Serif"/>
              </a:rPr>
              <a:t>Xử</a:t>
            </a:r>
            <a:r>
              <a:rPr sz="26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trí</a:t>
            </a:r>
            <a:r>
              <a:rPr sz="2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tại</a:t>
            </a:r>
            <a:r>
              <a:rPr sz="2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spc="85" dirty="0">
                <a:solidFill>
                  <a:srgbClr val="124679"/>
                </a:solidFill>
                <a:latin typeface="Microsoft Sans Serif"/>
                <a:cs typeface="Microsoft Sans Serif"/>
              </a:rPr>
              <a:t>đơn</a:t>
            </a:r>
            <a:r>
              <a:rPr sz="2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vị</a:t>
            </a:r>
            <a:r>
              <a:rPr sz="2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24679"/>
                </a:solidFill>
                <a:latin typeface="Microsoft Sans Serif"/>
                <a:cs typeface="Microsoft Sans Serif"/>
              </a:rPr>
              <a:t>cấp</a:t>
            </a:r>
            <a:r>
              <a:rPr sz="2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spc="100" dirty="0">
                <a:solidFill>
                  <a:srgbClr val="124679"/>
                </a:solidFill>
                <a:latin typeface="Microsoft Sans Serif"/>
                <a:cs typeface="Microsoft Sans Serif"/>
              </a:rPr>
              <a:t>cứu</a:t>
            </a:r>
            <a:r>
              <a:rPr sz="2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24679"/>
                </a:solidFill>
                <a:latin typeface="Microsoft Sans Serif"/>
                <a:cs typeface="Microsoft Sans Serif"/>
              </a:rPr>
              <a:t>và</a:t>
            </a:r>
            <a:r>
              <a:rPr sz="26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tại</a:t>
            </a:r>
            <a:r>
              <a:rPr sz="2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24679"/>
                </a:solidFill>
                <a:latin typeface="Microsoft Sans Serif"/>
                <a:cs typeface="Microsoft Sans Serif"/>
              </a:rPr>
              <a:t>bệnh</a:t>
            </a:r>
            <a:r>
              <a:rPr sz="2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viện</a:t>
            </a:r>
            <a:endParaRPr sz="2600">
              <a:latin typeface="Microsoft Sans Serif"/>
              <a:cs typeface="Microsoft Sans Serif"/>
            </a:endParaRPr>
          </a:p>
          <a:p>
            <a:pPr marL="1120775" lvl="1" indent="-457834">
              <a:lnSpc>
                <a:spcPct val="100000"/>
              </a:lnSpc>
              <a:spcBef>
                <a:spcPts val="2175"/>
              </a:spcBef>
              <a:buClr>
                <a:srgbClr val="F79546"/>
              </a:buClr>
              <a:buFont typeface="Wingdings"/>
              <a:buChar char=""/>
              <a:tabLst>
                <a:tab pos="1120775" algn="l"/>
                <a:tab pos="1121410" algn="l"/>
              </a:tabLst>
            </a:pPr>
            <a:r>
              <a:rPr sz="2600" dirty="0">
                <a:solidFill>
                  <a:srgbClr val="124679"/>
                </a:solidFill>
                <a:latin typeface="Microsoft Sans Serif"/>
                <a:cs typeface="Microsoft Sans Serif"/>
              </a:rPr>
              <a:t>Theo</a:t>
            </a:r>
            <a:r>
              <a:rPr sz="26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dõi</a:t>
            </a:r>
            <a:r>
              <a:rPr sz="2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24679"/>
                </a:solidFill>
                <a:latin typeface="Microsoft Sans Serif"/>
                <a:cs typeface="Microsoft Sans Serif"/>
              </a:rPr>
              <a:t>sau</a:t>
            </a:r>
            <a:r>
              <a:rPr sz="2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spc="85" dirty="0">
                <a:solidFill>
                  <a:srgbClr val="124679"/>
                </a:solidFill>
                <a:latin typeface="Microsoft Sans Serif"/>
                <a:cs typeface="Microsoft Sans Serif"/>
              </a:rPr>
              <a:t>đợt</a:t>
            </a:r>
            <a:r>
              <a:rPr sz="26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24679"/>
                </a:solidFill>
                <a:latin typeface="Microsoft Sans Serif"/>
                <a:cs typeface="Microsoft Sans Serif"/>
              </a:rPr>
              <a:t>cấp</a:t>
            </a:r>
            <a:endParaRPr sz="26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62760" y="6668321"/>
            <a:ext cx="77724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i="1" dirty="0">
                <a:solidFill>
                  <a:srgbClr val="FFFFFF"/>
                </a:solidFill>
                <a:latin typeface="Arial"/>
                <a:cs typeface="Arial"/>
              </a:rPr>
              <a:t>GI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12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0638D713-A58B-4D66-878D-45D37E85658F}" type="datetime10">
              <a:rPr lang="en-US" smtClean="0"/>
              <a:t>13:19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1123755"/>
            <a:ext cx="11084560" cy="5122545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0"/>
              </a:spcBef>
              <a:buClr>
                <a:srgbClr val="F79546"/>
              </a:buClr>
              <a:buSzPct val="7954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Tất</a:t>
            </a:r>
            <a:r>
              <a:rPr sz="22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07182B"/>
                </a:solidFill>
                <a:latin typeface="Microsoft Sans Serif"/>
                <a:cs typeface="Microsoft Sans Serif"/>
              </a:rPr>
              <a:t>cả</a:t>
            </a:r>
            <a:r>
              <a:rPr sz="22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các</a:t>
            </a:r>
            <a:r>
              <a:rPr sz="22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bệnh</a:t>
            </a:r>
            <a:r>
              <a:rPr sz="22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nhân</a:t>
            </a:r>
            <a:r>
              <a:rPr sz="2200" spc="5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cần</a:t>
            </a:r>
            <a:r>
              <a:rPr sz="22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114" dirty="0">
                <a:solidFill>
                  <a:srgbClr val="07182B"/>
                </a:solidFill>
                <a:latin typeface="Microsoft Sans Serif"/>
                <a:cs typeface="Microsoft Sans Serif"/>
              </a:rPr>
              <a:t>được</a:t>
            </a:r>
            <a:r>
              <a:rPr sz="22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cung</a:t>
            </a:r>
            <a:r>
              <a:rPr sz="22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cấp</a:t>
            </a:r>
            <a:r>
              <a:rPr sz="22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một</a:t>
            </a:r>
            <a:r>
              <a:rPr sz="2200" spc="5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07182B"/>
                </a:solidFill>
                <a:latin typeface="Microsoft Sans Serif"/>
                <a:cs typeface="Microsoft Sans Serif"/>
              </a:rPr>
              <a:t>kế</a:t>
            </a:r>
            <a:r>
              <a:rPr sz="22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hoạch</a:t>
            </a:r>
            <a:r>
              <a:rPr sz="22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hành</a:t>
            </a:r>
            <a:r>
              <a:rPr sz="22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động</a:t>
            </a:r>
            <a:r>
              <a:rPr sz="2200" spc="-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hen:</a:t>
            </a:r>
            <a:endParaRPr sz="2200">
              <a:latin typeface="Microsoft Sans Serif"/>
              <a:cs typeface="Microsoft Sans Serif"/>
            </a:endParaRPr>
          </a:p>
          <a:p>
            <a:pPr marL="751840" lvl="1" indent="-392430">
              <a:lnSpc>
                <a:spcPct val="100000"/>
              </a:lnSpc>
              <a:spcBef>
                <a:spcPts val="790"/>
              </a:spcBef>
              <a:buClr>
                <a:srgbClr val="F79546"/>
              </a:buClr>
              <a:buSzPct val="79545"/>
              <a:buFont typeface="Wingdings"/>
              <a:buChar char=""/>
              <a:tabLst>
                <a:tab pos="751840" algn="l"/>
                <a:tab pos="752475" algn="l"/>
              </a:tabLst>
            </a:pPr>
            <a:r>
              <a:rPr sz="22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Mục</a:t>
            </a:r>
            <a:r>
              <a:rPr sz="2200" spc="4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20" dirty="0">
                <a:solidFill>
                  <a:srgbClr val="1F487C"/>
                </a:solidFill>
                <a:latin typeface="Microsoft Sans Serif"/>
                <a:cs typeface="Microsoft Sans Serif"/>
              </a:rPr>
              <a:t>đích:</a:t>
            </a:r>
            <a:r>
              <a:rPr sz="22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để</a:t>
            </a:r>
            <a:r>
              <a:rPr sz="2200" spc="2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bệnh</a:t>
            </a:r>
            <a:r>
              <a:rPr sz="22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nhân</a:t>
            </a:r>
            <a:r>
              <a:rPr sz="22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biết</a:t>
            </a:r>
            <a:r>
              <a:rPr sz="22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487C"/>
                </a:solidFill>
                <a:latin typeface="Microsoft Sans Serif"/>
                <a:cs typeface="Microsoft Sans Serif"/>
              </a:rPr>
              <a:t>cách</a:t>
            </a:r>
            <a:r>
              <a:rPr sz="2200" spc="2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nhận</a:t>
            </a:r>
            <a:r>
              <a:rPr sz="22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biết</a:t>
            </a:r>
            <a:r>
              <a:rPr sz="22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và</a:t>
            </a:r>
            <a:r>
              <a:rPr sz="2200" spc="2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114" dirty="0">
                <a:solidFill>
                  <a:srgbClr val="1F487C"/>
                </a:solidFill>
                <a:latin typeface="Microsoft Sans Serif"/>
                <a:cs typeface="Microsoft Sans Serif"/>
              </a:rPr>
              <a:t>xử</a:t>
            </a:r>
            <a:r>
              <a:rPr sz="2200" spc="4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lý</a:t>
            </a:r>
            <a:r>
              <a:rPr sz="2200" spc="2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khi</a:t>
            </a:r>
            <a:r>
              <a:rPr sz="22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bệnh</a:t>
            </a:r>
            <a:r>
              <a:rPr sz="22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hen</a:t>
            </a:r>
            <a:r>
              <a:rPr sz="2200" spc="2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xấu</a:t>
            </a:r>
            <a:r>
              <a:rPr sz="22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đi.</a:t>
            </a:r>
            <a:endParaRPr sz="2200">
              <a:latin typeface="Microsoft Sans Serif"/>
              <a:cs typeface="Microsoft Sans Serif"/>
            </a:endParaRPr>
          </a:p>
          <a:p>
            <a:pPr marL="751840" marR="5080" lvl="1" indent="-392430">
              <a:lnSpc>
                <a:spcPct val="110000"/>
              </a:lnSpc>
              <a:spcBef>
                <a:spcPts val="530"/>
              </a:spcBef>
              <a:buClr>
                <a:srgbClr val="F79546"/>
              </a:buClr>
              <a:buSzPct val="79545"/>
              <a:buFont typeface="Wingdings"/>
              <a:buChar char=""/>
              <a:tabLst>
                <a:tab pos="751840" algn="l"/>
                <a:tab pos="752475" algn="l"/>
              </a:tabLst>
            </a:pPr>
            <a:r>
              <a:rPr sz="22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Phải</a:t>
            </a:r>
            <a:r>
              <a:rPr sz="22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phù</a:t>
            </a:r>
            <a:r>
              <a:rPr sz="2200" spc="4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65" dirty="0">
                <a:solidFill>
                  <a:srgbClr val="1F487C"/>
                </a:solidFill>
                <a:latin typeface="Microsoft Sans Serif"/>
                <a:cs typeface="Microsoft Sans Serif"/>
              </a:rPr>
              <a:t>hợp</a:t>
            </a:r>
            <a:r>
              <a:rPr sz="22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65" dirty="0">
                <a:solidFill>
                  <a:srgbClr val="1F487C"/>
                </a:solidFill>
                <a:latin typeface="Microsoft Sans Serif"/>
                <a:cs typeface="Microsoft Sans Serif"/>
              </a:rPr>
              <a:t>với</a:t>
            </a:r>
            <a:r>
              <a:rPr sz="22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thuốc</a:t>
            </a:r>
            <a:r>
              <a:rPr sz="2200" spc="4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120" dirty="0">
                <a:solidFill>
                  <a:srgbClr val="1F487C"/>
                </a:solidFill>
                <a:latin typeface="Microsoft Sans Serif"/>
                <a:cs typeface="Microsoft Sans Serif"/>
              </a:rPr>
              <a:t>sử</a:t>
            </a:r>
            <a:r>
              <a:rPr sz="22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dụng,</a:t>
            </a:r>
            <a:r>
              <a:rPr sz="22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80" dirty="0">
                <a:solidFill>
                  <a:srgbClr val="1F487C"/>
                </a:solidFill>
                <a:latin typeface="Microsoft Sans Serif"/>
                <a:cs typeface="Microsoft Sans Serif"/>
              </a:rPr>
              <a:t>mức</a:t>
            </a:r>
            <a:r>
              <a:rPr sz="2200" spc="4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độ</a:t>
            </a:r>
            <a:r>
              <a:rPr sz="22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kiểm</a:t>
            </a:r>
            <a:r>
              <a:rPr sz="22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soát</a:t>
            </a:r>
            <a:r>
              <a:rPr sz="22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hen</a:t>
            </a:r>
            <a:r>
              <a:rPr sz="22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và</a:t>
            </a:r>
            <a:r>
              <a:rPr sz="22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25" dirty="0">
                <a:solidFill>
                  <a:srgbClr val="1F487C"/>
                </a:solidFill>
                <a:latin typeface="Microsoft Sans Serif"/>
                <a:cs typeface="Microsoft Sans Serif"/>
              </a:rPr>
              <a:t>tình</a:t>
            </a:r>
            <a:r>
              <a:rPr sz="22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trạng</a:t>
            </a:r>
            <a:r>
              <a:rPr sz="2200" spc="4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80" dirty="0">
                <a:solidFill>
                  <a:srgbClr val="1F487C"/>
                </a:solidFill>
                <a:latin typeface="Microsoft Sans Serif"/>
                <a:cs typeface="Microsoft Sans Serif"/>
              </a:rPr>
              <a:t>sức</a:t>
            </a:r>
            <a:r>
              <a:rPr sz="2200" spc="6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khỏe</a:t>
            </a:r>
            <a:r>
              <a:rPr sz="22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của </a:t>
            </a:r>
            <a:r>
              <a:rPr sz="2200" spc="-57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85" dirty="0">
                <a:solidFill>
                  <a:srgbClr val="1F487C"/>
                </a:solidFill>
                <a:latin typeface="Microsoft Sans Serif"/>
                <a:cs typeface="Microsoft Sans Serif"/>
              </a:rPr>
              <a:t>người</a:t>
            </a:r>
            <a:r>
              <a:rPr sz="2200" spc="2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bệnh</a:t>
            </a:r>
            <a:endParaRPr sz="2200">
              <a:latin typeface="Microsoft Sans Serif"/>
              <a:cs typeface="Microsoft Sans Serif"/>
            </a:endParaRPr>
          </a:p>
          <a:p>
            <a:pPr marL="751840" lvl="1" indent="-392430">
              <a:lnSpc>
                <a:spcPct val="100000"/>
              </a:lnSpc>
              <a:spcBef>
                <a:spcPts val="790"/>
              </a:spcBef>
              <a:buClr>
                <a:srgbClr val="F79546"/>
              </a:buClr>
              <a:buSzPct val="79545"/>
              <a:buFont typeface="Wingdings"/>
              <a:buChar char=""/>
              <a:tabLst>
                <a:tab pos="751840" algn="l"/>
                <a:tab pos="752475" algn="l"/>
              </a:tabLst>
            </a:pPr>
            <a:r>
              <a:rPr sz="2200" spc="75" dirty="0">
                <a:solidFill>
                  <a:srgbClr val="1F487C"/>
                </a:solidFill>
                <a:latin typeface="Microsoft Sans Serif"/>
                <a:cs typeface="Microsoft Sans Serif"/>
              </a:rPr>
              <a:t>Dựa</a:t>
            </a:r>
            <a:r>
              <a:rPr sz="22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trên</a:t>
            </a:r>
            <a:r>
              <a:rPr sz="2200" spc="4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105" dirty="0">
                <a:solidFill>
                  <a:srgbClr val="1F487C"/>
                </a:solidFill>
                <a:latin typeface="Microsoft Sans Serif"/>
                <a:cs typeface="Microsoft Sans Serif"/>
              </a:rPr>
              <a:t>cơ</a:t>
            </a:r>
            <a:r>
              <a:rPr sz="22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105" dirty="0">
                <a:solidFill>
                  <a:srgbClr val="1F487C"/>
                </a:solidFill>
                <a:latin typeface="Microsoft Sans Serif"/>
                <a:cs typeface="Microsoft Sans Serif"/>
              </a:rPr>
              <a:t>sở</a:t>
            </a:r>
            <a:r>
              <a:rPr sz="2200" spc="2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triệu</a:t>
            </a:r>
            <a:r>
              <a:rPr sz="22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Microsoft Sans Serif"/>
                <a:cs typeface="Microsoft Sans Serif"/>
              </a:rPr>
              <a:t>chứng</a:t>
            </a:r>
            <a:r>
              <a:rPr sz="2200" spc="4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hen</a:t>
            </a:r>
            <a:r>
              <a:rPr sz="2200" spc="4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và/hoặc</a:t>
            </a:r>
            <a:r>
              <a:rPr sz="22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PEF</a:t>
            </a:r>
            <a:r>
              <a:rPr sz="2200" spc="4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(trẻ</a:t>
            </a:r>
            <a:r>
              <a:rPr sz="2200" spc="4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em:</a:t>
            </a:r>
            <a:r>
              <a:rPr sz="2200" spc="4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chỉ</a:t>
            </a:r>
            <a:r>
              <a:rPr sz="22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triệu</a:t>
            </a:r>
            <a:r>
              <a:rPr sz="2200" spc="5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40" dirty="0">
                <a:solidFill>
                  <a:srgbClr val="1F487C"/>
                </a:solidFill>
                <a:latin typeface="Microsoft Sans Serif"/>
                <a:cs typeface="Microsoft Sans Serif"/>
              </a:rPr>
              <a:t>chứng)</a:t>
            </a:r>
            <a:endParaRPr sz="22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795"/>
              </a:spcBef>
              <a:buClr>
                <a:srgbClr val="F79546"/>
              </a:buClr>
              <a:buSzPct val="7954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Kế</a:t>
            </a:r>
            <a:r>
              <a:rPr sz="22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hoạch</a:t>
            </a:r>
            <a:r>
              <a:rPr sz="22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hành</a:t>
            </a:r>
            <a:r>
              <a:rPr sz="22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động</a:t>
            </a:r>
            <a:r>
              <a:rPr sz="22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nên</a:t>
            </a:r>
            <a:r>
              <a:rPr sz="22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bao</a:t>
            </a:r>
            <a:r>
              <a:rPr sz="22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gồm:</a:t>
            </a:r>
            <a:endParaRPr sz="2200">
              <a:latin typeface="Microsoft Sans Serif"/>
              <a:cs typeface="Microsoft Sans Serif"/>
            </a:endParaRPr>
          </a:p>
          <a:p>
            <a:pPr marL="751840" lvl="1" indent="-392430">
              <a:lnSpc>
                <a:spcPct val="100000"/>
              </a:lnSpc>
              <a:spcBef>
                <a:spcPts val="795"/>
              </a:spcBef>
              <a:buClr>
                <a:srgbClr val="F79546"/>
              </a:buClr>
              <a:buSzPct val="79545"/>
              <a:buFont typeface="Wingdings"/>
              <a:buChar char=""/>
              <a:tabLst>
                <a:tab pos="751840" algn="l"/>
                <a:tab pos="752475" algn="l"/>
              </a:tabLst>
            </a:pPr>
            <a:r>
              <a:rPr sz="22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Các</a:t>
            </a:r>
            <a:r>
              <a:rPr sz="2200" spc="2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thuốc</a:t>
            </a:r>
            <a:r>
              <a:rPr sz="22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hen</a:t>
            </a:r>
            <a:r>
              <a:rPr sz="2200" spc="2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75" dirty="0">
                <a:solidFill>
                  <a:srgbClr val="1F487C"/>
                </a:solidFill>
                <a:latin typeface="Microsoft Sans Serif"/>
                <a:cs typeface="Microsoft Sans Serif"/>
              </a:rPr>
              <a:t>thường</a:t>
            </a:r>
            <a:r>
              <a:rPr sz="22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dùng</a:t>
            </a:r>
            <a:r>
              <a:rPr sz="22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của</a:t>
            </a:r>
            <a:r>
              <a:rPr sz="2200" spc="2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bệnh</a:t>
            </a:r>
            <a:r>
              <a:rPr sz="22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nhân</a:t>
            </a:r>
            <a:endParaRPr sz="2200">
              <a:latin typeface="Microsoft Sans Serif"/>
              <a:cs typeface="Microsoft Sans Serif"/>
            </a:endParaRPr>
          </a:p>
          <a:p>
            <a:pPr marL="751840" lvl="1" indent="-392430">
              <a:lnSpc>
                <a:spcPct val="100000"/>
              </a:lnSpc>
              <a:spcBef>
                <a:spcPts val="790"/>
              </a:spcBef>
              <a:buClr>
                <a:srgbClr val="F79546"/>
              </a:buClr>
              <a:buSzPct val="79545"/>
              <a:buFont typeface="Wingdings"/>
              <a:buChar char=""/>
              <a:tabLst>
                <a:tab pos="751840" algn="l"/>
                <a:tab pos="752475" algn="l"/>
              </a:tabLst>
            </a:pPr>
            <a:r>
              <a:rPr sz="22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Khi</a:t>
            </a:r>
            <a:r>
              <a:rPr sz="22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nào</a:t>
            </a:r>
            <a:r>
              <a:rPr sz="22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và</a:t>
            </a:r>
            <a:r>
              <a:rPr sz="2200" spc="4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làm</a:t>
            </a:r>
            <a:r>
              <a:rPr sz="2200" spc="4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thế</a:t>
            </a:r>
            <a:r>
              <a:rPr sz="2200" spc="4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nào</a:t>
            </a:r>
            <a:r>
              <a:rPr sz="22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để</a:t>
            </a:r>
            <a:r>
              <a:rPr sz="22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tăng</a:t>
            </a:r>
            <a:r>
              <a:rPr sz="2200" spc="4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thuốc</a:t>
            </a:r>
            <a:r>
              <a:rPr sz="2200" spc="4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và</a:t>
            </a:r>
            <a:r>
              <a:rPr sz="22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bắt</a:t>
            </a:r>
            <a:r>
              <a:rPr sz="2200" spc="4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đầu</a:t>
            </a:r>
            <a:r>
              <a:rPr sz="22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dùng</a:t>
            </a:r>
            <a:r>
              <a:rPr sz="22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corticoid</a:t>
            </a:r>
            <a:r>
              <a:rPr sz="2200" spc="2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uống</a:t>
            </a:r>
            <a:r>
              <a:rPr sz="22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(OCS)</a:t>
            </a:r>
            <a:endParaRPr sz="2200">
              <a:latin typeface="Microsoft Sans Serif"/>
              <a:cs typeface="Microsoft Sans Serif"/>
            </a:endParaRPr>
          </a:p>
          <a:p>
            <a:pPr marL="751840" lvl="1" indent="-392430">
              <a:lnSpc>
                <a:spcPct val="100000"/>
              </a:lnSpc>
              <a:spcBef>
                <a:spcPts val="790"/>
              </a:spcBef>
              <a:buClr>
                <a:srgbClr val="F79546"/>
              </a:buClr>
              <a:buSzPct val="79545"/>
              <a:buFont typeface="Wingdings"/>
              <a:buChar char=""/>
              <a:tabLst>
                <a:tab pos="751840" algn="l"/>
                <a:tab pos="752475" algn="l"/>
              </a:tabLst>
            </a:pPr>
            <a:r>
              <a:rPr sz="22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Làm</a:t>
            </a:r>
            <a:r>
              <a:rPr sz="22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thế</a:t>
            </a:r>
            <a:r>
              <a:rPr sz="2200" spc="4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nào</a:t>
            </a:r>
            <a:r>
              <a:rPr sz="22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để</a:t>
            </a:r>
            <a:r>
              <a:rPr sz="22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tiếp</a:t>
            </a:r>
            <a:r>
              <a:rPr sz="2200" spc="2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cận</a:t>
            </a:r>
            <a:r>
              <a:rPr sz="2200" spc="4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487C"/>
                </a:solidFill>
                <a:latin typeface="Microsoft Sans Serif"/>
                <a:cs typeface="Microsoft Sans Serif"/>
              </a:rPr>
              <a:t>chăm</a:t>
            </a:r>
            <a:r>
              <a:rPr sz="22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487C"/>
                </a:solidFill>
                <a:latin typeface="Microsoft Sans Serif"/>
                <a:cs typeface="Microsoft Sans Serif"/>
              </a:rPr>
              <a:t>sóc</a:t>
            </a:r>
            <a:r>
              <a:rPr sz="2200" spc="2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y</a:t>
            </a:r>
            <a:r>
              <a:rPr sz="22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tế</a:t>
            </a:r>
            <a:r>
              <a:rPr sz="22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nếu</a:t>
            </a:r>
            <a:r>
              <a:rPr sz="22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487C"/>
                </a:solidFill>
                <a:latin typeface="Microsoft Sans Serif"/>
                <a:cs typeface="Microsoft Sans Serif"/>
              </a:rPr>
              <a:t>các</a:t>
            </a:r>
            <a:r>
              <a:rPr sz="22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triệu</a:t>
            </a:r>
            <a:r>
              <a:rPr sz="22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45" dirty="0">
                <a:solidFill>
                  <a:srgbClr val="1F487C"/>
                </a:solidFill>
                <a:latin typeface="Microsoft Sans Serif"/>
                <a:cs typeface="Microsoft Sans Serif"/>
              </a:rPr>
              <a:t>chứng</a:t>
            </a:r>
            <a:r>
              <a:rPr sz="2200" spc="4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không</a:t>
            </a:r>
            <a:r>
              <a:rPr sz="22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đáp</a:t>
            </a:r>
            <a:r>
              <a:rPr sz="22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80" dirty="0">
                <a:solidFill>
                  <a:srgbClr val="1F487C"/>
                </a:solidFill>
                <a:latin typeface="Microsoft Sans Serif"/>
                <a:cs typeface="Microsoft Sans Serif"/>
              </a:rPr>
              <a:t>ứng</a:t>
            </a:r>
            <a:r>
              <a:rPr sz="2200" spc="4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điều</a:t>
            </a:r>
            <a:r>
              <a:rPr sz="22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trị</a:t>
            </a:r>
            <a:endParaRPr sz="22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795"/>
              </a:spcBef>
              <a:buClr>
                <a:srgbClr val="F79546"/>
              </a:buClr>
              <a:buSzPct val="7954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200" dirty="0">
                <a:solidFill>
                  <a:srgbClr val="07182B"/>
                </a:solidFill>
                <a:latin typeface="Microsoft Sans Serif"/>
                <a:cs typeface="Microsoft Sans Serif"/>
              </a:rPr>
              <a:t>Lý</a:t>
            </a:r>
            <a:r>
              <a:rPr sz="22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do</a:t>
            </a:r>
            <a:r>
              <a:rPr sz="22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cần</a:t>
            </a:r>
            <a:r>
              <a:rPr sz="22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bản</a:t>
            </a:r>
            <a:r>
              <a:rPr sz="22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07182B"/>
                </a:solidFill>
                <a:latin typeface="Microsoft Sans Serif"/>
                <a:cs typeface="Microsoft Sans Serif"/>
              </a:rPr>
              <a:t>kế</a:t>
            </a:r>
            <a:r>
              <a:rPr sz="22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hoạch</a:t>
            </a:r>
            <a:r>
              <a:rPr sz="22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hành</a:t>
            </a:r>
            <a:r>
              <a:rPr sz="22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động</a:t>
            </a:r>
            <a:r>
              <a:rPr sz="22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hen:</a:t>
            </a:r>
            <a:endParaRPr sz="2200">
              <a:latin typeface="Microsoft Sans Serif"/>
              <a:cs typeface="Microsoft Sans Serif"/>
            </a:endParaRPr>
          </a:p>
          <a:p>
            <a:pPr marL="756285" marR="5715" lvl="1" indent="-396875">
              <a:lnSpc>
                <a:spcPct val="110000"/>
              </a:lnSpc>
              <a:spcBef>
                <a:spcPts val="530"/>
              </a:spcBef>
              <a:buClr>
                <a:srgbClr val="F79546"/>
              </a:buClr>
              <a:buFont typeface="Wingdings"/>
              <a:buChar char=""/>
              <a:tabLst>
                <a:tab pos="756285" algn="l"/>
                <a:tab pos="756920" algn="l"/>
              </a:tabLst>
            </a:pPr>
            <a:r>
              <a:rPr sz="22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Khi</a:t>
            </a:r>
            <a:r>
              <a:rPr sz="22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phối</a:t>
            </a:r>
            <a:r>
              <a:rPr sz="22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65" dirty="0">
                <a:solidFill>
                  <a:srgbClr val="1F487C"/>
                </a:solidFill>
                <a:latin typeface="Microsoft Sans Serif"/>
                <a:cs typeface="Microsoft Sans Serif"/>
              </a:rPr>
              <a:t>hợp</a:t>
            </a:r>
            <a:r>
              <a:rPr sz="22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65" dirty="0">
                <a:solidFill>
                  <a:srgbClr val="1F487C"/>
                </a:solidFill>
                <a:latin typeface="Microsoft Sans Serif"/>
                <a:cs typeface="Microsoft Sans Serif"/>
              </a:rPr>
              <a:t>với</a:t>
            </a:r>
            <a:r>
              <a:rPr sz="22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120" dirty="0">
                <a:solidFill>
                  <a:srgbClr val="1F487C"/>
                </a:solidFill>
                <a:latin typeface="Microsoft Sans Serif"/>
                <a:cs typeface="Microsoft Sans Serif"/>
              </a:rPr>
              <a:t>tự</a:t>
            </a:r>
            <a:r>
              <a:rPr sz="22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theo</a:t>
            </a:r>
            <a:r>
              <a:rPr sz="22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dõi</a:t>
            </a:r>
            <a:r>
              <a:rPr sz="22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và</a:t>
            </a:r>
            <a:r>
              <a:rPr sz="2200" spc="4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xem</a:t>
            </a:r>
            <a:r>
              <a:rPr sz="2200" spc="4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xét</a:t>
            </a:r>
            <a:r>
              <a:rPr sz="22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điều</a:t>
            </a:r>
            <a:r>
              <a:rPr sz="22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trị</a:t>
            </a:r>
            <a:r>
              <a:rPr sz="22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75" dirty="0">
                <a:solidFill>
                  <a:srgbClr val="1F487C"/>
                </a:solidFill>
                <a:latin typeface="Microsoft Sans Serif"/>
                <a:cs typeface="Microsoft Sans Serif"/>
              </a:rPr>
              <a:t>thường</a:t>
            </a:r>
            <a:r>
              <a:rPr sz="2200" spc="5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xuyên,</a:t>
            </a:r>
            <a:r>
              <a:rPr sz="2200" spc="4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487C"/>
                </a:solidFill>
                <a:latin typeface="Microsoft Sans Serif"/>
                <a:cs typeface="Microsoft Sans Serif"/>
              </a:rPr>
              <a:t>kế</a:t>
            </a:r>
            <a:r>
              <a:rPr sz="22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hoạch</a:t>
            </a:r>
            <a:r>
              <a:rPr sz="2200" spc="4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hành</a:t>
            </a:r>
            <a:r>
              <a:rPr sz="2200" spc="3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động </a:t>
            </a:r>
            <a:r>
              <a:rPr sz="2200" spc="-57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giúp</a:t>
            </a:r>
            <a:r>
              <a:rPr sz="2200" spc="2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giảm</a:t>
            </a:r>
            <a:r>
              <a:rPr sz="2200" spc="4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nguy</a:t>
            </a:r>
            <a:r>
              <a:rPr sz="22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105" dirty="0">
                <a:solidFill>
                  <a:srgbClr val="1F487C"/>
                </a:solidFill>
                <a:latin typeface="Microsoft Sans Serif"/>
                <a:cs typeface="Microsoft Sans Serif"/>
              </a:rPr>
              <a:t>cơ</a:t>
            </a:r>
            <a:r>
              <a:rPr sz="2200" spc="1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120" dirty="0">
                <a:solidFill>
                  <a:srgbClr val="1F487C"/>
                </a:solidFill>
                <a:latin typeface="Microsoft Sans Serif"/>
                <a:cs typeface="Microsoft Sans Serif"/>
              </a:rPr>
              <a:t>tử</a:t>
            </a:r>
            <a:r>
              <a:rPr sz="2200" spc="3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vong</a:t>
            </a:r>
            <a:r>
              <a:rPr sz="2200" spc="4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do</a:t>
            </a:r>
            <a:r>
              <a:rPr sz="2200" spc="4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hen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62760" y="6668321"/>
            <a:ext cx="77724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i="1" dirty="0">
                <a:solidFill>
                  <a:srgbClr val="FFFFFF"/>
                </a:solidFill>
                <a:latin typeface="Arial"/>
                <a:cs typeface="Arial"/>
              </a:rPr>
              <a:t>GI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12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4487" y="482854"/>
            <a:ext cx="952563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124679"/>
                </a:solidFill>
              </a:rPr>
              <a:t>TỰ</a:t>
            </a:r>
            <a:r>
              <a:rPr sz="2500" dirty="0">
                <a:solidFill>
                  <a:srgbClr val="124679"/>
                </a:solidFill>
              </a:rPr>
              <a:t> </a:t>
            </a:r>
            <a:r>
              <a:rPr sz="2500" spc="-5" dirty="0">
                <a:solidFill>
                  <a:srgbClr val="124679"/>
                </a:solidFill>
              </a:rPr>
              <a:t>XỬ</a:t>
            </a:r>
            <a:r>
              <a:rPr sz="2500" spc="10" dirty="0">
                <a:solidFill>
                  <a:srgbClr val="124679"/>
                </a:solidFill>
              </a:rPr>
              <a:t> </a:t>
            </a:r>
            <a:r>
              <a:rPr sz="2500" spc="-5" dirty="0">
                <a:solidFill>
                  <a:srgbClr val="124679"/>
                </a:solidFill>
              </a:rPr>
              <a:t>TRÍ</a:t>
            </a:r>
            <a:r>
              <a:rPr sz="2500" spc="10" dirty="0">
                <a:solidFill>
                  <a:srgbClr val="124679"/>
                </a:solidFill>
              </a:rPr>
              <a:t> </a:t>
            </a:r>
            <a:r>
              <a:rPr sz="2500" spc="-10" dirty="0">
                <a:solidFill>
                  <a:srgbClr val="124679"/>
                </a:solidFill>
              </a:rPr>
              <a:t>ĐỢT</a:t>
            </a:r>
            <a:r>
              <a:rPr sz="2500" dirty="0">
                <a:solidFill>
                  <a:srgbClr val="124679"/>
                </a:solidFill>
              </a:rPr>
              <a:t> </a:t>
            </a:r>
            <a:r>
              <a:rPr sz="2500" spc="-10" dirty="0">
                <a:solidFill>
                  <a:srgbClr val="124679"/>
                </a:solidFill>
              </a:rPr>
              <a:t>CẤP</a:t>
            </a:r>
            <a:r>
              <a:rPr sz="2500" spc="-40" dirty="0">
                <a:solidFill>
                  <a:srgbClr val="124679"/>
                </a:solidFill>
              </a:rPr>
              <a:t> </a:t>
            </a:r>
            <a:r>
              <a:rPr sz="2500" spc="-10" dirty="0">
                <a:solidFill>
                  <a:srgbClr val="124679"/>
                </a:solidFill>
              </a:rPr>
              <a:t>HPQ</a:t>
            </a:r>
            <a:r>
              <a:rPr sz="2500" dirty="0">
                <a:solidFill>
                  <a:srgbClr val="124679"/>
                </a:solidFill>
              </a:rPr>
              <a:t> </a:t>
            </a:r>
            <a:r>
              <a:rPr sz="2500" spc="-5" dirty="0">
                <a:solidFill>
                  <a:srgbClr val="124679"/>
                </a:solidFill>
              </a:rPr>
              <a:t>THEO</a:t>
            </a:r>
            <a:r>
              <a:rPr sz="2500" spc="5" dirty="0">
                <a:solidFill>
                  <a:srgbClr val="124679"/>
                </a:solidFill>
              </a:rPr>
              <a:t> </a:t>
            </a:r>
            <a:r>
              <a:rPr sz="2500" spc="-10" dirty="0">
                <a:solidFill>
                  <a:srgbClr val="124679"/>
                </a:solidFill>
              </a:rPr>
              <a:t>BẢN</a:t>
            </a:r>
            <a:r>
              <a:rPr sz="2500" spc="15" dirty="0">
                <a:solidFill>
                  <a:srgbClr val="124679"/>
                </a:solidFill>
              </a:rPr>
              <a:t> </a:t>
            </a:r>
            <a:r>
              <a:rPr sz="2500" spc="-10" dirty="0">
                <a:solidFill>
                  <a:srgbClr val="124679"/>
                </a:solidFill>
              </a:rPr>
              <a:t>KẾ</a:t>
            </a:r>
            <a:r>
              <a:rPr sz="2500" spc="-5" dirty="0">
                <a:solidFill>
                  <a:srgbClr val="124679"/>
                </a:solidFill>
              </a:rPr>
              <a:t> </a:t>
            </a:r>
            <a:r>
              <a:rPr sz="2500" spc="-10" dirty="0">
                <a:solidFill>
                  <a:srgbClr val="124679"/>
                </a:solidFill>
              </a:rPr>
              <a:t>HOẠCH</a:t>
            </a:r>
            <a:r>
              <a:rPr sz="2500" dirty="0">
                <a:solidFill>
                  <a:srgbClr val="124679"/>
                </a:solidFill>
              </a:rPr>
              <a:t> </a:t>
            </a:r>
            <a:r>
              <a:rPr sz="2500" spc="-15" dirty="0">
                <a:solidFill>
                  <a:srgbClr val="124679"/>
                </a:solidFill>
              </a:rPr>
              <a:t>HÀNH</a:t>
            </a:r>
            <a:r>
              <a:rPr sz="2500" spc="45" dirty="0">
                <a:solidFill>
                  <a:srgbClr val="124679"/>
                </a:solidFill>
              </a:rPr>
              <a:t> </a:t>
            </a:r>
            <a:r>
              <a:rPr sz="2500" spc="-10" dirty="0">
                <a:solidFill>
                  <a:srgbClr val="124679"/>
                </a:solidFill>
              </a:rPr>
              <a:t>ĐỘNG</a:t>
            </a:r>
            <a:endParaRPr sz="25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223EF609-B1E6-4187-8758-6A83E47FCA19}" type="datetime10">
              <a:rPr lang="en-US" smtClean="0"/>
              <a:t>13:19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3363</Words>
  <Application>Microsoft Office PowerPoint</Application>
  <PresentationFormat>Custom</PresentationFormat>
  <Paragraphs>332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Chẩn đoán và điều trị đợt cấp hen phế quản (Cập nhật GINA 2022)</vt:lpstr>
      <vt:lpstr>PowerPoint Presentation</vt:lpstr>
      <vt:lpstr>Chẩn đoán đợt cấp HPQ</vt:lpstr>
      <vt:lpstr>Chẩn đoán đợt cấp HPQ</vt:lpstr>
      <vt:lpstr>Chẩn đoán phân biệt</vt:lpstr>
      <vt:lpstr>Các yếu tố nguy cơ gây đợt cấp</vt:lpstr>
      <vt:lpstr>Các bệnh nhân có nguy cơ cao tử vong do hen</vt:lpstr>
      <vt:lpstr>PowerPoint Presentation</vt:lpstr>
      <vt:lpstr>TỰ XỬ TRÍ ĐỢT CẤP HPQ THEO BẢN KẾ HOẠCH HÀNH ĐỘNG</vt:lpstr>
      <vt:lpstr>BẢN KẾ HOẠCH HÀNH ĐỘNG HEN</vt:lpstr>
      <vt:lpstr>Các bước tiến hành</vt:lpstr>
      <vt:lpstr>Lựa chọn thuốc theo kế hoạch hành động hen</vt:lpstr>
      <vt:lpstr>Lựa chọn thuốc theo kế hoạch hành động hen</vt:lpstr>
      <vt:lpstr>Lựa chọn thuốc theo kế hoạch hành động hen</vt:lpstr>
      <vt:lpstr>Theo dõi sau khi tự xử trí đợt cấp HPQ theo bản kế hoạch  hành động</vt:lpstr>
      <vt:lpstr>XỬ TRÍ ĐỢT CẤP HPQ TẠI TUYẾN CƠ SỞ (bệnh nhân ≥ 6 tuổi)</vt:lpstr>
      <vt:lpstr>Đánh giá tình trạng hen</vt:lpstr>
      <vt:lpstr>Đánh giá tình trạng hen</vt:lpstr>
      <vt:lpstr>Đánh giá tình trạng hen</vt:lpstr>
      <vt:lpstr>Phác đồ xử trí đợt cấp HPQ tại tuyến cơ sở (bệnh nhân ≥ 6 tuổi)</vt:lpstr>
      <vt:lpstr>Phác đồ xử trí đợt cấp HPQ tại tuyến cơ sở (bệnh nhân ≥ 6 tuổi)</vt:lpstr>
      <vt:lpstr>XỬ TRÍ ĐỢT CẤP HPQ TẠI TUYẾN CƠ SỞ</vt:lpstr>
      <vt:lpstr>XỬ TRÍ ĐỢT CẤP HPQ TẠI TUYẾN CƠ SỞ</vt:lpstr>
      <vt:lpstr>XỬ TRÍ ĐỢT CẤP HPQ TẠI ĐƠN VỊ CẤP CỨU</vt:lpstr>
      <vt:lpstr>Đánh giá tình trạng hen</vt:lpstr>
      <vt:lpstr>Đánh giá tình trạng hen</vt:lpstr>
      <vt:lpstr>Đánh giá tình trạng hen</vt:lpstr>
      <vt:lpstr>Đánh giá tình trạng hen</vt:lpstr>
      <vt:lpstr>Đánh giá tình trạng hen</vt:lpstr>
      <vt:lpstr>Phác đồ xử trí đợt cấp HPQ tại đơn vị cấp cứu</vt:lpstr>
      <vt:lpstr>Phác đồ xử trí đợt cấp HPQ tại đơn vị cấp cứu</vt:lpstr>
      <vt:lpstr>XỬ TRÍ ĐỢT CẤP HPQ TẠI ĐƠN VỊ CẤP CỨU</vt:lpstr>
      <vt:lpstr>Đánh giá đáp ứng</vt:lpstr>
      <vt:lpstr>THEO DÕI VÀ XỬ TRÍ SAU ĐỢT CẤP</vt:lpstr>
      <vt:lpstr>THEO DÕI VÀ XỬ TRÍ SAU ĐỢT CẤP</vt:lpstr>
      <vt:lpstr>Xử trí sau đợt cấp</vt:lpstr>
      <vt:lpstr>Xử trí sau đợt cấp</vt:lpstr>
      <vt:lpstr>Xử trí sau đợt cấp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Chẩn đoán và điều trị cơn hen phế quản cấp (Cập nhật GINA 2018)</dc:title>
  <dc:creator>Truong</dc:creator>
  <cp:lastModifiedBy>Admin</cp:lastModifiedBy>
  <cp:revision>1</cp:revision>
  <cp:lastPrinted>2023-06-30T06:19:23Z</cp:lastPrinted>
  <dcterms:created xsi:type="dcterms:W3CDTF">2022-09-20T03:55:52Z</dcterms:created>
  <dcterms:modified xsi:type="dcterms:W3CDTF">2023-06-30T06:20:11Z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2022-09-20T00:00:00Z</vt:filetime>
  </property>
</Properties>
</file>