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5715000" type="screen16x1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2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/>
          <a:lstStyle>
            <a:lvl1pPr algn="r">
              <a:defRPr sz="1300"/>
            </a:lvl1pPr>
          </a:lstStyle>
          <a:p>
            <a:fld id="{C3E155C4-3F69-4893-9463-F6262334FD00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33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347" y="6657933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 anchor="b"/>
          <a:lstStyle>
            <a:lvl1pPr algn="r">
              <a:defRPr sz="1300"/>
            </a:lvl1pPr>
          </a:lstStyle>
          <a:p>
            <a:fld id="{A03734B2-B8CE-4C3E-A20F-CF7C2A810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20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/>
          <a:lstStyle>
            <a:lvl1pPr algn="r">
              <a:defRPr sz="1300"/>
            </a:lvl1pPr>
          </a:lstStyle>
          <a:p>
            <a:fld id="{050574D4-F035-49FC-A48A-2D2B6950B3AF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525463"/>
            <a:ext cx="42037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346" tIns="50173" rIns="100346" bIns="501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100346" tIns="50173" rIns="100346" bIns="501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33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7933"/>
            <a:ext cx="4028440" cy="350520"/>
          </a:xfrm>
          <a:prstGeom prst="rect">
            <a:avLst/>
          </a:prstGeom>
        </p:spPr>
        <p:txBody>
          <a:bodyPr vert="horz" lIns="100346" tIns="50173" rIns="100346" bIns="50173" rtlCol="0" anchor="b"/>
          <a:lstStyle>
            <a:lvl1pPr algn="r">
              <a:defRPr sz="1300"/>
            </a:lvl1pPr>
          </a:lstStyle>
          <a:p>
            <a:fld id="{1C592058-F2AF-4E03-A04D-BADA12A57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3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92058-F2AF-4E03-A04D-BADA12A57DC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771650"/>
            <a:ext cx="7772400" cy="120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800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66FA-A4B6-4458-8A0B-EA9C4098D54B}" type="datetime10">
              <a:rPr lang="en-US" smtClean="0"/>
              <a:t>13:12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AF0CF-021A-4415-A0CC-B3841E04CB50}" type="datetime10">
              <a:rPr lang="en-US" smtClean="0"/>
              <a:t>13:12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755D-4270-4E03-88BF-C4BF7C418BDC}" type="datetime10">
              <a:rPr lang="en-US" smtClean="0"/>
              <a:t>13:12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1F3A6-5C2E-435E-B5C7-30C24C9227FB}" type="datetime10">
              <a:rPr lang="en-US" smtClean="0"/>
              <a:t>13:12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83E7D-ABA4-454E-BD69-A05AFD9094D1}" type="datetime10">
              <a:rPr lang="en-US" smtClean="0"/>
              <a:t>13:12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4592" y="5544311"/>
            <a:ext cx="8819515" cy="170815"/>
          </a:xfrm>
          <a:custGeom>
            <a:avLst/>
            <a:gdLst/>
            <a:ahLst/>
            <a:cxnLst/>
            <a:rect l="l" t="t" r="r" b="b"/>
            <a:pathLst>
              <a:path w="8819515" h="170814">
                <a:moveTo>
                  <a:pt x="8771382" y="0"/>
                </a:moveTo>
                <a:lnTo>
                  <a:pt x="47993" y="0"/>
                </a:lnTo>
                <a:lnTo>
                  <a:pt x="29312" y="2826"/>
                </a:lnTo>
                <a:lnTo>
                  <a:pt x="14057" y="10534"/>
                </a:lnTo>
                <a:lnTo>
                  <a:pt x="3771" y="21967"/>
                </a:lnTo>
                <a:lnTo>
                  <a:pt x="0" y="35966"/>
                </a:lnTo>
                <a:lnTo>
                  <a:pt x="0" y="170686"/>
                </a:lnTo>
                <a:lnTo>
                  <a:pt x="8819388" y="170686"/>
                </a:lnTo>
                <a:lnTo>
                  <a:pt x="8819388" y="35966"/>
                </a:lnTo>
                <a:lnTo>
                  <a:pt x="8815619" y="21967"/>
                </a:lnTo>
                <a:lnTo>
                  <a:pt x="8805338" y="10534"/>
                </a:lnTo>
                <a:lnTo>
                  <a:pt x="8790080" y="2826"/>
                </a:lnTo>
                <a:lnTo>
                  <a:pt x="8771382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" y="115823"/>
            <a:ext cx="8819388" cy="108800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61376" y="153923"/>
            <a:ext cx="967739" cy="8290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34360" y="184861"/>
            <a:ext cx="287527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2257" y="1209294"/>
            <a:ext cx="8187690" cy="3548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314950"/>
            <a:ext cx="292608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8714B-848E-4D93-AB4F-050E4083B1BD}" type="datetime10">
              <a:rPr lang="en-US" smtClean="0"/>
              <a:t>13:12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ginasthma.org/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asthm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asthma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asthma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asthma.or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asthma.org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asthma.org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3770" y="5396890"/>
            <a:ext cx="2154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24679"/>
                </a:solidFill>
                <a:latin typeface="Arial"/>
                <a:cs typeface="Arial"/>
              </a:rPr>
              <a:t>©</a:t>
            </a:r>
            <a:r>
              <a:rPr sz="1200" b="1" spc="-2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24679"/>
                </a:solidFill>
                <a:latin typeface="Arial"/>
                <a:cs typeface="Arial"/>
              </a:rPr>
              <a:t>Global</a:t>
            </a:r>
            <a:r>
              <a:rPr sz="1200" b="1" spc="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24679"/>
                </a:solidFill>
                <a:latin typeface="Arial"/>
                <a:cs typeface="Arial"/>
              </a:rPr>
              <a:t>Initiative</a:t>
            </a:r>
            <a:r>
              <a:rPr sz="1200" b="1" spc="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24679"/>
                </a:solidFill>
                <a:latin typeface="Arial"/>
                <a:cs typeface="Arial"/>
              </a:rPr>
              <a:t>for</a:t>
            </a:r>
            <a:r>
              <a:rPr sz="1200" b="1" spc="-4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24679"/>
                </a:solidFill>
                <a:latin typeface="Arial"/>
                <a:cs typeface="Arial"/>
              </a:rPr>
              <a:t>Asthma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71499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2564" y="806577"/>
            <a:ext cx="6127115" cy="1710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0995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FFFFFF"/>
                </a:solidFill>
              </a:rPr>
              <a:t>Chẩn </a:t>
            </a:r>
            <a:r>
              <a:rPr sz="4200" dirty="0">
                <a:solidFill>
                  <a:srgbClr val="FFFFFF"/>
                </a:solidFill>
              </a:rPr>
              <a:t>đoán </a:t>
            </a:r>
            <a:r>
              <a:rPr sz="4200" spc="-5" dirty="0">
                <a:solidFill>
                  <a:srgbClr val="FFFFFF"/>
                </a:solidFill>
              </a:rPr>
              <a:t>và </a:t>
            </a:r>
            <a:r>
              <a:rPr sz="4200" dirty="0">
                <a:solidFill>
                  <a:srgbClr val="FFFFFF"/>
                </a:solidFill>
              </a:rPr>
              <a:t>điều </a:t>
            </a:r>
            <a:r>
              <a:rPr sz="4200" spc="-5" dirty="0">
                <a:solidFill>
                  <a:srgbClr val="FFFFFF"/>
                </a:solidFill>
              </a:rPr>
              <a:t>trị </a:t>
            </a:r>
            <a:r>
              <a:rPr sz="4200" dirty="0">
                <a:solidFill>
                  <a:srgbClr val="FFFFFF"/>
                </a:solidFill>
              </a:rPr>
              <a:t> dự</a:t>
            </a:r>
            <a:r>
              <a:rPr sz="4200" spc="-30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phòng</a:t>
            </a:r>
            <a:r>
              <a:rPr sz="4200" spc="-60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hen</a:t>
            </a:r>
            <a:r>
              <a:rPr sz="4200" spc="-25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phế</a:t>
            </a:r>
            <a:r>
              <a:rPr sz="4200" spc="-40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quản</a:t>
            </a:r>
            <a:endParaRPr sz="4200"/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2000" dirty="0">
                <a:solidFill>
                  <a:srgbClr val="124679"/>
                </a:solidFill>
              </a:rPr>
              <a:t>(Cập</a:t>
            </a:r>
            <a:r>
              <a:rPr sz="2000" spc="-40" dirty="0">
                <a:solidFill>
                  <a:srgbClr val="124679"/>
                </a:solidFill>
              </a:rPr>
              <a:t> </a:t>
            </a:r>
            <a:r>
              <a:rPr sz="2000" dirty="0">
                <a:solidFill>
                  <a:srgbClr val="124679"/>
                </a:solidFill>
              </a:rPr>
              <a:t>nhật</a:t>
            </a:r>
            <a:r>
              <a:rPr sz="2000" spc="-25" dirty="0">
                <a:solidFill>
                  <a:srgbClr val="124679"/>
                </a:solidFill>
              </a:rPr>
              <a:t> </a:t>
            </a:r>
            <a:r>
              <a:rPr sz="2000" dirty="0">
                <a:solidFill>
                  <a:srgbClr val="124679"/>
                </a:solidFill>
              </a:rPr>
              <a:t>GINA</a:t>
            </a:r>
            <a:r>
              <a:rPr sz="2000" spc="-105" dirty="0">
                <a:solidFill>
                  <a:srgbClr val="124679"/>
                </a:solidFill>
              </a:rPr>
              <a:t> </a:t>
            </a:r>
            <a:r>
              <a:rPr sz="2000" dirty="0">
                <a:solidFill>
                  <a:srgbClr val="124679"/>
                </a:solidFill>
              </a:rPr>
              <a:t>2022)</a:t>
            </a:r>
            <a:endParaRPr sz="20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520" y="2619755"/>
            <a:ext cx="1562100" cy="145999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62B594D-C621-4E4F-92A8-8205FAE662DA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" y="5544311"/>
            <a:ext cx="8821420" cy="170815"/>
          </a:xfrm>
          <a:custGeom>
            <a:avLst/>
            <a:gdLst/>
            <a:ahLst/>
            <a:cxnLst/>
            <a:rect l="l" t="t" r="r" b="b"/>
            <a:pathLst>
              <a:path w="8821420" h="170814">
                <a:moveTo>
                  <a:pt x="8772906" y="0"/>
                </a:moveTo>
                <a:lnTo>
                  <a:pt x="48005" y="0"/>
                </a:lnTo>
                <a:lnTo>
                  <a:pt x="29317" y="2826"/>
                </a:lnTo>
                <a:lnTo>
                  <a:pt x="14058" y="10534"/>
                </a:lnTo>
                <a:lnTo>
                  <a:pt x="3771" y="21967"/>
                </a:lnTo>
                <a:lnTo>
                  <a:pt x="0" y="35966"/>
                </a:lnTo>
                <a:lnTo>
                  <a:pt x="0" y="170686"/>
                </a:lnTo>
                <a:lnTo>
                  <a:pt x="8820912" y="170686"/>
                </a:lnTo>
                <a:lnTo>
                  <a:pt x="8820912" y="35966"/>
                </a:lnTo>
                <a:lnTo>
                  <a:pt x="8817143" y="21967"/>
                </a:lnTo>
                <a:lnTo>
                  <a:pt x="8806862" y="10534"/>
                </a:lnTo>
                <a:lnTo>
                  <a:pt x="8791604" y="2826"/>
                </a:lnTo>
                <a:lnTo>
                  <a:pt x="8772906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15823"/>
            <a:ext cx="8821420" cy="1088390"/>
            <a:chOff x="152400" y="115823"/>
            <a:chExt cx="8821420" cy="108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15823"/>
              <a:ext cx="8820912" cy="10880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1376" y="153923"/>
              <a:ext cx="967739" cy="8290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5940" y="819683"/>
            <a:ext cx="8166100" cy="411734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890"/>
              </a:spcBef>
              <a:buClr>
                <a:srgbClr val="F79546"/>
              </a:buClr>
              <a:buSzPct val="79545"/>
              <a:buFont typeface="Wingdings"/>
              <a:buChar char=""/>
              <a:tabLst>
                <a:tab pos="356235" algn="l"/>
              </a:tabLst>
            </a:pP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Chẩn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đoán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HPQ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nên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dựa</a:t>
            </a:r>
            <a:r>
              <a:rPr sz="22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vào: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795"/>
              </a:spcBef>
              <a:buClr>
                <a:srgbClr val="F79546"/>
              </a:buClr>
              <a:buChar char="-"/>
              <a:tabLst>
                <a:tab pos="756920" algn="l"/>
              </a:tabLst>
            </a:pPr>
            <a:r>
              <a:rPr sz="2200" spc="-30" dirty="0">
                <a:solidFill>
                  <a:srgbClr val="124679"/>
                </a:solidFill>
                <a:latin typeface="Microsoft Sans Serif"/>
                <a:cs typeface="Microsoft Sans Serif"/>
              </a:rPr>
              <a:t>Tiền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124679"/>
                </a:solidFill>
                <a:latin typeface="Microsoft Sans Serif"/>
                <a:cs typeface="Microsoft Sans Serif"/>
              </a:rPr>
              <a:t>sử</a:t>
            </a:r>
            <a:r>
              <a:rPr sz="2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chứng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đặc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trưng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cho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endParaRPr sz="2200">
              <a:latin typeface="Microsoft Sans Serif"/>
              <a:cs typeface="Microsoft Sans Serif"/>
            </a:endParaRPr>
          </a:p>
          <a:p>
            <a:pPr marL="756285" marR="5080" lvl="1" indent="-287020" algn="just">
              <a:lnSpc>
                <a:spcPct val="110000"/>
              </a:lnSpc>
              <a:spcBef>
                <a:spcPts val="530"/>
              </a:spcBef>
              <a:buClr>
                <a:srgbClr val="F79546"/>
              </a:buClr>
              <a:buChar char="-"/>
              <a:tabLst>
                <a:tab pos="756920" algn="l"/>
              </a:tabLst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Bằng 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về </a:t>
            </a:r>
            <a:r>
              <a:rPr sz="2200" spc="120" dirty="0">
                <a:solidFill>
                  <a:srgbClr val="124679"/>
                </a:solidFill>
                <a:latin typeface="Microsoft Sans Serif"/>
                <a:cs typeface="Microsoft Sans Serif"/>
              </a:rPr>
              <a:t>sự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tắc nghẽn 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thay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đổi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 </a:t>
            </a:r>
            <a:r>
              <a:rPr sz="2200" spc="90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đường </a:t>
            </a:r>
            <a:r>
              <a:rPr sz="22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thở, </a:t>
            </a:r>
            <a:r>
              <a:rPr sz="2200" spc="120" dirty="0">
                <a:solidFill>
                  <a:srgbClr val="124679"/>
                </a:solidFill>
                <a:latin typeface="Microsoft Sans Serif"/>
                <a:cs typeface="Microsoft Sans Serif"/>
              </a:rPr>
              <a:t>từ </a:t>
            </a:r>
            <a:r>
              <a:rPr sz="2200" spc="-57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test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hồi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phục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phế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quản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test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khác.</a:t>
            </a:r>
            <a:endParaRPr sz="2200">
              <a:latin typeface="Microsoft Sans Serif"/>
              <a:cs typeface="Microsoft Sans Serif"/>
            </a:endParaRPr>
          </a:p>
          <a:p>
            <a:pPr marL="355600" marR="262255" indent="-343535" algn="just">
              <a:lnSpc>
                <a:spcPct val="110100"/>
              </a:lnSpc>
              <a:spcBef>
                <a:spcPts val="525"/>
              </a:spcBef>
              <a:buClr>
                <a:srgbClr val="F79546"/>
              </a:buClr>
              <a:buSzPct val="79545"/>
              <a:buFont typeface="Wingdings"/>
              <a:buChar char=""/>
              <a:tabLst>
                <a:tab pos="356235" algn="l"/>
              </a:tabLst>
            </a:pP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Có tài liệu 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minh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chẩn đoán </a:t>
            </a:r>
            <a:r>
              <a:rPr sz="2200" spc="120" dirty="0">
                <a:solidFill>
                  <a:srgbClr val="07182B"/>
                </a:solidFill>
                <a:latin typeface="Microsoft Sans Serif"/>
                <a:cs typeface="Microsoft Sans Serif"/>
              </a:rPr>
              <a:t>từ </a:t>
            </a:r>
            <a:r>
              <a:rPr sz="2200" dirty="0">
                <a:solidFill>
                  <a:srgbClr val="07182B"/>
                </a:solidFill>
                <a:latin typeface="Microsoft Sans Serif"/>
                <a:cs typeface="Microsoft Sans Serif"/>
              </a:rPr>
              <a:t>các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ghi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nhận </a:t>
            </a:r>
            <a:r>
              <a:rPr sz="2200" dirty="0">
                <a:solidFill>
                  <a:srgbClr val="07182B"/>
                </a:solidFill>
                <a:latin typeface="Microsoft Sans Serif"/>
                <a:cs typeface="Microsoft Sans Serif"/>
              </a:rPr>
              <a:t>của </a:t>
            </a:r>
            <a:r>
              <a:rPr sz="22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người </a:t>
            </a:r>
            <a:r>
              <a:rPr sz="2200" spc="-57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bệnh,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tốt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nhất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là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90" dirty="0">
                <a:solidFill>
                  <a:srgbClr val="07182B"/>
                </a:solidFill>
                <a:latin typeface="Microsoft Sans Serif"/>
                <a:cs typeface="Microsoft Sans Serif"/>
              </a:rPr>
              <a:t>trước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khi</a:t>
            </a:r>
            <a:r>
              <a:rPr sz="22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bắt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đầu</a:t>
            </a:r>
            <a:r>
              <a:rPr sz="22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trị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kiểm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soát.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790"/>
              </a:spcBef>
              <a:buClr>
                <a:srgbClr val="F79546"/>
              </a:buClr>
              <a:buChar char="-"/>
              <a:tabLst>
                <a:tab pos="756920" algn="l"/>
              </a:tabLst>
            </a:pPr>
            <a:r>
              <a:rPr sz="22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Thường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khó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để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khẳng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định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chẩn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đoán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đã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trị.</a:t>
            </a:r>
            <a:endParaRPr sz="2200">
              <a:latin typeface="Microsoft Sans Serif"/>
              <a:cs typeface="Microsoft Sans Serif"/>
            </a:endParaRPr>
          </a:p>
          <a:p>
            <a:pPr marL="355600" marR="326390" indent="-343535" algn="just">
              <a:lnSpc>
                <a:spcPct val="110000"/>
              </a:lnSpc>
              <a:spcBef>
                <a:spcPts val="530"/>
              </a:spcBef>
              <a:buClr>
                <a:srgbClr val="F79546"/>
              </a:buClr>
              <a:buSzPct val="79545"/>
              <a:buFont typeface="Wingdings"/>
              <a:buChar char=""/>
              <a:tabLst>
                <a:tab pos="356235" algn="l"/>
              </a:tabLst>
            </a:pP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 </a:t>
            </a:r>
            <a:r>
              <a:rPr sz="22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thường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đặc </a:t>
            </a:r>
            <a:r>
              <a:rPr sz="22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trưng </a:t>
            </a:r>
            <a:r>
              <a:rPr sz="22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bởi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phản </a:t>
            </a:r>
            <a:r>
              <a:rPr sz="22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ứng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viêm và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tăng 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tính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phản </a:t>
            </a:r>
            <a:r>
              <a:rPr sz="2200" spc="-57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ứng </a:t>
            </a:r>
            <a:r>
              <a:rPr sz="2200" spc="90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đường </a:t>
            </a:r>
            <a:r>
              <a:rPr sz="22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thở, 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nhưng những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đặc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điểm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này không cần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thiết </a:t>
            </a:r>
            <a:r>
              <a:rPr sz="2200" spc="-57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đủ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để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chẩn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7182B"/>
                </a:solidFill>
                <a:latin typeface="Microsoft Sans Serif"/>
                <a:cs typeface="Microsoft Sans Serif"/>
              </a:rPr>
              <a:t>đoán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7794" y="232613"/>
            <a:ext cx="2733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124679"/>
                </a:solidFill>
              </a:rPr>
              <a:t>Chẩn</a:t>
            </a:r>
            <a:r>
              <a:rPr spc="-5" dirty="0">
                <a:solidFill>
                  <a:srgbClr val="124679"/>
                </a:solidFill>
              </a:rPr>
              <a:t> </a:t>
            </a:r>
            <a:r>
              <a:rPr spc="-10" dirty="0">
                <a:solidFill>
                  <a:srgbClr val="124679"/>
                </a:solidFill>
              </a:rPr>
              <a:t>đoán HPQ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7E67CC8-6EF5-4803-9AEE-BA41C2B50B1E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082" y="1066725"/>
            <a:ext cx="8448675" cy="37490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520065" indent="-508000">
              <a:lnSpc>
                <a:spcPct val="100000"/>
              </a:lnSpc>
              <a:spcBef>
                <a:spcPts val="894"/>
              </a:spcBef>
              <a:buClr>
                <a:srgbClr val="C00000"/>
              </a:buClr>
              <a:buFont typeface="Wingdings"/>
              <a:buChar char=""/>
              <a:tabLst>
                <a:tab pos="520065" algn="l"/>
                <a:tab pos="520700" algn="l"/>
              </a:tabLst>
            </a:pPr>
            <a:r>
              <a:rPr sz="2200" b="1" i="1" spc="-5" dirty="0">
                <a:solidFill>
                  <a:srgbClr val="07182B"/>
                </a:solidFill>
                <a:latin typeface="Arial"/>
                <a:cs typeface="Arial"/>
              </a:rPr>
              <a:t>Tăng</a:t>
            </a:r>
            <a:r>
              <a:rPr sz="2200" b="1" i="1" spc="2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7182B"/>
                </a:solidFill>
                <a:latin typeface="Arial"/>
                <a:cs typeface="Arial"/>
              </a:rPr>
              <a:t>khả</a:t>
            </a:r>
            <a:r>
              <a:rPr sz="2200" b="1" i="1" spc="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7182B"/>
                </a:solidFill>
                <a:latin typeface="Arial"/>
                <a:cs typeface="Arial"/>
              </a:rPr>
              <a:t>năng</a:t>
            </a:r>
            <a:r>
              <a:rPr sz="2200" b="1" i="1" spc="3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200" b="1" i="1" spc="-75" dirty="0">
                <a:solidFill>
                  <a:srgbClr val="07182B"/>
                </a:solidFill>
                <a:latin typeface="Arial"/>
                <a:cs typeface="Arial"/>
              </a:rPr>
              <a:t>các</a:t>
            </a:r>
            <a:r>
              <a:rPr sz="2200" b="1" i="1" spc="2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7182B"/>
                </a:solidFill>
                <a:latin typeface="Arial"/>
                <a:cs typeface="Arial"/>
              </a:rPr>
              <a:t>triệu</a:t>
            </a:r>
            <a:r>
              <a:rPr sz="2200" b="1" i="1" spc="1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7182B"/>
                </a:solidFill>
                <a:latin typeface="Arial"/>
                <a:cs typeface="Arial"/>
              </a:rPr>
              <a:t>chứng</a:t>
            </a:r>
            <a:r>
              <a:rPr sz="2200" b="1" i="1" spc="3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07182B"/>
                </a:solidFill>
                <a:latin typeface="Arial"/>
                <a:cs typeface="Arial"/>
              </a:rPr>
              <a:t>là </a:t>
            </a:r>
            <a:r>
              <a:rPr sz="2200" b="1" i="1" spc="-5" dirty="0">
                <a:solidFill>
                  <a:srgbClr val="07182B"/>
                </a:solidFill>
                <a:latin typeface="Arial"/>
                <a:cs typeface="Arial"/>
              </a:rPr>
              <a:t>do</a:t>
            </a:r>
            <a:r>
              <a:rPr sz="2200" b="1" i="1" spc="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7182B"/>
                </a:solidFill>
                <a:latin typeface="Arial"/>
                <a:cs typeface="Arial"/>
              </a:rPr>
              <a:t>hen</a:t>
            </a:r>
            <a:r>
              <a:rPr sz="2200" b="1" i="1" spc="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07182B"/>
                </a:solidFill>
                <a:latin typeface="Arial"/>
                <a:cs typeface="Arial"/>
              </a:rPr>
              <a:t>nếu</a:t>
            </a:r>
            <a:r>
              <a:rPr sz="2200" b="1" spc="-5" dirty="0">
                <a:solidFill>
                  <a:srgbClr val="07182B"/>
                </a:solidFill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756285" marR="73025" lvl="1" indent="-287020">
              <a:lnSpc>
                <a:spcPct val="110000"/>
              </a:lnSpc>
              <a:spcBef>
                <a:spcPts val="535"/>
              </a:spcBef>
              <a:buClr>
                <a:srgbClr val="C000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2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nhiều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hơn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một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chứng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(Khò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khè,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khó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thở, </a:t>
            </a:r>
            <a:r>
              <a:rPr sz="2200" spc="-57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nặng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ngực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ho)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790"/>
              </a:spcBef>
              <a:buClr>
                <a:srgbClr val="C000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xảy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ra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thay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đổi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theo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thời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gian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90" dirty="0">
                <a:solidFill>
                  <a:srgbClr val="124679"/>
                </a:solidFill>
                <a:latin typeface="Microsoft Sans Serif"/>
                <a:cs typeface="Microsoft Sans Serif"/>
              </a:rPr>
              <a:t>cường</a:t>
            </a:r>
            <a:r>
              <a:rPr sz="2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795"/>
              </a:spcBef>
              <a:buClr>
                <a:srgbClr val="C000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thường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xảy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ra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nặng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lên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vào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ban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đêm</a:t>
            </a:r>
            <a:endParaRPr sz="2200">
              <a:latin typeface="Microsoft Sans Serif"/>
              <a:cs typeface="Microsoft Sans Serif"/>
            </a:endParaRPr>
          </a:p>
          <a:p>
            <a:pPr marL="756285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hay</a:t>
            </a:r>
            <a:r>
              <a:rPr sz="22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lúc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thức</a:t>
            </a:r>
            <a:r>
              <a:rPr sz="22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giấc</a:t>
            </a:r>
            <a:endParaRPr sz="2200">
              <a:latin typeface="Microsoft Sans Serif"/>
              <a:cs typeface="Microsoft Sans Serif"/>
            </a:endParaRPr>
          </a:p>
          <a:p>
            <a:pPr marL="756285" marR="278765" lvl="1" indent="-287020">
              <a:lnSpc>
                <a:spcPct val="110000"/>
              </a:lnSpc>
              <a:spcBef>
                <a:spcPts val="530"/>
              </a:spcBef>
              <a:buClr>
                <a:srgbClr val="C000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thường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khởi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phát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tập</a:t>
            </a:r>
            <a:r>
              <a:rPr sz="22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thể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dục,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110" dirty="0">
                <a:solidFill>
                  <a:srgbClr val="124679"/>
                </a:solidFill>
                <a:latin typeface="Microsoft Sans Serif"/>
                <a:cs typeface="Microsoft Sans Serif"/>
              </a:rPr>
              <a:t>cười</a:t>
            </a:r>
            <a:r>
              <a:rPr sz="2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lớn, </a:t>
            </a:r>
            <a:r>
              <a:rPr sz="2200" spc="-57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tiếp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xúc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dị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nguyên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không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khí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lạnh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790"/>
              </a:spcBef>
              <a:buClr>
                <a:srgbClr val="C00000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thường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xảy</a:t>
            </a:r>
            <a:r>
              <a:rPr sz="22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ra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nặng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lên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nhiễm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virus.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55" y="5564336"/>
            <a:ext cx="775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184" y="328040"/>
            <a:ext cx="4441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Chẩn</a:t>
            </a:r>
            <a:r>
              <a:rPr sz="2400" spc="-2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đoán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HPQ</a:t>
            </a:r>
            <a:r>
              <a:rPr sz="2400" spc="-2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–</a:t>
            </a:r>
            <a:r>
              <a:rPr sz="2400" spc="-15" dirty="0">
                <a:solidFill>
                  <a:srgbClr val="C00000"/>
                </a:solidFill>
              </a:rPr>
              <a:t> </a:t>
            </a:r>
            <a:r>
              <a:rPr sz="2400" spc="-30" dirty="0">
                <a:solidFill>
                  <a:srgbClr val="C00000"/>
                </a:solidFill>
              </a:rPr>
              <a:t>Triệu</a:t>
            </a:r>
            <a:r>
              <a:rPr sz="2400" spc="-35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chứng</a:t>
            </a:r>
            <a:endParaRPr sz="2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EA190AD-1DED-4EF7-8C56-20B4BE01F876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" y="5544311"/>
            <a:ext cx="8819515" cy="170815"/>
          </a:xfrm>
          <a:custGeom>
            <a:avLst/>
            <a:gdLst/>
            <a:ahLst/>
            <a:cxnLst/>
            <a:rect l="l" t="t" r="r" b="b"/>
            <a:pathLst>
              <a:path w="8819515" h="170814">
                <a:moveTo>
                  <a:pt x="8771382" y="0"/>
                </a:moveTo>
                <a:lnTo>
                  <a:pt x="47993" y="0"/>
                </a:lnTo>
                <a:lnTo>
                  <a:pt x="29312" y="2826"/>
                </a:lnTo>
                <a:lnTo>
                  <a:pt x="14057" y="10534"/>
                </a:lnTo>
                <a:lnTo>
                  <a:pt x="3771" y="21967"/>
                </a:lnTo>
                <a:lnTo>
                  <a:pt x="0" y="35966"/>
                </a:lnTo>
                <a:lnTo>
                  <a:pt x="0" y="170686"/>
                </a:lnTo>
                <a:lnTo>
                  <a:pt x="8819388" y="170686"/>
                </a:lnTo>
                <a:lnTo>
                  <a:pt x="8819388" y="35966"/>
                </a:lnTo>
                <a:lnTo>
                  <a:pt x="8815619" y="21967"/>
                </a:lnTo>
                <a:lnTo>
                  <a:pt x="8805338" y="10534"/>
                </a:lnTo>
                <a:lnTo>
                  <a:pt x="8790080" y="2826"/>
                </a:lnTo>
                <a:lnTo>
                  <a:pt x="8771382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15823"/>
            <a:ext cx="8819515" cy="1088390"/>
            <a:chOff x="152400" y="115823"/>
            <a:chExt cx="8819515" cy="108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15823"/>
              <a:ext cx="8819388" cy="10880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1376" y="153923"/>
              <a:ext cx="967739" cy="8290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37184" y="328040"/>
            <a:ext cx="7975600" cy="418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Chẩn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đoán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HPQ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C00000"/>
                </a:solidFill>
                <a:latin typeface="Arial"/>
                <a:cs typeface="Arial"/>
              </a:rPr>
              <a:t>Triệu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chứng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473709" indent="-450215">
              <a:lnSpc>
                <a:spcPct val="100000"/>
              </a:lnSpc>
              <a:spcBef>
                <a:spcPts val="1760"/>
              </a:spcBef>
              <a:buClr>
                <a:srgbClr val="C00000"/>
              </a:buClr>
              <a:buFont typeface="Wingdings"/>
              <a:buChar char=""/>
              <a:tabLst>
                <a:tab pos="473709" algn="l"/>
                <a:tab pos="474345" algn="l"/>
              </a:tabLst>
            </a:pPr>
            <a:r>
              <a:rPr sz="2600" b="1" i="1" dirty="0">
                <a:latin typeface="Arial"/>
                <a:cs typeface="Arial"/>
              </a:rPr>
              <a:t>Giảm khả </a:t>
            </a:r>
            <a:r>
              <a:rPr sz="2600" b="1" i="1" spc="5" dirty="0">
                <a:latin typeface="Arial"/>
                <a:cs typeface="Arial"/>
              </a:rPr>
              <a:t>năng</a:t>
            </a:r>
            <a:r>
              <a:rPr sz="2600" b="1" i="1" spc="-25" dirty="0">
                <a:latin typeface="Arial"/>
                <a:cs typeface="Arial"/>
              </a:rPr>
              <a:t> </a:t>
            </a:r>
            <a:r>
              <a:rPr sz="2600" b="1" i="1" spc="-85" dirty="0">
                <a:latin typeface="Arial"/>
                <a:cs typeface="Arial"/>
              </a:rPr>
              <a:t>các</a:t>
            </a:r>
            <a:r>
              <a:rPr sz="2600" b="1" i="1" spc="250" dirty="0">
                <a:latin typeface="Arial"/>
                <a:cs typeface="Arial"/>
              </a:rPr>
              <a:t> </a:t>
            </a:r>
            <a:r>
              <a:rPr sz="2600" b="1" i="1" spc="-5" dirty="0">
                <a:latin typeface="Arial"/>
                <a:cs typeface="Arial"/>
              </a:rPr>
              <a:t>triệu</a:t>
            </a:r>
            <a:r>
              <a:rPr sz="2600" b="1" i="1" spc="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chứng</a:t>
            </a:r>
            <a:r>
              <a:rPr sz="2600" b="1" i="1" spc="-30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là do</a:t>
            </a:r>
            <a:r>
              <a:rPr sz="2600" b="1" i="1" spc="-10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hen</a:t>
            </a:r>
            <a:r>
              <a:rPr sz="2600" b="1" i="1" spc="-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nếu</a:t>
            </a:r>
            <a:r>
              <a:rPr sz="2600" b="1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709930" lvl="1" indent="-287020">
              <a:lnSpc>
                <a:spcPct val="100000"/>
              </a:lnSpc>
              <a:spcBef>
                <a:spcPts val="885"/>
              </a:spcBef>
              <a:buClr>
                <a:srgbClr val="C00000"/>
              </a:buClr>
              <a:buFont typeface="Wingdings"/>
              <a:buChar char=""/>
              <a:tabLst>
                <a:tab pos="709930" algn="l"/>
                <a:tab pos="710565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đơn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độc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không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hô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hấp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khác</a:t>
            </a:r>
            <a:endParaRPr sz="2400">
              <a:latin typeface="Microsoft Sans Serif"/>
              <a:cs typeface="Microsoft Sans Serif"/>
            </a:endParaRPr>
          </a:p>
          <a:p>
            <a:pPr marL="709930" lvl="1" indent="-287020">
              <a:lnSpc>
                <a:spcPct val="100000"/>
              </a:lnSpc>
              <a:spcBef>
                <a:spcPts val="865"/>
              </a:spcBef>
              <a:buClr>
                <a:srgbClr val="C00000"/>
              </a:buClr>
              <a:buFont typeface="Wingdings"/>
              <a:buChar char=""/>
              <a:tabLst>
                <a:tab pos="709930" algn="l"/>
                <a:tab pos="710565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Khạc</a:t>
            </a:r>
            <a:r>
              <a:rPr sz="24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đờm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mạn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tính</a:t>
            </a:r>
            <a:endParaRPr sz="2400">
              <a:latin typeface="Microsoft Sans Serif"/>
              <a:cs typeface="Microsoft Sans Serif"/>
            </a:endParaRPr>
          </a:p>
          <a:p>
            <a:pPr marL="709930" marR="161925" lvl="1" indent="-287020">
              <a:lnSpc>
                <a:spcPct val="110100"/>
              </a:lnSpc>
              <a:spcBef>
                <a:spcPts val="575"/>
              </a:spcBef>
              <a:buClr>
                <a:srgbClr val="C00000"/>
              </a:buClr>
              <a:buFont typeface="Wingdings"/>
              <a:buChar char=""/>
              <a:tabLst>
                <a:tab pos="709930" algn="l"/>
                <a:tab pos="710565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Khó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liên</a:t>
            </a:r>
            <a:r>
              <a:rPr sz="24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quan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hoa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mắt,</a:t>
            </a:r>
            <a:r>
              <a:rPr sz="24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chóng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mặt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cảm </a:t>
            </a:r>
            <a:r>
              <a:rPr sz="2400" spc="-6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giác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kiến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bò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235" dirty="0">
                <a:solidFill>
                  <a:srgbClr val="124679"/>
                </a:solidFill>
                <a:latin typeface="Microsoft Sans Serif"/>
                <a:cs typeface="Microsoft Sans Serif"/>
              </a:rPr>
              <a:t>ở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ngoại</a:t>
            </a:r>
            <a:r>
              <a:rPr sz="24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vi</a:t>
            </a:r>
            <a:endParaRPr sz="2400">
              <a:latin typeface="Microsoft Sans Serif"/>
              <a:cs typeface="Microsoft Sans Serif"/>
            </a:endParaRPr>
          </a:p>
          <a:p>
            <a:pPr marL="709930" lvl="1" indent="-287020">
              <a:lnSpc>
                <a:spcPct val="100000"/>
              </a:lnSpc>
              <a:spcBef>
                <a:spcPts val="865"/>
              </a:spcBef>
              <a:buClr>
                <a:srgbClr val="C00000"/>
              </a:buClr>
              <a:buFont typeface="Wingdings"/>
              <a:buChar char=""/>
              <a:tabLst>
                <a:tab pos="709930" algn="l"/>
                <a:tab pos="710565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Đau </a:t>
            </a:r>
            <a:r>
              <a:rPr sz="24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ngực</a:t>
            </a:r>
            <a:endParaRPr sz="2400">
              <a:latin typeface="Microsoft Sans Serif"/>
              <a:cs typeface="Microsoft Sans Serif"/>
            </a:endParaRPr>
          </a:p>
          <a:p>
            <a:pPr marL="709930" lvl="1" indent="-287020">
              <a:lnSpc>
                <a:spcPct val="100000"/>
              </a:lnSpc>
              <a:spcBef>
                <a:spcPts val="860"/>
              </a:spcBef>
              <a:buClr>
                <a:srgbClr val="C00000"/>
              </a:buClr>
              <a:buFont typeface="Wingdings"/>
              <a:buChar char=""/>
              <a:tabLst>
                <a:tab pos="709930" algn="l"/>
                <a:tab pos="710565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Khó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8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gây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ra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do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vận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động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tiếng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rít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thì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hít</a:t>
            </a:r>
            <a:r>
              <a:rPr sz="24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vào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8455" y="5564336"/>
            <a:ext cx="775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F8A8C54-0C1D-4DD2-9FE3-8E7B1F6205FB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140" y="957905"/>
            <a:ext cx="8228330" cy="43948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406400" indent="-343535">
              <a:lnSpc>
                <a:spcPct val="100000"/>
              </a:lnSpc>
              <a:spcBef>
                <a:spcPts val="590"/>
              </a:spcBef>
              <a:buClr>
                <a:srgbClr val="F79546"/>
              </a:buClr>
              <a:buSzPct val="80000"/>
              <a:buFont typeface="Wingdings"/>
              <a:buChar char=""/>
              <a:tabLst>
                <a:tab pos="406400" algn="l"/>
                <a:tab pos="407034" algn="l"/>
              </a:tabLst>
            </a:pP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Khẳng </a:t>
            </a:r>
            <a:r>
              <a:rPr sz="20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định</a:t>
            </a:r>
            <a:r>
              <a:rPr sz="20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spc="114" dirty="0">
                <a:solidFill>
                  <a:srgbClr val="07182B"/>
                </a:solidFill>
                <a:latin typeface="Microsoft Sans Serif"/>
                <a:cs typeface="Microsoft Sans Serif"/>
              </a:rPr>
              <a:t>sự</a:t>
            </a:r>
            <a:r>
              <a:rPr sz="20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tắc</a:t>
            </a:r>
            <a:r>
              <a:rPr sz="20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nghẽn</a:t>
            </a:r>
            <a:r>
              <a:rPr sz="20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của</a:t>
            </a:r>
            <a:r>
              <a:rPr sz="20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đường</a:t>
            </a:r>
            <a:r>
              <a:rPr sz="20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thở</a:t>
            </a:r>
            <a:endParaRPr sz="2000">
              <a:latin typeface="Microsoft Sans Serif"/>
              <a:cs typeface="Microsoft Sans Serif"/>
            </a:endParaRPr>
          </a:p>
          <a:p>
            <a:pPr marL="802640" lvl="1" indent="-392430">
              <a:lnSpc>
                <a:spcPct val="100000"/>
              </a:lnSpc>
              <a:spcBef>
                <a:spcPts val="459"/>
              </a:spcBef>
              <a:buClr>
                <a:srgbClr val="F79546"/>
              </a:buClr>
              <a:buFont typeface="Wingdings"/>
              <a:buChar char=""/>
              <a:tabLst>
                <a:tab pos="802640" algn="l"/>
                <a:tab pos="803275" algn="l"/>
              </a:tabLst>
            </a:pP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FEV1</a:t>
            </a:r>
            <a:r>
              <a:rPr sz="19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/FVC</a:t>
            </a:r>
            <a:r>
              <a:rPr sz="19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giảm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70" dirty="0">
                <a:solidFill>
                  <a:srgbClr val="124679"/>
                </a:solidFill>
                <a:latin typeface="Microsoft Sans Serif"/>
                <a:cs typeface="Microsoft Sans Serif"/>
              </a:rPr>
              <a:t>≥</a:t>
            </a:r>
            <a:r>
              <a:rPr sz="19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1</a:t>
            </a:r>
            <a:r>
              <a:rPr sz="19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lần</a:t>
            </a:r>
            <a:r>
              <a:rPr sz="19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quá</a:t>
            </a:r>
            <a:r>
              <a:rPr sz="19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trình</a:t>
            </a:r>
            <a:r>
              <a:rPr sz="19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24679"/>
                </a:solidFill>
                <a:latin typeface="Microsoft Sans Serif"/>
                <a:cs typeface="Microsoft Sans Serif"/>
              </a:rPr>
              <a:t>chẩn</a:t>
            </a:r>
            <a:r>
              <a:rPr sz="19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đoán</a:t>
            </a:r>
            <a:r>
              <a:rPr sz="19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19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24679"/>
                </a:solidFill>
                <a:latin typeface="Microsoft Sans Serif"/>
                <a:cs typeface="Microsoft Sans Serif"/>
              </a:rPr>
              <a:t>FEV</a:t>
            </a:r>
            <a:r>
              <a:rPr sz="1875" baseline="-20000" dirty="0">
                <a:solidFill>
                  <a:srgbClr val="124679"/>
                </a:solidFill>
                <a:latin typeface="Microsoft Sans Serif"/>
                <a:cs typeface="Microsoft Sans Serif"/>
              </a:rPr>
              <a:t>1</a:t>
            </a:r>
            <a:r>
              <a:rPr sz="1875" spc="292" baseline="-20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thấp</a:t>
            </a:r>
            <a:endParaRPr sz="1900">
              <a:latin typeface="Microsoft Sans Serif"/>
              <a:cs typeface="Microsoft Sans Serif"/>
            </a:endParaRPr>
          </a:p>
          <a:p>
            <a:pPr marL="802640" lvl="1" indent="-392430">
              <a:lnSpc>
                <a:spcPct val="100000"/>
              </a:lnSpc>
              <a:spcBef>
                <a:spcPts val="455"/>
              </a:spcBef>
              <a:buClr>
                <a:srgbClr val="F79546"/>
              </a:buClr>
              <a:buFont typeface="Wingdings"/>
              <a:buChar char=""/>
              <a:tabLst>
                <a:tab pos="802640" algn="l"/>
                <a:tab pos="803275" algn="l"/>
              </a:tabLst>
            </a:pP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FEV1</a:t>
            </a:r>
            <a:r>
              <a:rPr sz="19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/FVC</a:t>
            </a:r>
            <a:r>
              <a:rPr sz="19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bình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thường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là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75-80%</a:t>
            </a:r>
            <a:r>
              <a:rPr sz="19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185" dirty="0">
                <a:solidFill>
                  <a:srgbClr val="124679"/>
                </a:solidFill>
                <a:latin typeface="Microsoft Sans Serif"/>
                <a:cs typeface="Microsoft Sans Serif"/>
              </a:rPr>
              <a:t>ở</a:t>
            </a:r>
            <a:r>
              <a:rPr sz="19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lớn</a:t>
            </a:r>
            <a:r>
              <a:rPr sz="19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90%</a:t>
            </a:r>
            <a:r>
              <a:rPr sz="19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185" dirty="0">
                <a:solidFill>
                  <a:srgbClr val="124679"/>
                </a:solidFill>
                <a:latin typeface="Microsoft Sans Serif"/>
                <a:cs typeface="Microsoft Sans Serif"/>
              </a:rPr>
              <a:t>ở</a:t>
            </a:r>
            <a:r>
              <a:rPr sz="19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trẻ</a:t>
            </a:r>
            <a:r>
              <a:rPr sz="19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em</a:t>
            </a:r>
            <a:endParaRPr sz="1900">
              <a:latin typeface="Microsoft Sans Serif"/>
              <a:cs typeface="Microsoft Sans Serif"/>
            </a:endParaRPr>
          </a:p>
          <a:p>
            <a:pPr marL="406400" indent="-343535">
              <a:lnSpc>
                <a:spcPct val="100000"/>
              </a:lnSpc>
              <a:spcBef>
                <a:spcPts val="480"/>
              </a:spcBef>
              <a:buClr>
                <a:srgbClr val="F79546"/>
              </a:buClr>
              <a:buSzPct val="80000"/>
              <a:buFont typeface="Wingdings"/>
              <a:buChar char=""/>
              <a:tabLst>
                <a:tab pos="406400" algn="l"/>
                <a:tab pos="407034" algn="l"/>
              </a:tabLst>
            </a:pP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Khẳng</a:t>
            </a:r>
            <a:r>
              <a:rPr sz="20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định</a:t>
            </a:r>
            <a:r>
              <a:rPr sz="20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spc="114" dirty="0">
                <a:solidFill>
                  <a:srgbClr val="07182B"/>
                </a:solidFill>
                <a:latin typeface="Microsoft Sans Serif"/>
                <a:cs typeface="Microsoft Sans Serif"/>
              </a:rPr>
              <a:t>sự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 dao</a:t>
            </a:r>
            <a:r>
              <a:rPr sz="20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động</a:t>
            </a:r>
            <a:r>
              <a:rPr sz="20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chức</a:t>
            </a:r>
            <a:r>
              <a:rPr sz="20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năng </a:t>
            </a:r>
            <a:r>
              <a:rPr sz="20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phổi</a:t>
            </a:r>
            <a:r>
              <a:rPr sz="20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lớn</a:t>
            </a:r>
            <a:r>
              <a:rPr sz="20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hơn</a:t>
            </a:r>
            <a:r>
              <a:rPr sz="20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người</a:t>
            </a:r>
            <a:r>
              <a:rPr sz="20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bình</a:t>
            </a:r>
            <a:r>
              <a:rPr sz="20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spc="70" dirty="0">
                <a:solidFill>
                  <a:srgbClr val="07182B"/>
                </a:solidFill>
                <a:latin typeface="Microsoft Sans Serif"/>
                <a:cs typeface="Microsoft Sans Serif"/>
              </a:rPr>
              <a:t>thường</a:t>
            </a:r>
            <a:endParaRPr sz="2000">
              <a:latin typeface="Microsoft Sans Serif"/>
              <a:cs typeface="Microsoft Sans Serif"/>
            </a:endParaRPr>
          </a:p>
          <a:p>
            <a:pPr marL="807085" marR="125730" lvl="1" indent="-396240">
              <a:lnSpc>
                <a:spcPct val="100000"/>
              </a:lnSpc>
              <a:spcBef>
                <a:spcPts val="459"/>
              </a:spcBef>
              <a:buClr>
                <a:srgbClr val="F79546"/>
              </a:buClr>
              <a:buFont typeface="Wingdings"/>
              <a:buChar char=""/>
              <a:tabLst>
                <a:tab pos="807085" algn="l"/>
                <a:tab pos="807720" algn="l"/>
              </a:tabLst>
            </a:pP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Dao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động</a:t>
            </a:r>
            <a:r>
              <a:rPr sz="19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càng</a:t>
            </a:r>
            <a:r>
              <a:rPr sz="19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lớn</a:t>
            </a:r>
            <a:r>
              <a:rPr sz="19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càng</a:t>
            </a:r>
            <a:r>
              <a:rPr sz="19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xảy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ra</a:t>
            </a:r>
            <a:r>
              <a:rPr sz="19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nhiều</a:t>
            </a:r>
            <a:r>
              <a:rPr sz="19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lần</a:t>
            </a:r>
            <a:r>
              <a:rPr sz="19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thì</a:t>
            </a:r>
            <a:r>
              <a:rPr sz="19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70" dirty="0">
                <a:solidFill>
                  <a:srgbClr val="124679"/>
                </a:solidFill>
                <a:latin typeface="Microsoft Sans Serif"/>
                <a:cs typeface="Microsoft Sans Serif"/>
              </a:rPr>
              <a:t>mức</a:t>
            </a:r>
            <a:r>
              <a:rPr sz="19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tin</a:t>
            </a:r>
            <a:r>
              <a:rPr sz="19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cậy</a:t>
            </a:r>
            <a:r>
              <a:rPr sz="19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 </a:t>
            </a:r>
            <a:r>
              <a:rPr sz="1900" spc="-49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chẩn</a:t>
            </a:r>
            <a:r>
              <a:rPr sz="19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đoán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càng</a:t>
            </a:r>
            <a:r>
              <a:rPr sz="19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cao.</a:t>
            </a:r>
            <a:endParaRPr sz="1900">
              <a:latin typeface="Microsoft Sans Serif"/>
              <a:cs typeface="Microsoft Sans Serif"/>
            </a:endParaRPr>
          </a:p>
          <a:p>
            <a:pPr marL="807085" marR="115570" lvl="1" indent="-396240">
              <a:lnSpc>
                <a:spcPct val="100000"/>
              </a:lnSpc>
              <a:spcBef>
                <a:spcPts val="455"/>
              </a:spcBef>
              <a:buClr>
                <a:srgbClr val="F79546"/>
              </a:buClr>
              <a:buFont typeface="Wingdings"/>
              <a:buChar char=""/>
              <a:tabLst>
                <a:tab pos="807085" algn="l"/>
                <a:tab pos="807720" algn="l"/>
              </a:tabLst>
            </a:pPr>
            <a:r>
              <a:rPr sz="1900" spc="-60" dirty="0">
                <a:solidFill>
                  <a:srgbClr val="124679"/>
                </a:solidFill>
                <a:latin typeface="Microsoft Sans Serif"/>
                <a:cs typeface="Microsoft Sans Serif"/>
              </a:rPr>
              <a:t>Test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phục</a:t>
            </a:r>
            <a:r>
              <a:rPr sz="19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hồi</a:t>
            </a:r>
            <a:r>
              <a:rPr sz="19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phế</a:t>
            </a:r>
            <a:r>
              <a:rPr sz="19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quản</a:t>
            </a:r>
            <a:r>
              <a:rPr sz="19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dương</a:t>
            </a:r>
            <a:r>
              <a:rPr sz="19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tính</a:t>
            </a:r>
            <a:r>
              <a:rPr sz="19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(FEV1</a:t>
            </a:r>
            <a:r>
              <a:rPr sz="19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tăng</a:t>
            </a:r>
            <a:r>
              <a:rPr sz="19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&gt;</a:t>
            </a:r>
            <a:r>
              <a:rPr sz="19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12%</a:t>
            </a:r>
            <a:r>
              <a:rPr sz="19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19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&gt;</a:t>
            </a:r>
            <a:r>
              <a:rPr sz="19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200ml</a:t>
            </a:r>
            <a:r>
              <a:rPr sz="19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185" dirty="0">
                <a:solidFill>
                  <a:srgbClr val="124679"/>
                </a:solidFill>
                <a:latin typeface="Microsoft Sans Serif"/>
                <a:cs typeface="Microsoft Sans Serif"/>
              </a:rPr>
              <a:t>ở </a:t>
            </a:r>
            <a:r>
              <a:rPr sz="1900" spc="-49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19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lớn</a:t>
            </a:r>
            <a:r>
              <a:rPr sz="19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19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&gt;12%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185" dirty="0">
                <a:solidFill>
                  <a:srgbClr val="124679"/>
                </a:solidFill>
                <a:latin typeface="Microsoft Sans Serif"/>
                <a:cs typeface="Microsoft Sans Serif"/>
              </a:rPr>
              <a:t>ở</a:t>
            </a:r>
            <a:r>
              <a:rPr sz="19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trẻ</a:t>
            </a:r>
            <a:r>
              <a:rPr sz="19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em)</a:t>
            </a:r>
            <a:endParaRPr sz="1900">
              <a:latin typeface="Microsoft Sans Serif"/>
              <a:cs typeface="Microsoft Sans Serif"/>
            </a:endParaRPr>
          </a:p>
          <a:p>
            <a:pPr marL="807085" lvl="1" indent="-396875">
              <a:lnSpc>
                <a:spcPct val="100000"/>
              </a:lnSpc>
              <a:spcBef>
                <a:spcPts val="459"/>
              </a:spcBef>
              <a:buClr>
                <a:srgbClr val="F79546"/>
              </a:buClr>
              <a:buFont typeface="Wingdings"/>
              <a:buChar char=""/>
              <a:tabLst>
                <a:tab pos="807085" algn="l"/>
                <a:tab pos="807720" algn="l"/>
              </a:tabLst>
            </a:pP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Dao</a:t>
            </a:r>
            <a:r>
              <a:rPr sz="19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động</a:t>
            </a:r>
            <a:r>
              <a:rPr sz="19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quá</a:t>
            </a:r>
            <a:r>
              <a:rPr sz="19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70" dirty="0">
                <a:solidFill>
                  <a:srgbClr val="124679"/>
                </a:solidFill>
                <a:latin typeface="Microsoft Sans Serif"/>
                <a:cs typeface="Microsoft Sans Serif"/>
              </a:rPr>
              <a:t>mức</a:t>
            </a:r>
            <a:r>
              <a:rPr sz="19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</a:t>
            </a:r>
            <a:r>
              <a:rPr sz="19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PEF</a:t>
            </a:r>
            <a:r>
              <a:rPr sz="19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19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đo</a:t>
            </a:r>
            <a:r>
              <a:rPr sz="19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2</a:t>
            </a:r>
            <a:r>
              <a:rPr sz="19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lần/ngày</a:t>
            </a:r>
            <a:r>
              <a:rPr sz="19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</a:t>
            </a:r>
            <a:r>
              <a:rPr sz="19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1-2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tuần</a:t>
            </a:r>
            <a:endParaRPr sz="1900">
              <a:latin typeface="Microsoft Sans Serif"/>
              <a:cs typeface="Microsoft Sans Serif"/>
            </a:endParaRPr>
          </a:p>
          <a:p>
            <a:pPr marL="807085" lvl="1" indent="-396875">
              <a:lnSpc>
                <a:spcPct val="100000"/>
              </a:lnSpc>
              <a:spcBef>
                <a:spcPts val="455"/>
              </a:spcBef>
              <a:buClr>
                <a:srgbClr val="F79546"/>
              </a:buClr>
              <a:buFont typeface="Wingdings"/>
              <a:buChar char=""/>
              <a:tabLst>
                <a:tab pos="807085" algn="l"/>
                <a:tab pos="807720" algn="l"/>
              </a:tabLst>
            </a:pPr>
            <a:r>
              <a:rPr sz="19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Cải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thiện</a:t>
            </a:r>
            <a:r>
              <a:rPr sz="19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dirty="0">
                <a:solidFill>
                  <a:srgbClr val="124679"/>
                </a:solidFill>
                <a:latin typeface="Microsoft Sans Serif"/>
                <a:cs typeface="Microsoft Sans Serif"/>
              </a:rPr>
              <a:t>rõ</a:t>
            </a:r>
            <a:r>
              <a:rPr sz="19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rệt</a:t>
            </a:r>
            <a:r>
              <a:rPr sz="19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FEV</a:t>
            </a:r>
            <a:r>
              <a:rPr sz="1875" spc="-7" baseline="-20000" dirty="0">
                <a:solidFill>
                  <a:srgbClr val="124679"/>
                </a:solidFill>
                <a:latin typeface="Microsoft Sans Serif"/>
                <a:cs typeface="Microsoft Sans Serif"/>
              </a:rPr>
              <a:t>1</a:t>
            </a:r>
            <a:r>
              <a:rPr sz="1875" spc="292" baseline="-20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PEF</a:t>
            </a:r>
            <a:r>
              <a:rPr sz="19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sau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4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tuần</a:t>
            </a:r>
            <a:r>
              <a:rPr sz="19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19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19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kiểm</a:t>
            </a:r>
            <a:r>
              <a:rPr sz="19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soát</a:t>
            </a:r>
            <a:r>
              <a:rPr sz="19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endParaRPr sz="1900">
              <a:latin typeface="Microsoft Sans Serif"/>
              <a:cs typeface="Microsoft Sans Serif"/>
            </a:endParaRPr>
          </a:p>
          <a:p>
            <a:pPr marL="807085" lvl="1" indent="-396875">
              <a:lnSpc>
                <a:spcPct val="100000"/>
              </a:lnSpc>
              <a:spcBef>
                <a:spcPts val="455"/>
              </a:spcBef>
              <a:buClr>
                <a:srgbClr val="F79546"/>
              </a:buClr>
              <a:buFont typeface="Wingdings"/>
              <a:buChar char=""/>
              <a:tabLst>
                <a:tab pos="807085" algn="l"/>
                <a:tab pos="807720" algn="l"/>
              </a:tabLst>
            </a:pPr>
            <a:r>
              <a:rPr sz="19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Nếu</a:t>
            </a:r>
            <a:r>
              <a:rPr sz="19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test</a:t>
            </a:r>
            <a:r>
              <a:rPr sz="19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khởi</a:t>
            </a:r>
            <a:r>
              <a:rPr sz="19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đầu</a:t>
            </a:r>
            <a:r>
              <a:rPr sz="19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âm</a:t>
            </a:r>
            <a:r>
              <a:rPr sz="19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9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tính:</a:t>
            </a:r>
            <a:endParaRPr sz="1900">
              <a:latin typeface="Microsoft Sans Serif"/>
              <a:cs typeface="Microsoft Sans Serif"/>
            </a:endParaRPr>
          </a:p>
          <a:p>
            <a:pPr marL="1206500" lvl="2" indent="-229235">
              <a:lnSpc>
                <a:spcPct val="100000"/>
              </a:lnSpc>
              <a:spcBef>
                <a:spcPts val="420"/>
              </a:spcBef>
              <a:buClr>
                <a:srgbClr val="F79546"/>
              </a:buClr>
              <a:buChar char="•"/>
              <a:tabLst>
                <a:tab pos="1206500" algn="l"/>
                <a:tab pos="1207135" algn="l"/>
              </a:tabLst>
            </a:pP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Nhắc</a:t>
            </a:r>
            <a:r>
              <a:rPr sz="17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lại</a:t>
            </a:r>
            <a:r>
              <a:rPr sz="17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17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17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</a:t>
            </a:r>
            <a:r>
              <a:rPr sz="17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sau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ngừng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</a:t>
            </a:r>
            <a:r>
              <a:rPr sz="17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giãn</a:t>
            </a:r>
            <a:r>
              <a:rPr sz="17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PQ</a:t>
            </a:r>
            <a:endParaRPr sz="1700">
              <a:latin typeface="Microsoft Sans Serif"/>
              <a:cs typeface="Microsoft Sans Serif"/>
            </a:endParaRPr>
          </a:p>
          <a:p>
            <a:pPr marL="1206500" lvl="2" indent="-229235">
              <a:lnSpc>
                <a:spcPct val="100000"/>
              </a:lnSpc>
              <a:spcBef>
                <a:spcPts val="409"/>
              </a:spcBef>
              <a:buClr>
                <a:srgbClr val="F79546"/>
              </a:buClr>
              <a:buChar char="•"/>
              <a:tabLst>
                <a:tab pos="1206500" algn="l"/>
                <a:tab pos="1207135" algn="l"/>
              </a:tabLst>
            </a:pPr>
            <a:r>
              <a:rPr sz="1700" spc="-45" dirty="0">
                <a:solidFill>
                  <a:srgbClr val="124679"/>
                </a:solidFill>
                <a:latin typeface="Microsoft Sans Serif"/>
                <a:cs typeface="Microsoft Sans Serif"/>
              </a:rPr>
              <a:t>Test</a:t>
            </a:r>
            <a:r>
              <a:rPr sz="17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khác</a:t>
            </a:r>
            <a:r>
              <a:rPr sz="17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(đặc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biệt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trẻ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em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&lt; 5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tuổi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17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già).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55" y="5564336"/>
            <a:ext cx="775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150" y="332359"/>
            <a:ext cx="7663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Chẩn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đoán HPQ </a:t>
            </a:r>
            <a:r>
              <a:rPr sz="2400" dirty="0">
                <a:solidFill>
                  <a:srgbClr val="C00000"/>
                </a:solidFill>
              </a:rPr>
              <a:t>–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Tắc nghẽn</a:t>
            </a:r>
            <a:r>
              <a:rPr sz="2400" spc="-1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đường</a:t>
            </a:r>
            <a:r>
              <a:rPr sz="2400" spc="-2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thở</a:t>
            </a:r>
            <a:r>
              <a:rPr sz="2400" spc="-5" dirty="0">
                <a:solidFill>
                  <a:srgbClr val="C00000"/>
                </a:solidFill>
              </a:rPr>
              <a:t> có</a:t>
            </a:r>
            <a:r>
              <a:rPr sz="2400" spc="-25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hồi</a:t>
            </a:r>
            <a:r>
              <a:rPr sz="2400" spc="-2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phục</a:t>
            </a:r>
            <a:endParaRPr sz="2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DDE1780-89E0-4C46-B91C-6C66D1DB34E0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983" y="1028166"/>
            <a:ext cx="8113395" cy="43243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Clr>
                <a:srgbClr val="F79546"/>
              </a:buClr>
              <a:buSzPct val="8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Khám </a:t>
            </a:r>
            <a:r>
              <a:rPr sz="20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thực</a:t>
            </a:r>
            <a:r>
              <a:rPr sz="20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thể</a:t>
            </a:r>
            <a:r>
              <a:rPr sz="20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người</a:t>
            </a:r>
            <a:r>
              <a:rPr sz="20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20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endParaRPr sz="20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72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70" dirty="0">
                <a:solidFill>
                  <a:srgbClr val="124679"/>
                </a:solidFill>
                <a:latin typeface="Microsoft Sans Serif"/>
                <a:cs typeface="Microsoft Sans Serif"/>
              </a:rPr>
              <a:t>Thường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không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phát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hiện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gì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bất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70" dirty="0">
                <a:solidFill>
                  <a:srgbClr val="124679"/>
                </a:solidFill>
                <a:latin typeface="Microsoft Sans Serif"/>
                <a:cs typeface="Microsoft Sans Serif"/>
              </a:rPr>
              <a:t>thường</a:t>
            </a:r>
            <a:endParaRPr sz="20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72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Đặc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điểm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quan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trọng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nhất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là</a:t>
            </a:r>
            <a:r>
              <a:rPr sz="20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tiếng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ran 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rít,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đặc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biệt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ra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gắng</a:t>
            </a:r>
            <a:endParaRPr sz="2000">
              <a:latin typeface="Microsoft Sans Serif"/>
              <a:cs typeface="Microsoft Sans Serif"/>
            </a:endParaRPr>
          </a:p>
          <a:p>
            <a:pPr marL="756285">
              <a:lnSpc>
                <a:spcPct val="100000"/>
              </a:lnSpc>
              <a:spcBef>
                <a:spcPts val="240"/>
              </a:spcBef>
            </a:pPr>
            <a:r>
              <a:rPr sz="20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sức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F79546"/>
              </a:buClr>
              <a:buSzPct val="8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Khò</a:t>
            </a:r>
            <a:r>
              <a:rPr sz="20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khè </a:t>
            </a:r>
            <a:r>
              <a:rPr sz="20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thở</a:t>
            </a:r>
            <a:r>
              <a:rPr sz="20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rít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 cũng có</a:t>
            </a:r>
            <a:r>
              <a:rPr sz="20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thể</a:t>
            </a:r>
            <a:r>
              <a:rPr sz="20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gặp</a:t>
            </a:r>
            <a:r>
              <a:rPr sz="20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trong</a:t>
            </a:r>
            <a:r>
              <a:rPr sz="20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các bệnh</a:t>
            </a:r>
            <a:r>
              <a:rPr sz="20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lý</a:t>
            </a:r>
            <a:r>
              <a:rPr sz="20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khác:</a:t>
            </a:r>
            <a:endParaRPr sz="20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72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Nhiễm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trùng</a:t>
            </a:r>
            <a:r>
              <a:rPr sz="2000" spc="-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hô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hấp</a:t>
            </a:r>
            <a:endParaRPr sz="20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725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COPD</a:t>
            </a:r>
            <a:endParaRPr sz="20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72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Tắc nghẽn</a:t>
            </a:r>
            <a:r>
              <a:rPr sz="20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phế quản</a:t>
            </a:r>
            <a:endParaRPr sz="20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72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Rối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loạn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chức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năng </a:t>
            </a:r>
            <a:r>
              <a:rPr sz="20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đường</a:t>
            </a:r>
            <a:r>
              <a:rPr sz="2000" spc="-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trên</a:t>
            </a:r>
            <a:endParaRPr sz="20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72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Dị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vật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đường</a:t>
            </a:r>
            <a:r>
              <a:rPr sz="20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F79546"/>
              </a:buClr>
              <a:buSzPct val="80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7182B"/>
                </a:solidFill>
                <a:latin typeface="Microsoft Sans Serif"/>
                <a:cs typeface="Microsoft Sans Serif"/>
              </a:rPr>
              <a:t>Tiếng</a:t>
            </a:r>
            <a:r>
              <a:rPr sz="20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rít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 có</a:t>
            </a:r>
            <a:r>
              <a:rPr sz="20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thể</a:t>
            </a:r>
            <a:r>
              <a:rPr sz="20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 xuất </a:t>
            </a:r>
            <a:r>
              <a:rPr sz="20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hiện</a:t>
            </a:r>
            <a:r>
              <a:rPr sz="20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trong </a:t>
            </a:r>
            <a:r>
              <a:rPr sz="2000" spc="70" dirty="0">
                <a:solidFill>
                  <a:srgbClr val="07182B"/>
                </a:solidFill>
                <a:latin typeface="Microsoft Sans Serif"/>
                <a:cs typeface="Microsoft Sans Serif"/>
              </a:rPr>
              <a:t>cơn</a:t>
            </a:r>
            <a:r>
              <a:rPr sz="20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20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nguy</a:t>
            </a:r>
            <a:r>
              <a:rPr sz="1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kịch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55" y="5564336"/>
            <a:ext cx="775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184" y="328040"/>
            <a:ext cx="483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Chẩn</a:t>
            </a:r>
            <a:r>
              <a:rPr sz="2400" spc="-15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đoán HPQ</a:t>
            </a:r>
            <a:r>
              <a:rPr sz="2400" spc="-2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–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spc="-65" dirty="0">
                <a:solidFill>
                  <a:srgbClr val="C00000"/>
                </a:solidFill>
              </a:rPr>
              <a:t>Khám</a:t>
            </a:r>
            <a:r>
              <a:rPr sz="2400" spc="22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thực</a:t>
            </a:r>
            <a:r>
              <a:rPr sz="2400" spc="-1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thể</a:t>
            </a:r>
            <a:endParaRPr sz="2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5815C01-9917-41A1-BB99-EF137076955B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" y="5544311"/>
            <a:ext cx="8821420" cy="170815"/>
          </a:xfrm>
          <a:custGeom>
            <a:avLst/>
            <a:gdLst/>
            <a:ahLst/>
            <a:cxnLst/>
            <a:rect l="l" t="t" r="r" b="b"/>
            <a:pathLst>
              <a:path w="8821420" h="170814">
                <a:moveTo>
                  <a:pt x="8820912" y="35750"/>
                </a:moveTo>
                <a:lnTo>
                  <a:pt x="8817140" y="21971"/>
                </a:lnTo>
                <a:lnTo>
                  <a:pt x="8817115" y="21844"/>
                </a:lnTo>
                <a:lnTo>
                  <a:pt x="8807475" y="11239"/>
                </a:lnTo>
                <a:lnTo>
                  <a:pt x="8806853" y="10541"/>
                </a:lnTo>
                <a:lnTo>
                  <a:pt x="8800503" y="7340"/>
                </a:lnTo>
                <a:lnTo>
                  <a:pt x="8791600" y="2832"/>
                </a:lnTo>
                <a:lnTo>
                  <a:pt x="8772906" y="0"/>
                </a:lnTo>
                <a:lnTo>
                  <a:pt x="8772779" y="0"/>
                </a:lnTo>
                <a:lnTo>
                  <a:pt x="48183" y="0"/>
                </a:lnTo>
                <a:lnTo>
                  <a:pt x="48006" y="0"/>
                </a:lnTo>
                <a:lnTo>
                  <a:pt x="29451" y="2819"/>
                </a:lnTo>
                <a:lnTo>
                  <a:pt x="29311" y="2832"/>
                </a:lnTo>
                <a:lnTo>
                  <a:pt x="18745" y="8178"/>
                </a:lnTo>
                <a:lnTo>
                  <a:pt x="14135" y="10477"/>
                </a:lnTo>
                <a:lnTo>
                  <a:pt x="12496" y="12280"/>
                </a:lnTo>
                <a:lnTo>
                  <a:pt x="3784" y="21844"/>
                </a:lnTo>
                <a:lnTo>
                  <a:pt x="0" y="35750"/>
                </a:lnTo>
                <a:lnTo>
                  <a:pt x="0" y="35966"/>
                </a:lnTo>
                <a:lnTo>
                  <a:pt x="0" y="170688"/>
                </a:lnTo>
                <a:lnTo>
                  <a:pt x="8820912" y="170688"/>
                </a:lnTo>
                <a:lnTo>
                  <a:pt x="8820912" y="35966"/>
                </a:lnTo>
                <a:lnTo>
                  <a:pt x="8820912" y="3575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7360" y="148141"/>
            <a:ext cx="7268445" cy="52567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02182" y="217373"/>
            <a:ext cx="1461770" cy="53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95"/>
              </a:spcBef>
              <a:tabLst>
                <a:tab pos="525780" algn="l"/>
              </a:tabLst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	ith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atory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endParaRPr sz="100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395"/>
              </a:spcBef>
            </a:pP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oms</a:t>
            </a:r>
            <a:r>
              <a:rPr sz="1000" b="1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typical</a:t>
            </a: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FFFFFF"/>
                </a:solidFill>
                <a:latin typeface="Arial"/>
                <a:cs typeface="Arial"/>
              </a:rPr>
              <a:t>asthma?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8455" y="5564336"/>
            <a:ext cx="775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6199" y="364058"/>
            <a:ext cx="241427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0000"/>
                </a:solidFill>
              </a:rPr>
              <a:t>CÁC</a:t>
            </a:r>
            <a:r>
              <a:rPr sz="2200" spc="600" dirty="0">
                <a:solidFill>
                  <a:srgbClr val="FF0000"/>
                </a:solidFill>
              </a:rPr>
              <a:t> </a:t>
            </a:r>
            <a:r>
              <a:rPr sz="2200" spc="-10" dirty="0">
                <a:solidFill>
                  <a:srgbClr val="FF0000"/>
                </a:solidFill>
              </a:rPr>
              <a:t>BƯỚC </a:t>
            </a:r>
            <a:r>
              <a:rPr sz="2200" spc="-5" dirty="0">
                <a:solidFill>
                  <a:srgbClr val="FF0000"/>
                </a:solidFill>
              </a:rPr>
              <a:t> </a:t>
            </a:r>
            <a:r>
              <a:rPr sz="2200" spc="-10" dirty="0">
                <a:solidFill>
                  <a:srgbClr val="FF0000"/>
                </a:solidFill>
              </a:rPr>
              <a:t>CHẨN ĐOÁN HPQ </a:t>
            </a:r>
            <a:r>
              <a:rPr sz="2200" spc="-600" dirty="0">
                <a:solidFill>
                  <a:srgbClr val="FF0000"/>
                </a:solidFill>
              </a:rPr>
              <a:t> </a:t>
            </a:r>
            <a:r>
              <a:rPr sz="2200" spc="-30" dirty="0">
                <a:solidFill>
                  <a:srgbClr val="FF0000"/>
                </a:solidFill>
              </a:rPr>
              <a:t>TRÊN</a:t>
            </a:r>
            <a:r>
              <a:rPr sz="2200" spc="-20" dirty="0">
                <a:solidFill>
                  <a:srgbClr val="FF0000"/>
                </a:solidFill>
              </a:rPr>
              <a:t> </a:t>
            </a:r>
            <a:r>
              <a:rPr sz="2200" spc="-15" dirty="0">
                <a:solidFill>
                  <a:srgbClr val="FF0000"/>
                </a:solidFill>
              </a:rPr>
              <a:t>LÂM SÀNG</a:t>
            </a:r>
            <a:endParaRPr sz="220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07C2818-B2FF-4A51-AFBB-A1484217A11B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184" y="328041"/>
            <a:ext cx="72040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C00000"/>
                </a:solidFill>
              </a:rPr>
              <a:t>Chẩn</a:t>
            </a:r>
            <a:r>
              <a:rPr sz="2200" spc="10" dirty="0">
                <a:solidFill>
                  <a:srgbClr val="C00000"/>
                </a:solidFill>
              </a:rPr>
              <a:t> </a:t>
            </a:r>
            <a:r>
              <a:rPr sz="2200" spc="-5" dirty="0">
                <a:solidFill>
                  <a:srgbClr val="C00000"/>
                </a:solidFill>
              </a:rPr>
              <a:t>đoán</a:t>
            </a:r>
            <a:r>
              <a:rPr sz="2200" spc="25" dirty="0">
                <a:solidFill>
                  <a:srgbClr val="C00000"/>
                </a:solidFill>
              </a:rPr>
              <a:t> </a:t>
            </a:r>
            <a:r>
              <a:rPr sz="2200" spc="-10" dirty="0">
                <a:solidFill>
                  <a:srgbClr val="C00000"/>
                </a:solidFill>
              </a:rPr>
              <a:t>HPQ</a:t>
            </a:r>
            <a:r>
              <a:rPr sz="2200" dirty="0">
                <a:solidFill>
                  <a:srgbClr val="C00000"/>
                </a:solidFill>
              </a:rPr>
              <a:t> </a:t>
            </a:r>
            <a:r>
              <a:rPr sz="2200" spc="-5" dirty="0">
                <a:solidFill>
                  <a:srgbClr val="C00000"/>
                </a:solidFill>
              </a:rPr>
              <a:t>ở </a:t>
            </a:r>
            <a:r>
              <a:rPr sz="2200" spc="-10" dirty="0">
                <a:solidFill>
                  <a:srgbClr val="C00000"/>
                </a:solidFill>
              </a:rPr>
              <a:t>BN</a:t>
            </a:r>
            <a:r>
              <a:rPr sz="2200" spc="5" dirty="0">
                <a:solidFill>
                  <a:srgbClr val="C00000"/>
                </a:solidFill>
              </a:rPr>
              <a:t> </a:t>
            </a:r>
            <a:r>
              <a:rPr sz="2200" spc="-5" dirty="0">
                <a:solidFill>
                  <a:srgbClr val="C00000"/>
                </a:solidFill>
              </a:rPr>
              <a:t>đang</a:t>
            </a:r>
            <a:r>
              <a:rPr sz="2200" spc="10" dirty="0">
                <a:solidFill>
                  <a:srgbClr val="C00000"/>
                </a:solidFill>
              </a:rPr>
              <a:t> </a:t>
            </a:r>
            <a:r>
              <a:rPr sz="2200" spc="-5" dirty="0">
                <a:solidFill>
                  <a:srgbClr val="C00000"/>
                </a:solidFill>
              </a:rPr>
              <a:t>dùng</a:t>
            </a:r>
            <a:r>
              <a:rPr sz="2200" spc="35" dirty="0">
                <a:solidFill>
                  <a:srgbClr val="C00000"/>
                </a:solidFill>
              </a:rPr>
              <a:t> </a:t>
            </a:r>
            <a:r>
              <a:rPr sz="2200" spc="-5" dirty="0">
                <a:solidFill>
                  <a:srgbClr val="C00000"/>
                </a:solidFill>
              </a:rPr>
              <a:t>thuốc</a:t>
            </a:r>
            <a:r>
              <a:rPr sz="2200" spc="20" dirty="0">
                <a:solidFill>
                  <a:srgbClr val="C00000"/>
                </a:solidFill>
              </a:rPr>
              <a:t> </a:t>
            </a:r>
            <a:r>
              <a:rPr sz="2200" spc="-5" dirty="0">
                <a:solidFill>
                  <a:srgbClr val="C00000"/>
                </a:solidFill>
              </a:rPr>
              <a:t>kiểm</a:t>
            </a:r>
            <a:r>
              <a:rPr sz="2200" spc="-10" dirty="0">
                <a:solidFill>
                  <a:srgbClr val="C00000"/>
                </a:solidFill>
              </a:rPr>
              <a:t> </a:t>
            </a:r>
            <a:r>
              <a:rPr sz="2200" spc="-5" dirty="0">
                <a:solidFill>
                  <a:srgbClr val="C00000"/>
                </a:solidFill>
              </a:rPr>
              <a:t>soát</a:t>
            </a:r>
            <a:r>
              <a:rPr sz="2200" spc="20" dirty="0">
                <a:solidFill>
                  <a:srgbClr val="C00000"/>
                </a:solidFill>
              </a:rPr>
              <a:t> </a:t>
            </a:r>
            <a:r>
              <a:rPr sz="2200" spc="-5" dirty="0">
                <a:solidFill>
                  <a:srgbClr val="C00000"/>
                </a:solidFill>
              </a:rPr>
              <a:t>hen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55" y="5564336"/>
            <a:ext cx="775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987425"/>
          <a:ext cx="8547100" cy="4537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7910"/>
                <a:gridCol w="6200140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Tình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trạng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hiện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tại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Các</a:t>
                      </a:r>
                      <a:r>
                        <a:rPr sz="1800" b="1" spc="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bước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để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khẳng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định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chẩn đoán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892048">
                <a:tc>
                  <a:txBody>
                    <a:bodyPr/>
                    <a:lstStyle/>
                    <a:p>
                      <a:pPr marL="91440" marR="1917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Triệu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chứng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hô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hấp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và </a:t>
                      </a:r>
                      <a:r>
                        <a:rPr sz="1600" spc="-40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tắc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nghẽn </a:t>
                      </a:r>
                      <a:r>
                        <a:rPr sz="1600" spc="60" dirty="0">
                          <a:latin typeface="Microsoft Sans Serif"/>
                          <a:cs typeface="Microsoft Sans Serif"/>
                        </a:rPr>
                        <a:t>đường </a:t>
                      </a:r>
                      <a:r>
                        <a:rPr sz="1600" spc="50" dirty="0">
                          <a:latin typeface="Microsoft Sans Serif"/>
                          <a:cs typeface="Microsoft Sans Serif"/>
                        </a:rPr>
                        <a:t>thở </a:t>
                      </a:r>
                      <a:r>
                        <a:rPr sz="16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biến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đổi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7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Chẩn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đoán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hen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80" dirty="0">
                          <a:latin typeface="Microsoft Sans Serif"/>
                          <a:cs typeface="Microsoft Sans Serif"/>
                        </a:rPr>
                        <a:t>được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khẳng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định.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Đánh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giá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5" dirty="0">
                          <a:latin typeface="Microsoft Sans Serif"/>
                          <a:cs typeface="Microsoft Sans Serif"/>
                        </a:rPr>
                        <a:t>mức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độ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kiểm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soát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hen </a:t>
                      </a:r>
                      <a:r>
                        <a:rPr sz="1600" spc="-40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xem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xét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điều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trị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kiểm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soát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  <a:tr h="3261334">
                <a:tc>
                  <a:txBody>
                    <a:bodyPr/>
                    <a:lstStyle/>
                    <a:p>
                      <a:pPr marL="91440" marR="2654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Triệu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chứng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hô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hấp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biến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đổi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nhưng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không </a:t>
                      </a:r>
                      <a:r>
                        <a:rPr sz="1600" spc="-40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tắc nghẽn </a:t>
                      </a:r>
                      <a:r>
                        <a:rPr sz="1600" spc="60" dirty="0">
                          <a:latin typeface="Microsoft Sans Serif"/>
                          <a:cs typeface="Microsoft Sans Serif"/>
                        </a:rPr>
                        <a:t>đường </a:t>
                      </a:r>
                      <a:r>
                        <a:rPr sz="1600" spc="50" dirty="0">
                          <a:latin typeface="Microsoft Sans Serif"/>
                          <a:cs typeface="Microsoft Sans Serif"/>
                        </a:rPr>
                        <a:t>thở </a:t>
                      </a:r>
                      <a:r>
                        <a:rPr sz="1600" spc="-40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dao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động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162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Cân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nhắc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lặp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lại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hô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hấp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ký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sau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khi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hết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tác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dụng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thuốc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GPQ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(4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giờ </a:t>
                      </a:r>
                      <a:r>
                        <a:rPr sz="16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đối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với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SABA,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24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giờ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đối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với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ICS-LABA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hai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lần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mỗi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5" dirty="0">
                          <a:latin typeface="Microsoft Sans Serif"/>
                          <a:cs typeface="Microsoft Sans Serif"/>
                        </a:rPr>
                        <a:t>ngày,</a:t>
                      </a:r>
                      <a:r>
                        <a:rPr sz="16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36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giờ </a:t>
                      </a:r>
                      <a:r>
                        <a:rPr sz="16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đối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0" dirty="0">
                          <a:latin typeface="Microsoft Sans Serif"/>
                          <a:cs typeface="Microsoft Sans Serif"/>
                        </a:rPr>
                        <a:t>với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ICS-LABA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một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lần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mỗi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ngày)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hoặc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khi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đang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có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triệu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chứng. </a:t>
                      </a:r>
                      <a:r>
                        <a:rPr sz="1600" spc="-40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Kiểm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tra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85" dirty="0">
                          <a:latin typeface="Microsoft Sans Serif"/>
                          <a:cs typeface="Microsoft Sans Serif"/>
                        </a:rPr>
                        <a:t>sự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thay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đổi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FEV1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giữa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các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lần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thăm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khám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khả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năng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đáp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0" dirty="0">
                          <a:latin typeface="Microsoft Sans Serif"/>
                          <a:cs typeface="Microsoft Sans Serif"/>
                        </a:rPr>
                        <a:t>ứng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với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thuốc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GPQ.</a:t>
                      </a:r>
                      <a:r>
                        <a:rPr sz="16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Nếu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vẫn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bình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thường,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hãy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xem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xét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các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chẩn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đoán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khác.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91440" marR="149225" indent="267970">
                        <a:lnSpc>
                          <a:spcPct val="100000"/>
                        </a:lnSpc>
                      </a:pPr>
                      <a:r>
                        <a:rPr sz="1600" i="1" spc="-10" dirty="0">
                          <a:latin typeface="Arial"/>
                          <a:cs typeface="Arial"/>
                        </a:rPr>
                        <a:t>Nếu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 FEV1 &gt;</a:t>
                      </a:r>
                      <a:r>
                        <a:rPr sz="16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70%</a:t>
                      </a:r>
                      <a:r>
                        <a:rPr sz="1600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dự</a:t>
                      </a:r>
                      <a:r>
                        <a:rPr sz="16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đoán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: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xem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xét</a:t>
                      </a:r>
                      <a:r>
                        <a:rPr sz="16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giảm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bậc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điều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trị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kiểm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soát </a:t>
                      </a:r>
                      <a:r>
                        <a:rPr sz="1600" spc="-40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đánh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giá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lại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sau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135" dirty="0">
                          <a:latin typeface="Microsoft Sans Serif"/>
                          <a:cs typeface="Microsoft Sans Serif"/>
                        </a:rPr>
                        <a:t>2–4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tuần,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sau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đó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xem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xét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test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kích thích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phế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quản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hoặc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lặp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lại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test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hồi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phục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PQ.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91440" marR="226695" indent="267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i="1" spc="-10" dirty="0">
                          <a:latin typeface="Arial"/>
                          <a:cs typeface="Arial"/>
                        </a:rPr>
                        <a:t>Nếu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 FEV1 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&lt;70%</a:t>
                      </a:r>
                      <a:r>
                        <a:rPr sz="16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dự</a:t>
                      </a:r>
                      <a:r>
                        <a:rPr sz="1600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đoán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: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xem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xét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tăng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bậc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điều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trị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kiểm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soát </a:t>
                      </a:r>
                      <a:r>
                        <a:rPr sz="1600" spc="-40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trong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tháng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rồi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đánh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giá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lại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triệu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chứng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chức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năng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phổi.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Nếu </a:t>
                      </a:r>
                      <a:r>
                        <a:rPr sz="1600" spc="-40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không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đáp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ứng,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tiếp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tục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điều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trị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60" dirty="0">
                          <a:latin typeface="Microsoft Sans Serif"/>
                          <a:cs typeface="Microsoft Sans Serif"/>
                        </a:rPr>
                        <a:t>trước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đó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chuyển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bệnh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nhân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khám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để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tìm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chẩn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đoán.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CFDCBE7-2382-4C49-A3A3-47014FEADD86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184" y="328041"/>
            <a:ext cx="72040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C00000"/>
                </a:solidFill>
              </a:rPr>
              <a:t>Chẩn</a:t>
            </a:r>
            <a:r>
              <a:rPr sz="2200" spc="10" dirty="0">
                <a:solidFill>
                  <a:srgbClr val="C00000"/>
                </a:solidFill>
              </a:rPr>
              <a:t> </a:t>
            </a:r>
            <a:r>
              <a:rPr sz="2200" spc="-5" dirty="0">
                <a:solidFill>
                  <a:srgbClr val="C00000"/>
                </a:solidFill>
              </a:rPr>
              <a:t>đoán</a:t>
            </a:r>
            <a:r>
              <a:rPr sz="2200" spc="25" dirty="0">
                <a:solidFill>
                  <a:srgbClr val="C00000"/>
                </a:solidFill>
              </a:rPr>
              <a:t> </a:t>
            </a:r>
            <a:r>
              <a:rPr sz="2200" spc="-10" dirty="0">
                <a:solidFill>
                  <a:srgbClr val="C00000"/>
                </a:solidFill>
              </a:rPr>
              <a:t>HPQ</a:t>
            </a:r>
            <a:r>
              <a:rPr sz="2200" dirty="0">
                <a:solidFill>
                  <a:srgbClr val="C00000"/>
                </a:solidFill>
              </a:rPr>
              <a:t> </a:t>
            </a:r>
            <a:r>
              <a:rPr sz="2200" spc="-5" dirty="0">
                <a:solidFill>
                  <a:srgbClr val="C00000"/>
                </a:solidFill>
              </a:rPr>
              <a:t>ở </a:t>
            </a:r>
            <a:r>
              <a:rPr sz="2200" spc="-10" dirty="0">
                <a:solidFill>
                  <a:srgbClr val="C00000"/>
                </a:solidFill>
              </a:rPr>
              <a:t>BN</a:t>
            </a:r>
            <a:r>
              <a:rPr sz="2200" spc="5" dirty="0">
                <a:solidFill>
                  <a:srgbClr val="C00000"/>
                </a:solidFill>
              </a:rPr>
              <a:t> </a:t>
            </a:r>
            <a:r>
              <a:rPr sz="2200" spc="-5" dirty="0">
                <a:solidFill>
                  <a:srgbClr val="C00000"/>
                </a:solidFill>
              </a:rPr>
              <a:t>đang</a:t>
            </a:r>
            <a:r>
              <a:rPr sz="2200" spc="10" dirty="0">
                <a:solidFill>
                  <a:srgbClr val="C00000"/>
                </a:solidFill>
              </a:rPr>
              <a:t> </a:t>
            </a:r>
            <a:r>
              <a:rPr sz="2200" spc="-5" dirty="0">
                <a:solidFill>
                  <a:srgbClr val="C00000"/>
                </a:solidFill>
              </a:rPr>
              <a:t>dùng</a:t>
            </a:r>
            <a:r>
              <a:rPr sz="2200" spc="35" dirty="0">
                <a:solidFill>
                  <a:srgbClr val="C00000"/>
                </a:solidFill>
              </a:rPr>
              <a:t> </a:t>
            </a:r>
            <a:r>
              <a:rPr sz="2200" spc="-5" dirty="0">
                <a:solidFill>
                  <a:srgbClr val="C00000"/>
                </a:solidFill>
              </a:rPr>
              <a:t>thuốc</a:t>
            </a:r>
            <a:r>
              <a:rPr sz="2200" spc="20" dirty="0">
                <a:solidFill>
                  <a:srgbClr val="C00000"/>
                </a:solidFill>
              </a:rPr>
              <a:t> </a:t>
            </a:r>
            <a:r>
              <a:rPr sz="2200" spc="-5" dirty="0">
                <a:solidFill>
                  <a:srgbClr val="C00000"/>
                </a:solidFill>
              </a:rPr>
              <a:t>kiểm</a:t>
            </a:r>
            <a:r>
              <a:rPr sz="2200" spc="-10" dirty="0">
                <a:solidFill>
                  <a:srgbClr val="C00000"/>
                </a:solidFill>
              </a:rPr>
              <a:t> </a:t>
            </a:r>
            <a:r>
              <a:rPr sz="2200" spc="-5" dirty="0">
                <a:solidFill>
                  <a:srgbClr val="C00000"/>
                </a:solidFill>
              </a:rPr>
              <a:t>soát</a:t>
            </a:r>
            <a:r>
              <a:rPr sz="2200" spc="20" dirty="0">
                <a:solidFill>
                  <a:srgbClr val="C00000"/>
                </a:solidFill>
              </a:rPr>
              <a:t> </a:t>
            </a:r>
            <a:r>
              <a:rPr sz="2200" spc="-5" dirty="0">
                <a:solidFill>
                  <a:srgbClr val="C00000"/>
                </a:solidFill>
              </a:rPr>
              <a:t>hen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55" y="5564336"/>
            <a:ext cx="775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987425"/>
          <a:ext cx="8547100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7910"/>
                <a:gridCol w="6200140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Tình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trạng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hiện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tại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Các</a:t>
                      </a:r>
                      <a:r>
                        <a:rPr sz="1800" b="1" spc="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bước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để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khẳng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định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chẩn đoán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603373">
                <a:tc>
                  <a:txBody>
                    <a:bodyPr/>
                    <a:lstStyle/>
                    <a:p>
                      <a:pPr marL="91440" marR="2946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Ít</a:t>
                      </a:r>
                      <a:r>
                        <a:rPr sz="1600" spc="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triệu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3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chứng</a:t>
                      </a:r>
                      <a:r>
                        <a:rPr sz="1600" spc="2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hô</a:t>
                      </a:r>
                      <a:r>
                        <a:rPr sz="160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hấp, </a:t>
                      </a:r>
                      <a:r>
                        <a:rPr sz="1600" spc="-409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chức</a:t>
                      </a:r>
                      <a:r>
                        <a:rPr sz="1600" spc="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năng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phổi</a:t>
                      </a:r>
                      <a:r>
                        <a:rPr sz="160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bình 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thường,</a:t>
                      </a:r>
                      <a:r>
                        <a:rPr sz="1600" spc="2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sz="1600" spc="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không</a:t>
                      </a:r>
                      <a:r>
                        <a:rPr sz="160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có </a:t>
                      </a:r>
                      <a:r>
                        <a:rPr sz="1600" spc="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tắc nghẽn </a:t>
                      </a:r>
                      <a:r>
                        <a:rPr sz="1600" spc="6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đường </a:t>
                      </a:r>
                      <a:r>
                        <a:rPr sz="1600" spc="5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thở </a:t>
                      </a:r>
                      <a:r>
                        <a:rPr sz="1600" spc="-409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dao</a:t>
                      </a:r>
                      <a:r>
                        <a:rPr sz="1600" spc="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động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4859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Cân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nhắc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lặp lại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test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hồi phục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PQ sau khi hết tác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dụng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thuốc GPQ </a:t>
                      </a:r>
                      <a:r>
                        <a:rPr sz="160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như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trên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hoặc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khi đang có triệu </a:t>
                      </a:r>
                      <a:r>
                        <a:rPr sz="1600" spc="2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chứng.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Nếu </a:t>
                      </a:r>
                      <a:r>
                        <a:rPr sz="1600" spc="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bình </a:t>
                      </a:r>
                      <a:r>
                        <a:rPr sz="1600" spc="4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thường,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xem xét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các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chẩn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đoán</a:t>
                      </a:r>
                      <a:r>
                        <a:rPr sz="1600" spc="2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thay</a:t>
                      </a:r>
                      <a:r>
                        <a:rPr sz="1600" spc="3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thế.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91440" algn="just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Cân</a:t>
                      </a:r>
                      <a:r>
                        <a:rPr sz="1600" spc="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nhắc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giảm</a:t>
                      </a:r>
                      <a:r>
                        <a:rPr sz="1600" spc="2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bậc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điều</a:t>
                      </a:r>
                      <a:r>
                        <a:rPr sz="1600" spc="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trị: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91440" marR="129539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Nếu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các</a:t>
                      </a:r>
                      <a:r>
                        <a:rPr sz="1600" spc="2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triệu</a:t>
                      </a:r>
                      <a:r>
                        <a:rPr sz="1600" spc="3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chứng</a:t>
                      </a:r>
                      <a:r>
                        <a:rPr sz="1600" spc="2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xuất</a:t>
                      </a:r>
                      <a:r>
                        <a:rPr sz="1600" spc="3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hiện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sz="1600" spc="2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chức</a:t>
                      </a:r>
                      <a:r>
                        <a:rPr sz="1600" spc="2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năng</a:t>
                      </a:r>
                      <a:r>
                        <a:rPr sz="1600" spc="3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phổi</a:t>
                      </a:r>
                      <a:r>
                        <a:rPr sz="1600" spc="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giảm:</a:t>
                      </a:r>
                      <a:r>
                        <a:rPr sz="1600" spc="3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xác</a:t>
                      </a:r>
                      <a:r>
                        <a:rPr sz="1600" spc="5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định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chẩn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đoán</a:t>
                      </a:r>
                      <a:r>
                        <a:rPr sz="1600" spc="2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hen.</a:t>
                      </a:r>
                      <a:r>
                        <a:rPr sz="1600" spc="3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Nâng</a:t>
                      </a:r>
                      <a:r>
                        <a:rPr sz="1600" spc="2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bậc</a:t>
                      </a:r>
                      <a:r>
                        <a:rPr sz="1600" spc="4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điều</a:t>
                      </a:r>
                      <a:r>
                        <a:rPr sz="1600" spc="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trị</a:t>
                      </a:r>
                      <a:r>
                        <a:rPr sz="1600" spc="3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kiểm</a:t>
                      </a:r>
                      <a:r>
                        <a:rPr sz="1600" spc="2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soát</a:t>
                      </a:r>
                      <a:r>
                        <a:rPr sz="1600" spc="2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đến</a:t>
                      </a:r>
                      <a:r>
                        <a:rPr sz="1600" spc="3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liều</a:t>
                      </a:r>
                      <a:r>
                        <a:rPr sz="1600" spc="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hiệu</a:t>
                      </a:r>
                      <a:r>
                        <a:rPr sz="1600" spc="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quả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thấp </a:t>
                      </a:r>
                      <a:r>
                        <a:rPr sz="1600" spc="-409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nhất</a:t>
                      </a:r>
                      <a:r>
                        <a:rPr sz="1600" spc="2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6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trước</a:t>
                      </a:r>
                      <a:r>
                        <a:rPr sz="1600" spc="4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đó.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91440" marR="19304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Nếu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không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có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thay</a:t>
                      </a:r>
                      <a:r>
                        <a:rPr sz="1600" spc="3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đổi</a:t>
                      </a:r>
                      <a:r>
                        <a:rPr sz="1600" spc="2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về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triệu</a:t>
                      </a:r>
                      <a:r>
                        <a:rPr sz="1600" spc="3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3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chứng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hoặc</a:t>
                      </a:r>
                      <a:r>
                        <a:rPr sz="1600" spc="2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chức</a:t>
                      </a:r>
                      <a:r>
                        <a:rPr sz="1600" spc="3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năng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phổi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15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ở</a:t>
                      </a:r>
                      <a:r>
                        <a:rPr sz="1600" spc="2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bậc </a:t>
                      </a:r>
                      <a:r>
                        <a:rPr sz="1600" spc="-409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kiểm</a:t>
                      </a:r>
                      <a:r>
                        <a:rPr sz="1600" spc="2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soát</a:t>
                      </a:r>
                      <a:r>
                        <a:rPr sz="1600" spc="2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thấp</a:t>
                      </a:r>
                      <a:r>
                        <a:rPr sz="1600" spc="3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nhất:</a:t>
                      </a:r>
                      <a:r>
                        <a:rPr sz="1600" spc="4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xem</a:t>
                      </a:r>
                      <a:r>
                        <a:rPr sz="1600" spc="3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xét</a:t>
                      </a:r>
                      <a:r>
                        <a:rPr sz="1600" spc="4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2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ngừng</a:t>
                      </a:r>
                      <a:r>
                        <a:rPr sz="1600" spc="5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thuốc</a:t>
                      </a:r>
                      <a:r>
                        <a:rPr sz="1600" spc="2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kiểm</a:t>
                      </a:r>
                      <a:r>
                        <a:rPr sz="1600" spc="2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soát</a:t>
                      </a:r>
                      <a:r>
                        <a:rPr sz="1600" spc="3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theo</a:t>
                      </a:r>
                      <a:r>
                        <a:rPr sz="1600" spc="3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dõi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bệnh</a:t>
                      </a:r>
                      <a:r>
                        <a:rPr sz="1600" spc="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nhân</a:t>
                      </a:r>
                      <a:r>
                        <a:rPr sz="1600" spc="2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chặt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chẽ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trong</a:t>
                      </a:r>
                      <a:r>
                        <a:rPr sz="1600" spc="3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3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ít</a:t>
                      </a:r>
                      <a:r>
                        <a:rPr sz="1600" spc="4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nhất</a:t>
                      </a:r>
                      <a:r>
                        <a:rPr sz="1600" spc="1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600" spc="25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CC"/>
                          </a:solidFill>
                          <a:latin typeface="Microsoft Sans Serif"/>
                          <a:cs typeface="Microsoft Sans Serif"/>
                        </a:rPr>
                        <a:t>tháng.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1440" marR="2876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Khó </a:t>
                      </a:r>
                      <a:r>
                        <a:rPr sz="1600" spc="50" dirty="0">
                          <a:latin typeface="Microsoft Sans Serif"/>
                          <a:cs typeface="Microsoft Sans Serif"/>
                        </a:rPr>
                        <a:t>thở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và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tắc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nghẽn </a:t>
                      </a:r>
                      <a:r>
                        <a:rPr sz="1600" spc="-40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60" dirty="0">
                          <a:latin typeface="Microsoft Sans Serif"/>
                          <a:cs typeface="Microsoft Sans Serif"/>
                        </a:rPr>
                        <a:t>đường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0" dirty="0">
                          <a:latin typeface="Microsoft Sans Serif"/>
                          <a:cs typeface="Microsoft Sans Serif"/>
                        </a:rPr>
                        <a:t>thở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dai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dẳng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03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Cân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nhắc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bậc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điều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trị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kiểm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soát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trong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tháng,</a:t>
                      </a:r>
                      <a:r>
                        <a:rPr sz="16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sau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đó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đánh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giá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lại </a:t>
                      </a:r>
                      <a:r>
                        <a:rPr sz="1600" spc="-40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các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triệu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chứng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chức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năng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phổi.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Nếu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không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đáp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ứng,</a:t>
                      </a:r>
                      <a:r>
                        <a:rPr sz="16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quay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lại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điều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trị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65" dirty="0">
                          <a:latin typeface="Microsoft Sans Serif"/>
                          <a:cs typeface="Microsoft Sans Serif"/>
                        </a:rPr>
                        <a:t>trước</a:t>
                      </a:r>
                      <a:r>
                        <a:rPr sz="16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đó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chuyển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bệnh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nhân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đến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chuyên</a:t>
                      </a:r>
                      <a:r>
                        <a:rPr sz="16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khoa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tìm</a:t>
                      </a:r>
                      <a:r>
                        <a:rPr sz="16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thêm </a:t>
                      </a:r>
                      <a:r>
                        <a:rPr sz="1600" spc="-40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chẩn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đoán.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Cân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nhắc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chồng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lấn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hen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6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COPD.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7962060-2EE4-41C8-A22C-A06B6E05B24F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3770" y="5507532"/>
            <a:ext cx="2154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24679"/>
                </a:solidFill>
                <a:latin typeface="Arial"/>
                <a:cs typeface="Arial"/>
              </a:rPr>
              <a:t>©</a:t>
            </a:r>
            <a:r>
              <a:rPr sz="1200" b="1" spc="-2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24679"/>
                </a:solidFill>
                <a:latin typeface="Arial"/>
                <a:cs typeface="Arial"/>
              </a:rPr>
              <a:t>Global</a:t>
            </a:r>
            <a:r>
              <a:rPr sz="1200" b="1" spc="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24679"/>
                </a:solidFill>
                <a:latin typeface="Arial"/>
                <a:cs typeface="Arial"/>
              </a:rPr>
              <a:t>Initiative</a:t>
            </a:r>
            <a:r>
              <a:rPr sz="1200" b="1" spc="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24679"/>
                </a:solidFill>
                <a:latin typeface="Arial"/>
                <a:cs typeface="Arial"/>
              </a:rPr>
              <a:t>for</a:t>
            </a:r>
            <a:r>
              <a:rPr sz="1200" b="1" spc="-4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24679"/>
                </a:solidFill>
                <a:latin typeface="Arial"/>
                <a:cs typeface="Arial"/>
              </a:rPr>
              <a:t>Asthma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95" y="83818"/>
            <a:ext cx="8855964" cy="563117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51710" y="3495497"/>
            <a:ext cx="46685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GINA</a:t>
            </a:r>
            <a:r>
              <a:rPr sz="2500" spc="-10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Global</a:t>
            </a:r>
            <a:r>
              <a:rPr sz="25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Strategy</a:t>
            </a:r>
            <a:r>
              <a:rPr sz="25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for</a:t>
            </a:r>
            <a:r>
              <a:rPr sz="2500" spc="-8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Asthma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7410" y="3877183"/>
            <a:ext cx="41014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Management</a:t>
            </a:r>
            <a:r>
              <a:rPr sz="25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and</a:t>
            </a:r>
            <a:r>
              <a:rPr sz="25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Prevention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3773" y="3919910"/>
            <a:ext cx="705485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2017</a:t>
            </a:r>
            <a:endParaRPr sz="25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3611" y="2008632"/>
            <a:ext cx="1706880" cy="145999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80033" y="4347768"/>
            <a:ext cx="669988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This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slide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set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is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restricted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for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academic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and educational purposes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124679"/>
                </a:solidFill>
                <a:latin typeface="Microsoft Sans Serif"/>
                <a:cs typeface="Microsoft Sans Serif"/>
              </a:rPr>
              <a:t>only.</a:t>
            </a:r>
            <a:r>
              <a:rPr sz="1800" spc="-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Use of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the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slide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set,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or of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individual slides,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for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commercial or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promotional</a:t>
            </a:r>
            <a:r>
              <a:rPr sz="1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purposes</a:t>
            </a:r>
            <a:r>
              <a:rPr sz="1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requires</a:t>
            </a:r>
            <a:r>
              <a:rPr sz="1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approval</a:t>
            </a:r>
            <a:r>
              <a:rPr sz="1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from</a:t>
            </a:r>
            <a:r>
              <a:rPr sz="18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GINA.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84985" y="666699"/>
            <a:ext cx="55753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Đánh</a:t>
            </a:r>
            <a:r>
              <a:rPr sz="4200" b="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200" b="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giá</a:t>
            </a:r>
            <a:r>
              <a:rPr sz="4200" b="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hen</a:t>
            </a:r>
            <a:r>
              <a:rPr sz="4200" b="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phế</a:t>
            </a:r>
            <a:r>
              <a:rPr sz="4200" b="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quản</a:t>
            </a:r>
            <a:endParaRPr sz="4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6020" y="3887723"/>
            <a:ext cx="838200" cy="43180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2022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1186147-8AE3-42A3-9D6E-7041725F459D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184" y="297256"/>
            <a:ext cx="33743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Đánh</a:t>
            </a:r>
            <a:r>
              <a:rPr sz="2400" spc="-2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giá</a:t>
            </a:r>
            <a:r>
              <a:rPr sz="2400" spc="-35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hen</a:t>
            </a:r>
            <a:r>
              <a:rPr sz="2400" spc="-25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phế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quản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952" y="1135074"/>
            <a:ext cx="8427085" cy="40513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293370" algn="l"/>
              </a:tabLst>
            </a:pP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Kiểm</a:t>
            </a:r>
            <a:r>
              <a:rPr sz="2000" b="1" spc="-2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CC"/>
                </a:solidFill>
                <a:latin typeface="Arial"/>
                <a:cs typeface="Arial"/>
              </a:rPr>
              <a:t>soát</a:t>
            </a:r>
            <a:r>
              <a:rPr sz="2000" b="1" spc="-1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hen:</a:t>
            </a:r>
            <a:r>
              <a:rPr sz="2000" b="1" spc="-2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CC"/>
                </a:solidFill>
                <a:latin typeface="Arial"/>
                <a:cs typeface="Arial"/>
              </a:rPr>
              <a:t>kiểm</a:t>
            </a:r>
            <a:r>
              <a:rPr sz="2000" b="1" spc="-2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CC"/>
                </a:solidFill>
                <a:latin typeface="Arial"/>
                <a:cs typeface="Arial"/>
              </a:rPr>
              <a:t>soát</a:t>
            </a:r>
            <a:r>
              <a:rPr sz="2000" b="1" spc="-1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triệu</a:t>
            </a:r>
            <a:r>
              <a:rPr sz="2000" b="1" spc="-3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chứng</a:t>
            </a:r>
            <a:r>
              <a:rPr sz="2000" b="1" spc="-2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+</a:t>
            </a:r>
            <a:r>
              <a:rPr sz="2000" b="1" spc="-1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CC"/>
                </a:solidFill>
                <a:latin typeface="Arial"/>
                <a:cs typeface="Arial"/>
              </a:rPr>
              <a:t>yếu</a:t>
            </a:r>
            <a:r>
              <a:rPr sz="2000" b="1" spc="1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tố</a:t>
            </a:r>
            <a:r>
              <a:rPr sz="2000" b="1" spc="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nguy</a:t>
            </a:r>
            <a:r>
              <a:rPr sz="2000" b="1" spc="-2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cơ</a:t>
            </a:r>
            <a:r>
              <a:rPr sz="2000" b="1" spc="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CC"/>
                </a:solidFill>
                <a:latin typeface="Arial"/>
                <a:cs typeface="Arial"/>
              </a:rPr>
              <a:t>kết</a:t>
            </a:r>
            <a:r>
              <a:rPr sz="2000" b="1" spc="-3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cục</a:t>
            </a:r>
            <a:r>
              <a:rPr sz="2000" b="1" spc="-1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CC"/>
                </a:solidFill>
                <a:latin typeface="Arial"/>
                <a:cs typeface="Arial"/>
              </a:rPr>
              <a:t>xấu</a:t>
            </a:r>
            <a:endParaRPr sz="2000">
              <a:latin typeface="Arial"/>
              <a:cs typeface="Arial"/>
            </a:endParaRPr>
          </a:p>
          <a:p>
            <a:pPr marL="637540" lvl="1" indent="-358775">
              <a:lnSpc>
                <a:spcPct val="100000"/>
              </a:lnSpc>
              <a:spcBef>
                <a:spcPts val="240"/>
              </a:spcBef>
              <a:buClr>
                <a:srgbClr val="001F5F"/>
              </a:buClr>
              <a:buFont typeface="Wingdings"/>
              <a:buChar char=""/>
              <a:tabLst>
                <a:tab pos="637540" algn="l"/>
                <a:tab pos="638175" algn="l"/>
              </a:tabLst>
            </a:pP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Kiểm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soát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triệu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4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tuần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qua</a:t>
            </a:r>
            <a:endParaRPr sz="2000">
              <a:latin typeface="Microsoft Sans Serif"/>
              <a:cs typeface="Microsoft Sans Serif"/>
            </a:endParaRPr>
          </a:p>
          <a:p>
            <a:pPr marL="637540" lvl="1" indent="-358775">
              <a:lnSpc>
                <a:spcPct val="100000"/>
              </a:lnSpc>
              <a:spcBef>
                <a:spcPts val="240"/>
              </a:spcBef>
              <a:buClr>
                <a:srgbClr val="001F5F"/>
              </a:buClr>
              <a:buFont typeface="Wingdings"/>
              <a:buChar char=""/>
              <a:tabLst>
                <a:tab pos="637540" algn="l"/>
                <a:tab pos="638175" algn="l"/>
              </a:tabLst>
            </a:pP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yếu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tố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nguy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20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đợt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cấp,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tắc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nghẽn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dai</a:t>
            </a:r>
            <a:r>
              <a:rPr sz="20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dẳng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tác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dụng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phụ</a:t>
            </a:r>
            <a:endParaRPr sz="2000">
              <a:latin typeface="Microsoft Sans Serif"/>
              <a:cs typeface="Microsoft Sans Serif"/>
            </a:endParaRPr>
          </a:p>
          <a:p>
            <a:pPr marL="293370" indent="-28130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94005" algn="l"/>
              </a:tabLst>
            </a:pPr>
            <a:r>
              <a:rPr sz="2000" b="1" spc="-65" dirty="0">
                <a:solidFill>
                  <a:srgbClr val="3366CC"/>
                </a:solidFill>
                <a:latin typeface="Arial"/>
                <a:cs typeface="Arial"/>
              </a:rPr>
              <a:t>Các</a:t>
            </a:r>
            <a:r>
              <a:rPr sz="2000" b="1" spc="16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CC"/>
                </a:solidFill>
                <a:latin typeface="Arial"/>
                <a:cs typeface="Arial"/>
              </a:rPr>
              <a:t>vấn</a:t>
            </a:r>
            <a:r>
              <a:rPr sz="2000" b="1" spc="1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CC"/>
                </a:solidFill>
                <a:latin typeface="Arial"/>
                <a:cs typeface="Arial"/>
              </a:rPr>
              <a:t>đề</a:t>
            </a:r>
            <a:r>
              <a:rPr sz="2000" b="1" spc="-2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trong</a:t>
            </a:r>
            <a:r>
              <a:rPr sz="2000" b="1" spc="-2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điều</a:t>
            </a:r>
            <a:r>
              <a:rPr sz="2000" b="1" spc="-2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trị</a:t>
            </a:r>
            <a:endParaRPr sz="2000">
              <a:latin typeface="Arial"/>
              <a:cs typeface="Arial"/>
            </a:endParaRPr>
          </a:p>
          <a:p>
            <a:pPr marL="637540" lvl="1" indent="-358775">
              <a:lnSpc>
                <a:spcPct val="100000"/>
              </a:lnSpc>
              <a:spcBef>
                <a:spcPts val="240"/>
              </a:spcBef>
              <a:buClr>
                <a:srgbClr val="001F5F"/>
              </a:buClr>
              <a:buFont typeface="Wingdings"/>
              <a:buChar char=""/>
              <a:tabLst>
                <a:tab pos="637540" algn="l"/>
                <a:tab pos="638175" algn="l"/>
              </a:tabLst>
            </a:pP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Ghi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nhận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bậc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20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hiện</a:t>
            </a:r>
            <a:r>
              <a:rPr sz="20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tại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 </a:t>
            </a:r>
            <a:r>
              <a:rPr sz="2000" spc="80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endParaRPr sz="2000">
              <a:latin typeface="Microsoft Sans Serif"/>
              <a:cs typeface="Microsoft Sans Serif"/>
            </a:endParaRPr>
          </a:p>
          <a:p>
            <a:pPr marL="637540" lvl="1" indent="-358775">
              <a:lnSpc>
                <a:spcPct val="100000"/>
              </a:lnSpc>
              <a:spcBef>
                <a:spcPts val="244"/>
              </a:spcBef>
              <a:buClr>
                <a:srgbClr val="001F5F"/>
              </a:buClr>
              <a:buFont typeface="Wingdings"/>
              <a:buChar char=""/>
              <a:tabLst>
                <a:tab pos="637540" algn="l"/>
                <a:tab pos="638175" algn="l"/>
              </a:tabLst>
            </a:pP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Kiểm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soát</a:t>
            </a:r>
            <a:r>
              <a:rPr sz="20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kỹ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thuật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hít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114" dirty="0">
                <a:solidFill>
                  <a:srgbClr val="124679"/>
                </a:solidFill>
                <a:latin typeface="Microsoft Sans Serif"/>
                <a:cs typeface="Microsoft Sans Serif"/>
              </a:rPr>
              <a:t>sự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tuân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thủ</a:t>
            </a:r>
            <a:endParaRPr sz="2000">
              <a:latin typeface="Microsoft Sans Serif"/>
              <a:cs typeface="Microsoft Sans Serif"/>
            </a:endParaRPr>
          </a:p>
          <a:p>
            <a:pPr marL="637540" lvl="1" indent="-358775">
              <a:lnSpc>
                <a:spcPct val="100000"/>
              </a:lnSpc>
              <a:spcBef>
                <a:spcPts val="240"/>
              </a:spcBef>
              <a:buClr>
                <a:srgbClr val="001F5F"/>
              </a:buClr>
              <a:buFont typeface="Wingdings"/>
              <a:buChar char=""/>
              <a:tabLst>
                <a:tab pos="637540" algn="l"/>
                <a:tab pos="638175" algn="l"/>
              </a:tabLst>
            </a:pP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Hỏi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về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tác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dụng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phụ</a:t>
            </a:r>
            <a:endParaRPr sz="2000">
              <a:latin typeface="Microsoft Sans Serif"/>
              <a:cs typeface="Microsoft Sans Serif"/>
            </a:endParaRPr>
          </a:p>
          <a:p>
            <a:pPr marL="637540" lvl="1" indent="-358775">
              <a:lnSpc>
                <a:spcPct val="100000"/>
              </a:lnSpc>
              <a:spcBef>
                <a:spcPts val="240"/>
              </a:spcBef>
              <a:buClr>
                <a:srgbClr val="001F5F"/>
              </a:buClr>
              <a:buFont typeface="Wingdings"/>
              <a:buChar char=""/>
              <a:tabLst>
                <a:tab pos="637540" algn="l"/>
                <a:tab pos="638175" algn="l"/>
              </a:tabLst>
            </a:pP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nhân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bản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kế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hoạch hành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động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chưa?</a:t>
            </a:r>
            <a:endParaRPr sz="2000">
              <a:latin typeface="Microsoft Sans Serif"/>
              <a:cs typeface="Microsoft Sans Serif"/>
            </a:endParaRPr>
          </a:p>
          <a:p>
            <a:pPr marL="637540" lvl="1" indent="-358775">
              <a:lnSpc>
                <a:spcPct val="100000"/>
              </a:lnSpc>
              <a:spcBef>
                <a:spcPts val="240"/>
              </a:spcBef>
              <a:buClr>
                <a:srgbClr val="001F5F"/>
              </a:buClr>
              <a:buFont typeface="Wingdings"/>
              <a:buChar char=""/>
              <a:tabLst>
                <a:tab pos="637540" algn="l"/>
                <a:tab pos="638175" algn="l"/>
              </a:tabLst>
            </a:pP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Thái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mục 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đích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 bệnh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nhân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 bệnh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endParaRPr sz="2000">
              <a:latin typeface="Microsoft Sans Serif"/>
              <a:cs typeface="Microsoft Sans Serif"/>
            </a:endParaRPr>
          </a:p>
          <a:p>
            <a:pPr marL="293370" indent="-28130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94005" algn="l"/>
              </a:tabLst>
            </a:pP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Bệnh</a:t>
            </a:r>
            <a:r>
              <a:rPr sz="2000" b="1" spc="-2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66CC"/>
                </a:solidFill>
                <a:latin typeface="Arial"/>
                <a:cs typeface="Arial"/>
              </a:rPr>
              <a:t>lý</a:t>
            </a:r>
            <a:r>
              <a:rPr sz="2000" b="1" spc="-45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CC"/>
                </a:solidFill>
                <a:latin typeface="Arial"/>
                <a:cs typeface="Arial"/>
              </a:rPr>
              <a:t>mắc</a:t>
            </a:r>
            <a:r>
              <a:rPr sz="2000" b="1" spc="-30" dirty="0">
                <a:solidFill>
                  <a:srgbClr val="3366CC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3366CC"/>
                </a:solidFill>
                <a:latin typeface="Arial"/>
                <a:cs typeface="Arial"/>
              </a:rPr>
              <a:t>kèm</a:t>
            </a:r>
            <a:endParaRPr sz="2000">
              <a:latin typeface="Arial"/>
              <a:cs typeface="Arial"/>
            </a:endParaRPr>
          </a:p>
          <a:p>
            <a:pPr marL="637540" lvl="1" indent="-358775">
              <a:lnSpc>
                <a:spcPct val="100000"/>
              </a:lnSpc>
              <a:spcBef>
                <a:spcPts val="240"/>
              </a:spcBef>
              <a:buClr>
                <a:srgbClr val="001F5F"/>
              </a:buClr>
              <a:buFont typeface="Wingdings"/>
              <a:buChar char=""/>
              <a:tabLst>
                <a:tab pos="637540" algn="l"/>
                <a:tab pos="638175" algn="l"/>
              </a:tabLst>
            </a:pPr>
            <a:r>
              <a:rPr sz="20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Viêm</a:t>
            </a:r>
            <a:r>
              <a:rPr sz="20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mũi</a:t>
            </a:r>
            <a:r>
              <a:rPr sz="20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xoang,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GERD,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béo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phì,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ngưng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lúc</a:t>
            </a:r>
            <a:r>
              <a:rPr sz="20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ngủ,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trầm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cảm, 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lo</a:t>
            </a:r>
            <a:r>
              <a:rPr sz="20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âu</a:t>
            </a:r>
            <a:endParaRPr sz="2000">
              <a:latin typeface="Microsoft Sans Serif"/>
              <a:cs typeface="Microsoft Sans Serif"/>
            </a:endParaRPr>
          </a:p>
          <a:p>
            <a:pPr marL="637540" lvl="1" indent="-358775">
              <a:lnSpc>
                <a:spcPct val="100000"/>
              </a:lnSpc>
              <a:spcBef>
                <a:spcPts val="244"/>
              </a:spcBef>
              <a:buClr>
                <a:srgbClr val="001F5F"/>
              </a:buClr>
              <a:buFont typeface="Wingdings"/>
              <a:buChar char=""/>
              <a:tabLst>
                <a:tab pos="637540" algn="l"/>
                <a:tab pos="638175" algn="l"/>
              </a:tabLst>
            </a:pPr>
            <a:r>
              <a:rPr sz="20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Những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bệnh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này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thể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làm</a:t>
            </a:r>
            <a:r>
              <a:rPr sz="20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nặng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20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giảm</a:t>
            </a:r>
            <a:r>
              <a:rPr sz="20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CLCS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F7FE0BA-9297-4FEB-80D9-E886604FB55A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0580" y="5539841"/>
            <a:ext cx="16662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86154"/>
            <a:ext cx="8342630" cy="396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ts val="2510"/>
              </a:lnSpc>
              <a:spcBef>
                <a:spcPts val="95"/>
              </a:spcBef>
              <a:buClr>
                <a:srgbClr val="F79546"/>
              </a:buClr>
              <a:buSzPct val="7954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phế</a:t>
            </a:r>
            <a:r>
              <a:rPr sz="22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quản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là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một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trong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những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mạn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tính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thường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gặp</a:t>
            </a:r>
            <a:endParaRPr sz="2200">
              <a:latin typeface="Microsoft Sans Serif"/>
              <a:cs typeface="Microsoft Sans Serif"/>
            </a:endParaRPr>
          </a:p>
          <a:p>
            <a:pPr marL="355600">
              <a:lnSpc>
                <a:spcPts val="2510"/>
              </a:lnSpc>
            </a:pP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nhất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trên</a:t>
            </a:r>
            <a:r>
              <a:rPr sz="22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thế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giới,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150" dirty="0">
                <a:solidFill>
                  <a:srgbClr val="07182B"/>
                </a:solidFill>
                <a:latin typeface="Microsoft Sans Serif"/>
                <a:cs typeface="Microsoft Sans Serif"/>
              </a:rPr>
              <a:t>ước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tính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300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triệu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người</a:t>
            </a:r>
            <a:r>
              <a:rPr sz="22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mắc.</a:t>
            </a:r>
            <a:endParaRPr sz="2200">
              <a:latin typeface="Microsoft Sans Serif"/>
              <a:cs typeface="Microsoft Sans Serif"/>
            </a:endParaRPr>
          </a:p>
          <a:p>
            <a:pPr marL="355600" marR="400050" indent="-343535">
              <a:lnSpc>
                <a:spcPts val="2380"/>
              </a:lnSpc>
              <a:spcBef>
                <a:spcPts val="560"/>
              </a:spcBef>
              <a:buClr>
                <a:srgbClr val="F79546"/>
              </a:buClr>
              <a:buSzPct val="7954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Độ </a:t>
            </a:r>
            <a:r>
              <a:rPr sz="22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lưu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hành bệnh đang tăng lên </a:t>
            </a:r>
            <a:r>
              <a:rPr sz="2200" spc="215" dirty="0">
                <a:solidFill>
                  <a:srgbClr val="07182B"/>
                </a:solidFill>
                <a:latin typeface="Microsoft Sans Serif"/>
                <a:cs typeface="Microsoft Sans Serif"/>
              </a:rPr>
              <a:t>ở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nhiều </a:t>
            </a:r>
            <a:r>
              <a:rPr sz="2200" spc="90" dirty="0">
                <a:solidFill>
                  <a:srgbClr val="07182B"/>
                </a:solidFill>
                <a:latin typeface="Microsoft Sans Serif"/>
                <a:cs typeface="Microsoft Sans Serif"/>
              </a:rPr>
              <a:t>nước,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đặc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biệt </a:t>
            </a:r>
            <a:r>
              <a:rPr sz="2200" spc="215" dirty="0">
                <a:solidFill>
                  <a:srgbClr val="07182B"/>
                </a:solidFill>
                <a:latin typeface="Microsoft Sans Serif"/>
                <a:cs typeface="Microsoft Sans Serif"/>
              </a:rPr>
              <a:t>ở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trẻ </a:t>
            </a:r>
            <a:r>
              <a:rPr sz="2200" spc="-57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em</a:t>
            </a:r>
            <a:endParaRPr sz="22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225"/>
              </a:spcBef>
              <a:buClr>
                <a:srgbClr val="F79546"/>
              </a:buClr>
              <a:buSzPct val="7954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Là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một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nguyên</a:t>
            </a:r>
            <a:r>
              <a:rPr sz="22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chính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gây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nghỉ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học,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nghỉ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làm</a:t>
            </a:r>
            <a:endParaRPr sz="22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270"/>
              </a:spcBef>
              <a:buClr>
                <a:srgbClr val="F79546"/>
              </a:buClr>
              <a:buSzPct val="7954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Chi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phí</a:t>
            </a:r>
            <a:r>
              <a:rPr sz="22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y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tế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cho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HPQ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rất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cao</a:t>
            </a:r>
            <a:endParaRPr sz="2200">
              <a:latin typeface="Microsoft Sans Serif"/>
              <a:cs typeface="Microsoft Sans Serif"/>
            </a:endParaRPr>
          </a:p>
          <a:p>
            <a:pPr marL="810895" marR="5080" lvl="1" indent="-341630">
              <a:lnSpc>
                <a:spcPts val="2160"/>
              </a:lnSpc>
              <a:spcBef>
                <a:spcPts val="515"/>
              </a:spcBef>
              <a:buClr>
                <a:srgbClr val="F79546"/>
              </a:buClr>
              <a:buFont typeface="Wingdings"/>
              <a:buChar char=""/>
              <a:tabLst>
                <a:tab pos="811530" algn="l"/>
              </a:tabLst>
            </a:pPr>
            <a:r>
              <a:rPr sz="2000" spc="160" dirty="0">
                <a:solidFill>
                  <a:srgbClr val="124679"/>
                </a:solidFill>
                <a:latin typeface="Microsoft Sans Serif"/>
                <a:cs typeface="Microsoft Sans Serif"/>
              </a:rPr>
              <a:t>Ở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105" dirty="0">
                <a:solidFill>
                  <a:srgbClr val="124679"/>
                </a:solidFill>
                <a:latin typeface="Microsoft Sans Serif"/>
                <a:cs typeface="Microsoft Sans Serif"/>
              </a:rPr>
              <a:t>nước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phát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triển: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chi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phí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cho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HPQ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chiếm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1-2%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tổng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chi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cho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y </a:t>
            </a:r>
            <a:r>
              <a:rPr sz="2000" spc="-5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tế.</a:t>
            </a:r>
            <a:endParaRPr sz="2000">
              <a:latin typeface="Microsoft Sans Serif"/>
              <a:cs typeface="Microsoft Sans Serif"/>
            </a:endParaRPr>
          </a:p>
          <a:p>
            <a:pPr marL="811530" lvl="1" indent="-341630">
              <a:lnSpc>
                <a:spcPts val="2280"/>
              </a:lnSpc>
              <a:spcBef>
                <a:spcPts val="210"/>
              </a:spcBef>
              <a:buClr>
                <a:srgbClr val="F79546"/>
              </a:buClr>
              <a:buFont typeface="Wingdings"/>
              <a:buChar char=""/>
              <a:tabLst>
                <a:tab pos="811530" algn="l"/>
              </a:tabLst>
            </a:pPr>
            <a:r>
              <a:rPr sz="20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Những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105" dirty="0">
                <a:solidFill>
                  <a:srgbClr val="124679"/>
                </a:solidFill>
                <a:latin typeface="Microsoft Sans Serif"/>
                <a:cs typeface="Microsoft Sans Serif"/>
              </a:rPr>
              <a:t>nước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đang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phát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triển phải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đối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mặt </a:t>
            </a:r>
            <a:r>
              <a:rPr sz="20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114" dirty="0">
                <a:solidFill>
                  <a:srgbClr val="124679"/>
                </a:solidFill>
                <a:latin typeface="Microsoft Sans Serif"/>
                <a:cs typeface="Microsoft Sans Serif"/>
              </a:rPr>
              <a:t>sự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gia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tăng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lưu</a:t>
            </a:r>
            <a:endParaRPr sz="2000">
              <a:latin typeface="Microsoft Sans Serif"/>
              <a:cs typeface="Microsoft Sans Serif"/>
            </a:endParaRPr>
          </a:p>
          <a:p>
            <a:pPr marL="810895">
              <a:lnSpc>
                <a:spcPts val="2280"/>
              </a:lnSpc>
            </a:pP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hành</a:t>
            </a:r>
            <a:r>
              <a:rPr sz="2000" spc="-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HPQ</a:t>
            </a:r>
            <a:endParaRPr sz="2000">
              <a:latin typeface="Microsoft Sans Serif"/>
              <a:cs typeface="Microsoft Sans Serif"/>
            </a:endParaRPr>
          </a:p>
          <a:p>
            <a:pPr marL="811530" lvl="1" indent="-341630">
              <a:lnSpc>
                <a:spcPct val="100000"/>
              </a:lnSpc>
              <a:spcBef>
                <a:spcPts val="240"/>
              </a:spcBef>
              <a:buClr>
                <a:srgbClr val="F79546"/>
              </a:buClr>
              <a:buFont typeface="Wingdings"/>
              <a:buChar char=""/>
              <a:tabLst>
                <a:tab pos="811530" algn="l"/>
              </a:tabLst>
            </a:pP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Chi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phí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cao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cho hen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không </a:t>
            </a:r>
            <a:r>
              <a:rPr sz="2000" spc="105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được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kiểm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soát</a:t>
            </a:r>
            <a:endParaRPr sz="2000">
              <a:latin typeface="Microsoft Sans Serif"/>
              <a:cs typeface="Microsoft Sans Serif"/>
            </a:endParaRPr>
          </a:p>
          <a:p>
            <a:pPr marL="811530" lvl="1" indent="-341630">
              <a:lnSpc>
                <a:spcPct val="100000"/>
              </a:lnSpc>
              <a:spcBef>
                <a:spcPts val="240"/>
              </a:spcBef>
              <a:buClr>
                <a:srgbClr val="F79546"/>
              </a:buClr>
              <a:buFont typeface="Wingdings"/>
              <a:buChar char=""/>
              <a:tabLst>
                <a:tab pos="811530" algn="l"/>
              </a:tabLst>
            </a:pP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Chi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phí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cho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 </a:t>
            </a:r>
            <a:r>
              <a:rPr sz="2000" spc="114" dirty="0">
                <a:solidFill>
                  <a:srgbClr val="124679"/>
                </a:solidFill>
                <a:latin typeface="Microsoft Sans Serif"/>
                <a:cs typeface="Microsoft Sans Serif"/>
              </a:rPr>
              <a:t>dự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phòng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giúp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giảm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chi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phí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cho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cấp </a:t>
            </a:r>
            <a:r>
              <a:rPr sz="20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cứu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4383" y="342391"/>
            <a:ext cx="60725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85" dirty="0">
                <a:solidFill>
                  <a:srgbClr val="001F5F"/>
                </a:solidFill>
              </a:rPr>
              <a:t>Vài</a:t>
            </a:r>
            <a:r>
              <a:rPr sz="2600" spc="240" dirty="0">
                <a:solidFill>
                  <a:srgbClr val="001F5F"/>
                </a:solidFill>
              </a:rPr>
              <a:t> </a:t>
            </a:r>
            <a:r>
              <a:rPr sz="2600" spc="-80" dirty="0">
                <a:solidFill>
                  <a:srgbClr val="001F5F"/>
                </a:solidFill>
              </a:rPr>
              <a:t>nét</a:t>
            </a:r>
            <a:r>
              <a:rPr sz="2600" spc="240" dirty="0">
                <a:solidFill>
                  <a:srgbClr val="001F5F"/>
                </a:solidFill>
              </a:rPr>
              <a:t> </a:t>
            </a:r>
            <a:r>
              <a:rPr sz="2600" dirty="0">
                <a:solidFill>
                  <a:srgbClr val="001F5F"/>
                </a:solidFill>
              </a:rPr>
              <a:t>về</a:t>
            </a:r>
            <a:r>
              <a:rPr sz="2600" spc="-5" dirty="0">
                <a:solidFill>
                  <a:srgbClr val="001F5F"/>
                </a:solidFill>
              </a:rPr>
              <a:t> </a:t>
            </a:r>
            <a:r>
              <a:rPr sz="2600" spc="-65" dirty="0">
                <a:solidFill>
                  <a:srgbClr val="001F5F"/>
                </a:solidFill>
              </a:rPr>
              <a:t>gánh</a:t>
            </a:r>
            <a:r>
              <a:rPr sz="2600" spc="229" dirty="0">
                <a:solidFill>
                  <a:srgbClr val="001F5F"/>
                </a:solidFill>
              </a:rPr>
              <a:t> </a:t>
            </a:r>
            <a:r>
              <a:rPr sz="2600" spc="5" dirty="0">
                <a:solidFill>
                  <a:srgbClr val="001F5F"/>
                </a:solidFill>
              </a:rPr>
              <a:t>nặng</a:t>
            </a:r>
            <a:r>
              <a:rPr sz="2600" spc="-30" dirty="0">
                <a:solidFill>
                  <a:srgbClr val="001F5F"/>
                </a:solidFill>
              </a:rPr>
              <a:t> </a:t>
            </a:r>
            <a:r>
              <a:rPr sz="2600" dirty="0">
                <a:solidFill>
                  <a:srgbClr val="001F5F"/>
                </a:solidFill>
              </a:rPr>
              <a:t>do</a:t>
            </a:r>
            <a:r>
              <a:rPr sz="2600" spc="-10" dirty="0">
                <a:solidFill>
                  <a:srgbClr val="001F5F"/>
                </a:solidFill>
              </a:rPr>
              <a:t> </a:t>
            </a:r>
            <a:r>
              <a:rPr sz="2600" dirty="0">
                <a:solidFill>
                  <a:srgbClr val="001F5F"/>
                </a:solidFill>
              </a:rPr>
              <a:t>hen</a:t>
            </a:r>
            <a:r>
              <a:rPr sz="2600" spc="-10" dirty="0">
                <a:solidFill>
                  <a:srgbClr val="001F5F"/>
                </a:solidFill>
              </a:rPr>
              <a:t> </a:t>
            </a:r>
            <a:r>
              <a:rPr sz="2600" spc="5" dirty="0">
                <a:solidFill>
                  <a:srgbClr val="001F5F"/>
                </a:solidFill>
              </a:rPr>
              <a:t>phế</a:t>
            </a:r>
            <a:r>
              <a:rPr sz="2600" spc="-20" dirty="0">
                <a:solidFill>
                  <a:srgbClr val="001F5F"/>
                </a:solidFill>
              </a:rPr>
              <a:t> </a:t>
            </a:r>
            <a:r>
              <a:rPr sz="2600" spc="5" dirty="0">
                <a:solidFill>
                  <a:srgbClr val="001F5F"/>
                </a:solidFill>
              </a:rPr>
              <a:t>quản</a:t>
            </a:r>
            <a:endParaRPr sz="2600"/>
          </a:p>
        </p:txBody>
      </p:sp>
      <p:sp>
        <p:nvSpPr>
          <p:cNvPr id="5" name="object 5"/>
          <p:cNvSpPr txBox="1"/>
          <p:nvPr/>
        </p:nvSpPr>
        <p:spPr>
          <a:xfrm>
            <a:off x="238455" y="5549900"/>
            <a:ext cx="775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5FAABA9-DE90-44E3-A0A4-9DE6F0886B15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855" y="1004976"/>
            <a:ext cx="5189855" cy="89408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200" b="1" spc="-5" dirty="0">
                <a:solidFill>
                  <a:srgbClr val="124679"/>
                </a:solidFill>
                <a:latin typeface="Arial"/>
                <a:cs typeface="Arial"/>
              </a:rPr>
              <a:t>1.</a:t>
            </a:r>
            <a:r>
              <a:rPr sz="2200" b="1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124679"/>
                </a:solidFill>
                <a:latin typeface="Arial"/>
                <a:cs typeface="Arial"/>
              </a:rPr>
              <a:t>Đánh</a:t>
            </a:r>
            <a:r>
              <a:rPr sz="2200" b="1" spc="2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24679"/>
                </a:solidFill>
                <a:latin typeface="Arial"/>
                <a:cs typeface="Arial"/>
              </a:rPr>
              <a:t>giá</a:t>
            </a:r>
            <a:r>
              <a:rPr sz="2200" b="1" spc="-1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24679"/>
                </a:solidFill>
                <a:latin typeface="Arial"/>
                <a:cs typeface="Arial"/>
              </a:rPr>
              <a:t>kiểm</a:t>
            </a:r>
            <a:r>
              <a:rPr sz="2200" b="1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200" b="1" spc="-55" dirty="0">
                <a:solidFill>
                  <a:srgbClr val="124679"/>
                </a:solidFill>
                <a:latin typeface="Arial"/>
                <a:cs typeface="Arial"/>
              </a:rPr>
              <a:t>soát</a:t>
            </a:r>
            <a:r>
              <a:rPr sz="2200" b="1" spc="21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24679"/>
                </a:solidFill>
                <a:latin typeface="Arial"/>
                <a:cs typeface="Arial"/>
              </a:rPr>
              <a:t>triệu</a:t>
            </a:r>
            <a:r>
              <a:rPr sz="2200" b="1" spc="1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24679"/>
                </a:solidFill>
                <a:latin typeface="Arial"/>
                <a:cs typeface="Arial"/>
              </a:rPr>
              <a:t>chứng</a:t>
            </a:r>
            <a:r>
              <a:rPr sz="2200" b="1" spc="1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124679"/>
                </a:solidFill>
                <a:latin typeface="Arial"/>
                <a:cs typeface="Arial"/>
              </a:rPr>
              <a:t>hen:</a:t>
            </a:r>
            <a:endParaRPr sz="2200">
              <a:latin typeface="Arial"/>
              <a:cs typeface="Arial"/>
            </a:endParaRPr>
          </a:p>
          <a:p>
            <a:pPr marL="350520">
              <a:lnSpc>
                <a:spcPct val="100000"/>
              </a:lnSpc>
              <a:spcBef>
                <a:spcPts val="780"/>
              </a:spcBef>
            </a:pPr>
            <a:r>
              <a:rPr sz="2200" spc="-20" dirty="0">
                <a:solidFill>
                  <a:srgbClr val="07182B"/>
                </a:solidFill>
                <a:latin typeface="Microsoft Sans Serif"/>
                <a:cs typeface="Microsoft Sans Serif"/>
              </a:rPr>
              <a:t>Trong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4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tuần</a:t>
            </a:r>
            <a:r>
              <a:rPr sz="22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qua,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người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có: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4733" y="2134489"/>
          <a:ext cx="8519160" cy="3157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12155"/>
                <a:gridCol w="1175384"/>
                <a:gridCol w="1511300"/>
              </a:tblGrid>
              <a:tr h="354456">
                <a:tc>
                  <a:txBody>
                    <a:bodyPr/>
                    <a:lstStyle/>
                    <a:p>
                      <a:pPr marL="67945">
                        <a:lnSpc>
                          <a:spcPts val="2235"/>
                        </a:lnSpc>
                      </a:pP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Dấu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hiệu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75615">
                        <a:lnSpc>
                          <a:spcPts val="2235"/>
                        </a:lnSpc>
                        <a:tabLst>
                          <a:tab pos="1517650" algn="l"/>
                        </a:tabLst>
                      </a:pP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Có	Không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5219">
                <a:tc>
                  <a:txBody>
                    <a:bodyPr/>
                    <a:lstStyle/>
                    <a:p>
                      <a:pPr marL="67945">
                        <a:lnSpc>
                          <a:spcPts val="2235"/>
                        </a:lnSpc>
                      </a:pP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Triệu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chứng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hen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ban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ngày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&gt;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lần/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tuần.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55219">
                <a:tc>
                  <a:txBody>
                    <a:bodyPr/>
                    <a:lstStyle/>
                    <a:p>
                      <a:pPr marL="67945">
                        <a:lnSpc>
                          <a:spcPts val="2235"/>
                        </a:lnSpc>
                      </a:pP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Thức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giấc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về</a:t>
                      </a:r>
                      <a:r>
                        <a:rPr sz="1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đêm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do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hen.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55219">
                <a:tc>
                  <a:txBody>
                    <a:bodyPr/>
                    <a:lstStyle/>
                    <a:p>
                      <a:pPr marL="67945">
                        <a:lnSpc>
                          <a:spcPts val="2235"/>
                        </a:lnSpc>
                      </a:pP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Dùng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SABA</a:t>
                      </a:r>
                      <a:r>
                        <a:rPr sz="19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&gt;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lần/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tuần.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55219">
                <a:tc>
                  <a:txBody>
                    <a:bodyPr/>
                    <a:lstStyle/>
                    <a:p>
                      <a:pPr marL="67945">
                        <a:lnSpc>
                          <a:spcPts val="2235"/>
                        </a:lnSpc>
                      </a:pP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Giới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hạn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hoạt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động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do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hen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1369453">
                <a:tc gridSpan="3">
                  <a:txBody>
                    <a:bodyPr/>
                    <a:lstStyle/>
                    <a:p>
                      <a:pPr marL="67945">
                        <a:lnSpc>
                          <a:spcPts val="2235"/>
                        </a:lnSpc>
                      </a:pP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Không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có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dấu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hiệu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nào: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triệu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chứng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hen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95" dirty="0">
                          <a:latin typeface="Microsoft Sans Serif"/>
                          <a:cs typeface="Microsoft Sans Serif"/>
                        </a:rPr>
                        <a:t>được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kiểm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soát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tốt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67945" marR="2050414">
                        <a:lnSpc>
                          <a:spcPct val="126299"/>
                        </a:lnSpc>
                      </a:pP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Có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1-2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dấu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hiệu: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triệu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chứng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hen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95" dirty="0">
                          <a:latin typeface="Microsoft Sans Serif"/>
                          <a:cs typeface="Microsoft Sans Serif"/>
                        </a:rPr>
                        <a:t>được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kiểm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soát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một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phần </a:t>
                      </a:r>
                      <a:r>
                        <a:rPr sz="1900" spc="-4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Có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3-4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dấu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hiệu: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triệu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chứng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hen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chưa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95" dirty="0">
                          <a:latin typeface="Microsoft Sans Serif"/>
                          <a:cs typeface="Microsoft Sans Serif"/>
                        </a:rPr>
                        <a:t>được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kiểm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soát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7184" y="315214"/>
            <a:ext cx="5003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Đánh</a:t>
            </a:r>
            <a:r>
              <a:rPr sz="2400" spc="-1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giá</a:t>
            </a:r>
            <a:r>
              <a:rPr sz="2400" spc="-25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kiểm</a:t>
            </a:r>
            <a:r>
              <a:rPr sz="2400" spc="-15" dirty="0">
                <a:solidFill>
                  <a:srgbClr val="C00000"/>
                </a:solidFill>
              </a:rPr>
              <a:t> </a:t>
            </a:r>
            <a:r>
              <a:rPr sz="2400" spc="-65" dirty="0">
                <a:solidFill>
                  <a:srgbClr val="C00000"/>
                </a:solidFill>
              </a:rPr>
              <a:t>soát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hen</a:t>
            </a:r>
            <a:r>
              <a:rPr sz="2400" spc="22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theo</a:t>
            </a:r>
            <a:r>
              <a:rPr sz="2400" spc="-2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GINA</a:t>
            </a:r>
            <a:endParaRPr sz="2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B21EF0F-8F48-4DA4-A30D-1AE0FE98298F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467" y="917493"/>
            <a:ext cx="8773160" cy="432943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348615" indent="-323850">
              <a:lnSpc>
                <a:spcPct val="100000"/>
              </a:lnSpc>
              <a:spcBef>
                <a:spcPts val="1520"/>
              </a:spcBef>
              <a:buAutoNum type="arabicPeriod" startAt="2"/>
              <a:tabLst>
                <a:tab pos="349250" algn="l"/>
              </a:tabLst>
            </a:pPr>
            <a:r>
              <a:rPr sz="2300" b="1" dirty="0">
                <a:solidFill>
                  <a:srgbClr val="1F487C"/>
                </a:solidFill>
                <a:latin typeface="Arial"/>
                <a:cs typeface="Arial"/>
              </a:rPr>
              <a:t>Đánh</a:t>
            </a:r>
            <a:r>
              <a:rPr sz="2300" b="1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F487C"/>
                </a:solidFill>
                <a:latin typeface="Arial"/>
                <a:cs typeface="Arial"/>
              </a:rPr>
              <a:t>giá</a:t>
            </a:r>
            <a:r>
              <a:rPr sz="2300" b="1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300" b="1" spc="-70" dirty="0">
                <a:solidFill>
                  <a:srgbClr val="1F487C"/>
                </a:solidFill>
                <a:latin typeface="Arial"/>
                <a:cs typeface="Arial"/>
              </a:rPr>
              <a:t>các</a:t>
            </a:r>
            <a:r>
              <a:rPr sz="2300" b="1" spc="18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1F487C"/>
                </a:solidFill>
                <a:latin typeface="Arial"/>
                <a:cs typeface="Arial"/>
              </a:rPr>
              <a:t>yếu</a:t>
            </a:r>
            <a:r>
              <a:rPr sz="2300" b="1" spc="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F487C"/>
                </a:solidFill>
                <a:latin typeface="Arial"/>
                <a:cs typeface="Arial"/>
              </a:rPr>
              <a:t>tố</a:t>
            </a:r>
            <a:r>
              <a:rPr sz="2300" b="1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F487C"/>
                </a:solidFill>
                <a:latin typeface="Arial"/>
                <a:cs typeface="Arial"/>
              </a:rPr>
              <a:t>nguy</a:t>
            </a:r>
            <a:r>
              <a:rPr sz="2300" b="1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F487C"/>
                </a:solidFill>
                <a:latin typeface="Arial"/>
                <a:cs typeface="Arial"/>
              </a:rPr>
              <a:t>cơ</a:t>
            </a:r>
            <a:r>
              <a:rPr sz="2300" b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F487C"/>
                </a:solidFill>
                <a:latin typeface="Arial"/>
                <a:cs typeface="Arial"/>
              </a:rPr>
              <a:t>dẫn</a:t>
            </a:r>
            <a:r>
              <a:rPr sz="2300" b="1" spc="-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F487C"/>
                </a:solidFill>
                <a:latin typeface="Arial"/>
                <a:cs typeface="Arial"/>
              </a:rPr>
              <a:t>đến</a:t>
            </a:r>
            <a:r>
              <a:rPr sz="2300" b="1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F487C"/>
                </a:solidFill>
                <a:latin typeface="Arial"/>
                <a:cs typeface="Arial"/>
              </a:rPr>
              <a:t>kết</a:t>
            </a:r>
            <a:r>
              <a:rPr sz="2300" b="1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F487C"/>
                </a:solidFill>
                <a:latin typeface="Arial"/>
                <a:cs typeface="Arial"/>
              </a:rPr>
              <a:t>cục</a:t>
            </a:r>
            <a:r>
              <a:rPr sz="2300" b="1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F487C"/>
                </a:solidFill>
                <a:latin typeface="Arial"/>
                <a:cs typeface="Arial"/>
              </a:rPr>
              <a:t>hen</a:t>
            </a:r>
            <a:r>
              <a:rPr sz="2300" b="1" spc="-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1F487C"/>
                </a:solidFill>
                <a:latin typeface="Arial"/>
                <a:cs typeface="Arial"/>
              </a:rPr>
              <a:t>xấu</a:t>
            </a:r>
            <a:endParaRPr sz="2300">
              <a:latin typeface="Arial"/>
              <a:cs typeface="Arial"/>
            </a:endParaRPr>
          </a:p>
          <a:p>
            <a:pPr marL="598170" lvl="1" indent="-457834">
              <a:lnSpc>
                <a:spcPct val="100000"/>
              </a:lnSpc>
              <a:spcBef>
                <a:spcPts val="1475"/>
              </a:spcBef>
              <a:buClr>
                <a:srgbClr val="FF0000"/>
              </a:buClr>
              <a:buFont typeface="Symbol"/>
              <a:buChar char=""/>
              <a:tabLst>
                <a:tab pos="598170" algn="l"/>
                <a:tab pos="59880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Đánh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giá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các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yếu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tố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nguy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114" dirty="0">
                <a:latin typeface="Microsoft Sans Serif"/>
                <a:cs typeface="Microsoft Sans Serif"/>
              </a:rPr>
              <a:t>cơ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235" dirty="0">
                <a:latin typeface="Microsoft Sans Serif"/>
                <a:cs typeface="Microsoft Sans Serif"/>
              </a:rPr>
              <a:t>ở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lúc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chẩn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đoán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và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định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kỳ</a:t>
            </a:r>
            <a:endParaRPr sz="2400">
              <a:latin typeface="Microsoft Sans Serif"/>
              <a:cs typeface="Microsoft Sans Serif"/>
            </a:endParaRPr>
          </a:p>
          <a:p>
            <a:pPr marL="598170" marR="68580" lvl="1" indent="-457200">
              <a:lnSpc>
                <a:spcPct val="110000"/>
              </a:lnSpc>
              <a:buClr>
                <a:srgbClr val="FF0000"/>
              </a:buClr>
              <a:buFont typeface="Symbol"/>
              <a:buChar char=""/>
              <a:tabLst>
                <a:tab pos="598170" algn="l"/>
                <a:tab pos="59880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Đo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CNHH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(FEV</a:t>
            </a:r>
            <a:r>
              <a:rPr sz="2400" spc="-7" baseline="-20833" dirty="0">
                <a:latin typeface="Microsoft Sans Serif"/>
                <a:cs typeface="Microsoft Sans Serif"/>
              </a:rPr>
              <a:t>1</a:t>
            </a:r>
            <a:r>
              <a:rPr sz="2400" spc="-5" dirty="0">
                <a:latin typeface="Microsoft Sans Serif"/>
                <a:cs typeface="Microsoft Sans Serif"/>
              </a:rPr>
              <a:t>)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lúc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bắt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đầu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chẩn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đoán/điều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trị,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sau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điều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trị </a:t>
            </a:r>
            <a:r>
              <a:rPr sz="2400" spc="-6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3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-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6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tháng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để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xác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định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giá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trị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tốt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nhất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của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95" dirty="0">
                <a:latin typeface="Microsoft Sans Serif"/>
                <a:cs typeface="Microsoft Sans Serif"/>
              </a:rPr>
              <a:t>người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bệnh,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sau 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đó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theo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dõi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định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kỳ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1-2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năm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hoặc</a:t>
            </a:r>
            <a:r>
              <a:rPr sz="2400" spc="6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ngắn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75" dirty="0">
                <a:latin typeface="Microsoft Sans Serif"/>
                <a:cs typeface="Microsoft Sans Serif"/>
              </a:rPr>
              <a:t>hơn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235" dirty="0">
                <a:latin typeface="Microsoft Sans Serif"/>
                <a:cs typeface="Microsoft Sans Serif"/>
              </a:rPr>
              <a:t>ở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95" dirty="0">
                <a:latin typeface="Microsoft Sans Serif"/>
                <a:cs typeface="Microsoft Sans Serif"/>
              </a:rPr>
              <a:t>người</a:t>
            </a:r>
            <a:r>
              <a:rPr sz="2400" spc="6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trải 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qua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75" dirty="0">
                <a:latin typeface="Microsoft Sans Serif"/>
                <a:cs typeface="Microsoft Sans Serif"/>
              </a:rPr>
              <a:t>đợt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cấp.</a:t>
            </a:r>
            <a:endParaRPr sz="2400">
              <a:latin typeface="Microsoft Sans Serif"/>
              <a:cs typeface="Microsoft Sans Serif"/>
            </a:endParaRPr>
          </a:p>
          <a:p>
            <a:pPr marL="598170" lvl="1" indent="-457834">
              <a:lnSpc>
                <a:spcPct val="100000"/>
              </a:lnSpc>
              <a:spcBef>
                <a:spcPts val="290"/>
              </a:spcBef>
              <a:buClr>
                <a:srgbClr val="FF0000"/>
              </a:buClr>
              <a:buFont typeface="Symbol"/>
              <a:buChar char=""/>
              <a:tabLst>
                <a:tab pos="598170" algn="l"/>
                <a:tab pos="598805" algn="l"/>
              </a:tabLst>
            </a:pPr>
            <a:r>
              <a:rPr sz="2400" b="1" spc="-5" dirty="0">
                <a:latin typeface="Arial"/>
                <a:cs typeface="Arial"/>
              </a:rPr>
              <a:t>Cần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đánh </a:t>
            </a:r>
            <a:r>
              <a:rPr sz="2400" b="1" dirty="0">
                <a:latin typeface="Arial"/>
                <a:cs typeface="Arial"/>
              </a:rPr>
              <a:t>giá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85" dirty="0">
                <a:latin typeface="Arial"/>
                <a:cs typeface="Arial"/>
              </a:rPr>
              <a:t>các</a:t>
            </a:r>
            <a:r>
              <a:rPr sz="2400" b="1" spc="2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yếu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tố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nguy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cơ </a:t>
            </a:r>
            <a:r>
              <a:rPr sz="2400" b="1" spc="-15" dirty="0">
                <a:latin typeface="Arial"/>
                <a:cs typeface="Arial"/>
              </a:rPr>
              <a:t>gây:</a:t>
            </a:r>
            <a:endParaRPr sz="2400">
              <a:latin typeface="Arial"/>
              <a:cs typeface="Arial"/>
            </a:endParaRPr>
          </a:p>
          <a:p>
            <a:pPr marL="889635" lvl="2" indent="-457834">
              <a:lnSpc>
                <a:spcPct val="100000"/>
              </a:lnSpc>
              <a:spcBef>
                <a:spcPts val="290"/>
              </a:spcBef>
              <a:buClr>
                <a:srgbClr val="FF0000"/>
              </a:buClr>
              <a:buSzPct val="79166"/>
              <a:buFont typeface="Wingdings"/>
              <a:buChar char=""/>
              <a:tabLst>
                <a:tab pos="889635" algn="l"/>
                <a:tab pos="890269" algn="l"/>
              </a:tabLst>
            </a:pPr>
            <a:r>
              <a:rPr sz="2400" spc="70" dirty="0">
                <a:latin typeface="Microsoft Sans Serif"/>
                <a:cs typeface="Microsoft Sans Serif"/>
              </a:rPr>
              <a:t>Đợt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cấp</a:t>
            </a:r>
            <a:endParaRPr sz="2400">
              <a:latin typeface="Microsoft Sans Serif"/>
              <a:cs typeface="Microsoft Sans Serif"/>
            </a:endParaRPr>
          </a:p>
          <a:p>
            <a:pPr marL="889635" lvl="2" indent="-457834">
              <a:lnSpc>
                <a:spcPct val="100000"/>
              </a:lnSpc>
              <a:spcBef>
                <a:spcPts val="290"/>
              </a:spcBef>
              <a:buClr>
                <a:srgbClr val="FF0000"/>
              </a:buClr>
              <a:buSzPct val="79166"/>
              <a:buFont typeface="Wingdings"/>
              <a:buChar char=""/>
              <a:tabLst>
                <a:tab pos="889635" algn="l"/>
                <a:tab pos="890269" algn="l"/>
              </a:tabLst>
            </a:pPr>
            <a:r>
              <a:rPr sz="2400" dirty="0">
                <a:latin typeface="Microsoft Sans Serif"/>
                <a:cs typeface="Microsoft Sans Serif"/>
              </a:rPr>
              <a:t>Tắc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nghẽn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95" dirty="0">
                <a:latin typeface="Microsoft Sans Serif"/>
                <a:cs typeface="Microsoft Sans Serif"/>
              </a:rPr>
              <a:t>đường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75" dirty="0">
                <a:latin typeface="Microsoft Sans Serif"/>
                <a:cs typeface="Microsoft Sans Serif"/>
              </a:rPr>
              <a:t>thở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dai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dẳng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(cố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định)</a:t>
            </a:r>
            <a:endParaRPr sz="2400">
              <a:latin typeface="Microsoft Sans Serif"/>
              <a:cs typeface="Microsoft Sans Serif"/>
            </a:endParaRPr>
          </a:p>
          <a:p>
            <a:pPr marL="889635" lvl="2" indent="-457834">
              <a:lnSpc>
                <a:spcPct val="100000"/>
              </a:lnSpc>
              <a:spcBef>
                <a:spcPts val="290"/>
              </a:spcBef>
              <a:buClr>
                <a:srgbClr val="FF0000"/>
              </a:buClr>
              <a:buSzPct val="79166"/>
              <a:buFont typeface="Wingdings"/>
              <a:buChar char=""/>
              <a:tabLst>
                <a:tab pos="889635" algn="l"/>
                <a:tab pos="890269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Tác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dụng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phụ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của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thuốc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184" y="315214"/>
            <a:ext cx="5003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Đánh</a:t>
            </a:r>
            <a:r>
              <a:rPr sz="2400" spc="-1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giá</a:t>
            </a:r>
            <a:r>
              <a:rPr sz="2400" spc="-25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kiểm</a:t>
            </a:r>
            <a:r>
              <a:rPr sz="2400" spc="-15" dirty="0">
                <a:solidFill>
                  <a:srgbClr val="C00000"/>
                </a:solidFill>
              </a:rPr>
              <a:t> </a:t>
            </a:r>
            <a:r>
              <a:rPr sz="2400" spc="-65" dirty="0">
                <a:solidFill>
                  <a:srgbClr val="C00000"/>
                </a:solidFill>
              </a:rPr>
              <a:t>soát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hen</a:t>
            </a:r>
            <a:r>
              <a:rPr sz="2400" spc="225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theo</a:t>
            </a:r>
            <a:r>
              <a:rPr sz="2400" spc="-2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GINA</a:t>
            </a:r>
            <a:endParaRPr sz="24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CC92E99-E65A-4306-885A-7109C581BCB9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5662" y="1124458"/>
            <a:ext cx="7542530" cy="356235"/>
          </a:xfrm>
          <a:custGeom>
            <a:avLst/>
            <a:gdLst/>
            <a:ahLst/>
            <a:cxnLst/>
            <a:rect l="l" t="t" r="r" b="b"/>
            <a:pathLst>
              <a:path w="7542530" h="356234">
                <a:moveTo>
                  <a:pt x="0" y="356184"/>
                </a:moveTo>
                <a:lnTo>
                  <a:pt x="7542149" y="356184"/>
                </a:lnTo>
                <a:lnTo>
                  <a:pt x="7542149" y="0"/>
                </a:lnTo>
                <a:lnTo>
                  <a:pt x="0" y="0"/>
                </a:lnTo>
                <a:lnTo>
                  <a:pt x="0" y="356184"/>
                </a:lnTo>
                <a:close/>
              </a:path>
            </a:pathLst>
          </a:custGeom>
          <a:solidFill>
            <a:srgbClr val="F8B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5794" y="1198910"/>
            <a:ext cx="399161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1700" b="1" dirty="0">
                <a:solidFill>
                  <a:srgbClr val="124679"/>
                </a:solidFill>
                <a:latin typeface="Arial"/>
                <a:cs typeface="Arial"/>
              </a:rPr>
              <a:t>Risk</a:t>
            </a:r>
            <a:r>
              <a:rPr sz="1700" b="1" spc="-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124679"/>
                </a:solidFill>
                <a:latin typeface="Arial"/>
                <a:cs typeface="Arial"/>
              </a:rPr>
              <a:t>factors</a:t>
            </a:r>
            <a:r>
              <a:rPr sz="1700" b="1" spc="-1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124679"/>
                </a:solidFill>
                <a:latin typeface="Arial"/>
                <a:cs typeface="Arial"/>
              </a:rPr>
              <a:t>for</a:t>
            </a:r>
            <a:r>
              <a:rPr sz="1700" b="1" spc="-2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124679"/>
                </a:solidFill>
                <a:latin typeface="Arial"/>
                <a:cs typeface="Arial"/>
              </a:rPr>
              <a:t>exacerbations include: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7318" y="1556916"/>
            <a:ext cx="7298055" cy="2162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•</a:t>
            </a:r>
            <a:r>
              <a:rPr sz="1600" spc="38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Ever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intubated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for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asthma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•</a:t>
            </a:r>
            <a:r>
              <a:rPr sz="1600" spc="37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Uncontrolled asthma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symptoms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•</a:t>
            </a:r>
            <a:r>
              <a:rPr sz="1600" spc="4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Having</a:t>
            </a:r>
            <a:r>
              <a:rPr sz="1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124679"/>
                </a:solidFill>
                <a:latin typeface="Microsoft Sans Serif"/>
                <a:cs typeface="Microsoft Sans Serif"/>
              </a:rPr>
              <a:t>≥1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exacerbation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in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last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12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months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•</a:t>
            </a:r>
            <a:r>
              <a:rPr sz="1600" spc="409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Low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FEV</a:t>
            </a:r>
            <a:r>
              <a:rPr sz="1575" baseline="-21164" dirty="0">
                <a:solidFill>
                  <a:srgbClr val="124679"/>
                </a:solidFill>
                <a:latin typeface="Microsoft Sans Serif"/>
                <a:cs typeface="Microsoft Sans Serif"/>
              </a:rPr>
              <a:t>1</a:t>
            </a:r>
            <a:r>
              <a:rPr sz="1575" spc="254" baseline="-21164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(measure</a:t>
            </a:r>
            <a:r>
              <a:rPr sz="16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lung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function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at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start</a:t>
            </a:r>
            <a:r>
              <a:rPr sz="16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of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treatment,</a:t>
            </a:r>
            <a:r>
              <a:rPr sz="16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at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3-6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months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to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assess</a:t>
            </a:r>
            <a:endParaRPr sz="1600">
              <a:latin typeface="Microsoft Sans Serif"/>
              <a:cs typeface="Microsoft Sans Serif"/>
            </a:endParaRPr>
          </a:p>
          <a:p>
            <a:pPr marL="174625">
              <a:lnSpc>
                <a:spcPct val="100000"/>
              </a:lnSpc>
            </a:pP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personal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best,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and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periodically</a:t>
            </a:r>
            <a:r>
              <a:rPr sz="16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thereafter)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•</a:t>
            </a:r>
            <a:r>
              <a:rPr sz="1600" spc="39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Incorrect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inhaler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technique</a:t>
            </a:r>
            <a:r>
              <a:rPr sz="1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and/or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poor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adherence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•</a:t>
            </a:r>
            <a:r>
              <a:rPr sz="1600" spc="3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Smoking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•</a:t>
            </a:r>
            <a:r>
              <a:rPr sz="1600" spc="40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24679"/>
                </a:solidFill>
                <a:latin typeface="Microsoft Sans Serif"/>
                <a:cs typeface="Microsoft Sans Serif"/>
              </a:rPr>
              <a:t>Obesity,</a:t>
            </a:r>
            <a:r>
              <a:rPr sz="16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24679"/>
                </a:solidFill>
                <a:latin typeface="Microsoft Sans Serif"/>
                <a:cs typeface="Microsoft Sans Serif"/>
              </a:rPr>
              <a:t>pregnancy,</a:t>
            </a:r>
            <a:r>
              <a:rPr sz="16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blood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eosinophilia</a:t>
            </a:r>
            <a:endParaRPr sz="1600">
              <a:latin typeface="Microsoft Sans Serif"/>
              <a:cs typeface="Microsoft Sans Serif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75792" y="1052702"/>
          <a:ext cx="8487410" cy="3997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7885"/>
              </a:tblGrid>
              <a:tr h="424814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20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Các</a:t>
                      </a:r>
                      <a:r>
                        <a:rPr sz="2000" b="1" spc="-2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yếu</a:t>
                      </a:r>
                      <a:r>
                        <a:rPr sz="2000" b="1" spc="1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tố nguy</a:t>
                      </a:r>
                      <a:r>
                        <a:rPr sz="2000" b="1" spc="-2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cơ ‘</a:t>
                      </a:r>
                      <a:r>
                        <a:rPr sz="2000" b="1" i="1" u="sng" dirty="0">
                          <a:solidFill>
                            <a:srgbClr val="124679"/>
                          </a:solidFill>
                          <a:uFill>
                            <a:solidFill>
                              <a:srgbClr val="124679"/>
                            </a:solidFill>
                          </a:uFill>
                          <a:latin typeface="Arial"/>
                          <a:cs typeface="Arial"/>
                        </a:rPr>
                        <a:t>độc</a:t>
                      </a:r>
                      <a:r>
                        <a:rPr sz="2000" b="1" i="1" u="sng" spc="-20" dirty="0">
                          <a:solidFill>
                            <a:srgbClr val="124679"/>
                          </a:solidFill>
                          <a:uFill>
                            <a:solidFill>
                              <a:srgbClr val="124679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i="1" u="sng" dirty="0">
                          <a:solidFill>
                            <a:srgbClr val="124679"/>
                          </a:solidFill>
                          <a:uFill>
                            <a:solidFill>
                              <a:srgbClr val="124679"/>
                            </a:solidFill>
                          </a:uFill>
                          <a:latin typeface="Arial"/>
                          <a:cs typeface="Arial"/>
                        </a:rPr>
                        <a:t>lập</a:t>
                      </a:r>
                      <a:r>
                        <a:rPr sz="1950" b="1" baseline="2564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*</a:t>
                      </a:r>
                      <a:r>
                        <a:rPr sz="1950" b="1" spc="277" baseline="2564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gây</a:t>
                      </a:r>
                      <a:r>
                        <a:rPr sz="2000" b="1" spc="-1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đợt</a:t>
                      </a:r>
                      <a:r>
                        <a:rPr sz="2000" b="1" spc="-1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cấp: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6350">
                      <a:solidFill>
                        <a:srgbClr val="F79546"/>
                      </a:solidFill>
                      <a:prstDash val="solid"/>
                    </a:lnL>
                    <a:lnR w="6350">
                      <a:solidFill>
                        <a:srgbClr val="F79546"/>
                      </a:solidFill>
                      <a:prstDash val="solid"/>
                    </a:lnR>
                    <a:lnT w="6350">
                      <a:solidFill>
                        <a:srgbClr val="F79546"/>
                      </a:solidFill>
                      <a:prstDash val="solid"/>
                    </a:lnT>
                  </a:tcPr>
                </a:tc>
              </a:tr>
              <a:tr h="3566109"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Wingdings"/>
                        <a:buChar char="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9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Triệu</a:t>
                      </a:r>
                      <a:r>
                        <a:rPr sz="1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chứng</a:t>
                      </a:r>
                      <a:r>
                        <a:rPr sz="190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hen</a:t>
                      </a:r>
                      <a:r>
                        <a:rPr sz="1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không kiểm soát</a:t>
                      </a:r>
                      <a:r>
                        <a:rPr sz="190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được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Wingdings"/>
                        <a:buChar char="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Từng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đặt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nội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khí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quản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hoặc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điều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trị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ICU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do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hen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Wingdings"/>
                        <a:buChar char="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Có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0" dirty="0">
                          <a:latin typeface="Microsoft Sans Serif"/>
                          <a:cs typeface="Microsoft Sans Serif"/>
                        </a:rPr>
                        <a:t>≥1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đợt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cấp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trong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tháng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qua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Wingdings"/>
                        <a:buChar char="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Thuốc: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dùng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nhiều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SABA</a:t>
                      </a:r>
                      <a:r>
                        <a:rPr sz="19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0" dirty="0">
                          <a:latin typeface="Microsoft Sans Serif"/>
                          <a:cs typeface="Microsoft Sans Serif"/>
                        </a:rPr>
                        <a:t>(≥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bình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200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liều/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tháng),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không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dùng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hoặc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dùng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không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đúng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ICS,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kỹ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thuật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hít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không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đúng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hoặc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tuân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thủ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điều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trị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kém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Wingdings"/>
                        <a:buChar char="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FEV1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thấp,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tăng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tính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phản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65" dirty="0">
                          <a:latin typeface="Microsoft Sans Serif"/>
                          <a:cs typeface="Microsoft Sans Serif"/>
                        </a:rPr>
                        <a:t>ứng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75" dirty="0">
                          <a:latin typeface="Microsoft Sans Serif"/>
                          <a:cs typeface="Microsoft Sans Serif"/>
                        </a:rPr>
                        <a:t>đường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60" dirty="0">
                          <a:latin typeface="Microsoft Sans Serif"/>
                          <a:cs typeface="Microsoft Sans Serif"/>
                        </a:rPr>
                        <a:t>thở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Wingdings"/>
                        <a:buChar char="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Tiếp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xúc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khói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thuốc,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thuốc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lá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điện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70" dirty="0">
                          <a:latin typeface="Microsoft Sans Serif"/>
                          <a:cs typeface="Microsoft Sans Serif"/>
                        </a:rPr>
                        <a:t>tử,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ô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nhiễm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môi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trường,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dị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nguyên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Wingdings"/>
                        <a:buChar char="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Marker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hen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type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2: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Tăng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FeNO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90" dirty="0">
                          <a:latin typeface="Microsoft Sans Serif"/>
                          <a:cs typeface="Microsoft Sans Serif"/>
                        </a:rPr>
                        <a:t>(ở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70" dirty="0">
                          <a:latin typeface="Microsoft Sans Serif"/>
                          <a:cs typeface="Microsoft Sans Serif"/>
                        </a:rPr>
                        <a:t>người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hen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dị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65" dirty="0">
                          <a:latin typeface="Microsoft Sans Serif"/>
                          <a:cs typeface="Microsoft Sans Serif"/>
                        </a:rPr>
                        <a:t>ứng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65" dirty="0">
                          <a:latin typeface="Microsoft Sans Serif"/>
                          <a:cs typeface="Microsoft Sans Serif"/>
                        </a:rPr>
                        <a:t>trưởng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thành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đang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dùng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ICS),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tăng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BC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ái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toan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trong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máu.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Wingdings"/>
                        <a:buChar char="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Vấn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đề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tâm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lý,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kinh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tế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xã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hội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Wingdings"/>
                        <a:buChar char="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Các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vấn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đề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khác: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béo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phì,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thai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nghén,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GERD,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dị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65" dirty="0">
                          <a:latin typeface="Microsoft Sans Serif"/>
                          <a:cs typeface="Microsoft Sans Serif"/>
                        </a:rPr>
                        <a:t>ứng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thức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ăn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0" marB="0">
                    <a:lnL w="6350">
                      <a:solidFill>
                        <a:srgbClr val="F79546"/>
                      </a:solidFill>
                      <a:prstDash val="solid"/>
                    </a:lnL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478967" y="1055928"/>
            <a:ext cx="8477885" cy="3990975"/>
            <a:chOff x="478967" y="1055928"/>
            <a:chExt cx="8477885" cy="3990975"/>
          </a:xfrm>
        </p:grpSpPr>
        <p:sp>
          <p:nvSpPr>
            <p:cNvPr id="7" name="object 7"/>
            <p:cNvSpPr/>
            <p:nvPr/>
          </p:nvSpPr>
          <p:spPr>
            <a:xfrm>
              <a:off x="478967" y="1055928"/>
              <a:ext cx="8477885" cy="424815"/>
            </a:xfrm>
            <a:custGeom>
              <a:avLst/>
              <a:gdLst/>
              <a:ahLst/>
              <a:cxnLst/>
              <a:rect l="l" t="t" r="r" b="b"/>
              <a:pathLst>
                <a:path w="8477885" h="424815">
                  <a:moveTo>
                    <a:pt x="8477758" y="0"/>
                  </a:moveTo>
                  <a:lnTo>
                    <a:pt x="0" y="0"/>
                  </a:lnTo>
                  <a:lnTo>
                    <a:pt x="0" y="424764"/>
                  </a:lnTo>
                  <a:lnTo>
                    <a:pt x="8477758" y="424764"/>
                  </a:lnTo>
                  <a:lnTo>
                    <a:pt x="8477758" y="0"/>
                  </a:lnTo>
                  <a:close/>
                </a:path>
              </a:pathLst>
            </a:custGeom>
            <a:solidFill>
              <a:srgbClr val="F8B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967" y="1480642"/>
              <a:ext cx="8477885" cy="3566160"/>
            </a:xfrm>
            <a:custGeom>
              <a:avLst/>
              <a:gdLst/>
              <a:ahLst/>
              <a:cxnLst/>
              <a:rect l="l" t="t" r="r" b="b"/>
              <a:pathLst>
                <a:path w="8477885" h="3566160">
                  <a:moveTo>
                    <a:pt x="8477758" y="0"/>
                  </a:moveTo>
                  <a:lnTo>
                    <a:pt x="0" y="0"/>
                  </a:lnTo>
                  <a:lnTo>
                    <a:pt x="0" y="3566160"/>
                  </a:lnTo>
                  <a:lnTo>
                    <a:pt x="8477758" y="3566160"/>
                  </a:lnTo>
                  <a:lnTo>
                    <a:pt x="8477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36719" y="5173776"/>
            <a:ext cx="3653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*</a:t>
            </a:r>
            <a:r>
              <a:rPr sz="18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Độc</a:t>
            </a:r>
            <a:r>
              <a:rPr sz="1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lập</a:t>
            </a:r>
            <a:r>
              <a:rPr sz="1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</a:t>
            </a:r>
            <a:r>
              <a:rPr sz="18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mức</a:t>
            </a:r>
            <a:r>
              <a:rPr sz="18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</a:t>
            </a:r>
            <a:r>
              <a:rPr sz="18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kiểm</a:t>
            </a:r>
            <a:r>
              <a:rPr sz="1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soát</a:t>
            </a:r>
            <a:r>
              <a:rPr sz="1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9064" y="5573814"/>
            <a:ext cx="775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200" i="1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7184" y="315214"/>
            <a:ext cx="5945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Đánh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giá</a:t>
            </a:r>
            <a:r>
              <a:rPr sz="2400" spc="-25" dirty="0">
                <a:solidFill>
                  <a:srgbClr val="C00000"/>
                </a:solidFill>
              </a:rPr>
              <a:t> </a:t>
            </a:r>
            <a:r>
              <a:rPr sz="2400" spc="-15" dirty="0">
                <a:solidFill>
                  <a:srgbClr val="C00000"/>
                </a:solidFill>
              </a:rPr>
              <a:t>yếu</a:t>
            </a:r>
            <a:r>
              <a:rPr sz="2400" spc="2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tố</a:t>
            </a:r>
            <a:r>
              <a:rPr sz="2400" spc="-2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nguy</a:t>
            </a:r>
            <a:r>
              <a:rPr sz="2400" spc="-15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cơ kết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cục </a:t>
            </a:r>
            <a:r>
              <a:rPr sz="2400" dirty="0">
                <a:solidFill>
                  <a:srgbClr val="C00000"/>
                </a:solidFill>
              </a:rPr>
              <a:t>hen</a:t>
            </a:r>
            <a:r>
              <a:rPr sz="2400" spc="-5" dirty="0">
                <a:solidFill>
                  <a:srgbClr val="C00000"/>
                </a:solidFill>
              </a:rPr>
              <a:t> xấu</a:t>
            </a:r>
            <a:endParaRPr sz="240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99FCCCD-5026-42AD-892C-1E0AFE6F9DD3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04825" y="1124508"/>
          <a:ext cx="8355330" cy="3771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45805"/>
              </a:tblGrid>
              <a:tr h="485724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2000" b="1" spc="-6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Các</a:t>
                      </a:r>
                      <a:r>
                        <a:rPr sz="2000" b="1" spc="18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yếu</a:t>
                      </a:r>
                      <a:r>
                        <a:rPr sz="2000" b="1" spc="1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tố</a:t>
                      </a:r>
                      <a:r>
                        <a:rPr sz="2000" b="1" spc="-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nguy</a:t>
                      </a:r>
                      <a:r>
                        <a:rPr sz="2000" b="1" spc="-1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cơ</a:t>
                      </a:r>
                      <a:r>
                        <a:rPr sz="20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6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gây</a:t>
                      </a:r>
                      <a:r>
                        <a:rPr sz="2000" b="1" spc="17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tắc</a:t>
                      </a:r>
                      <a:r>
                        <a:rPr sz="2000" b="1" spc="-2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nghẽn</a:t>
                      </a:r>
                      <a:r>
                        <a:rPr sz="2000" b="1" spc="-1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đường</a:t>
                      </a:r>
                      <a:r>
                        <a:rPr sz="2000" b="1" spc="-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thở</a:t>
                      </a:r>
                      <a:r>
                        <a:rPr sz="2000" b="1" spc="-1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cố</a:t>
                      </a:r>
                      <a:r>
                        <a:rPr sz="2000" b="1" spc="-2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định: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6350">
                      <a:solidFill>
                        <a:srgbClr val="F79546"/>
                      </a:solidFill>
                      <a:prstDash val="solid"/>
                    </a:lnL>
                    <a:lnR w="6350">
                      <a:solidFill>
                        <a:srgbClr val="F79546"/>
                      </a:solidFill>
                      <a:prstDash val="solid"/>
                    </a:lnR>
                    <a:solidFill>
                      <a:srgbClr val="F8B47A"/>
                    </a:solidFill>
                  </a:tcPr>
                </a:tc>
              </a:tr>
              <a:tr h="1666392">
                <a:tc>
                  <a:txBody>
                    <a:bodyPr/>
                    <a:lstStyle/>
                    <a:p>
                      <a:pPr marL="266700" indent="-175895">
                        <a:lnSpc>
                          <a:spcPct val="100000"/>
                        </a:lnSpc>
                        <a:spcBef>
                          <a:spcPts val="465"/>
                        </a:spcBef>
                        <a:buChar char="•"/>
                        <a:tabLst>
                          <a:tab pos="267335" algn="l"/>
                        </a:tabLst>
                      </a:pP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TS</a:t>
                      </a:r>
                      <a:r>
                        <a:rPr sz="2000" spc="1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đẻ</a:t>
                      </a:r>
                      <a:r>
                        <a:rPr sz="2000" spc="3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non, đẻ</a:t>
                      </a:r>
                      <a:r>
                        <a:rPr sz="2000" spc="3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5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thừa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cân</a:t>
                      </a:r>
                      <a:r>
                        <a:rPr sz="2000" spc="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và</a:t>
                      </a:r>
                      <a:r>
                        <a:rPr sz="2000" spc="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thiếu</a:t>
                      </a:r>
                      <a:r>
                        <a:rPr sz="2000" spc="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cân,</a:t>
                      </a:r>
                      <a:r>
                        <a:rPr sz="2000" spc="-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tăng</a:t>
                      </a:r>
                      <a:r>
                        <a:rPr sz="2000" spc="1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tiết</a:t>
                      </a:r>
                      <a:r>
                        <a:rPr sz="2000" spc="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nhày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mạn</a:t>
                      </a:r>
                      <a:r>
                        <a:rPr sz="2000" spc="1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tính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66700" indent="-175895">
                        <a:lnSpc>
                          <a:spcPct val="100000"/>
                        </a:lnSpc>
                        <a:spcBef>
                          <a:spcPts val="480"/>
                        </a:spcBef>
                        <a:buChar char="•"/>
                        <a:tabLst>
                          <a:tab pos="267335" algn="l"/>
                        </a:tabLst>
                      </a:pP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Không</a:t>
                      </a:r>
                      <a:r>
                        <a:rPr sz="2000" spc="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điều</a:t>
                      </a:r>
                      <a:r>
                        <a:rPr sz="2000" spc="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trị</a:t>
                      </a:r>
                      <a:r>
                        <a:rPr sz="2000" spc="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ICS</a:t>
                      </a:r>
                      <a:r>
                        <a:rPr sz="2000" spc="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2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ở</a:t>
                      </a:r>
                      <a:r>
                        <a:rPr sz="2000" spc="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8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người</a:t>
                      </a:r>
                      <a:r>
                        <a:rPr sz="2000" spc="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có</a:t>
                      </a:r>
                      <a:r>
                        <a:rPr sz="2000" spc="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6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đợt</a:t>
                      </a:r>
                      <a:r>
                        <a:rPr sz="2000" spc="-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cấp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nặng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66700" indent="-175895">
                        <a:lnSpc>
                          <a:spcPct val="100000"/>
                        </a:lnSpc>
                        <a:spcBef>
                          <a:spcPts val="480"/>
                        </a:spcBef>
                        <a:buChar char="•"/>
                        <a:tabLst>
                          <a:tab pos="267335" algn="l"/>
                        </a:tabLst>
                      </a:pPr>
                      <a:r>
                        <a:rPr sz="2000" spc="-2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Tiếp</a:t>
                      </a:r>
                      <a:r>
                        <a:rPr sz="2000" spc="2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xúc: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khói</a:t>
                      </a:r>
                      <a:r>
                        <a:rPr sz="2000" spc="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thuốc </a:t>
                      </a:r>
                      <a:r>
                        <a:rPr sz="2000" spc="-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lá,</a:t>
                      </a:r>
                      <a:r>
                        <a:rPr sz="2000" spc="1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độc</a:t>
                      </a:r>
                      <a:r>
                        <a:rPr sz="2000" spc="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tố</a:t>
                      </a:r>
                      <a:r>
                        <a:rPr sz="2000" spc="1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hóa</a:t>
                      </a:r>
                      <a:r>
                        <a:rPr sz="2000" spc="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học,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nghề</a:t>
                      </a:r>
                      <a:r>
                        <a:rPr sz="2000" spc="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nghiệp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66700" indent="-175895">
                        <a:lnSpc>
                          <a:spcPct val="100000"/>
                        </a:lnSpc>
                        <a:spcBef>
                          <a:spcPts val="480"/>
                        </a:spcBef>
                        <a:buChar char="•"/>
                        <a:tabLst>
                          <a:tab pos="267335" algn="l"/>
                        </a:tabLst>
                      </a:pP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FEV1</a:t>
                      </a:r>
                      <a:r>
                        <a:rPr sz="2000" spc="2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5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khởi</a:t>
                      </a:r>
                      <a:r>
                        <a:rPr sz="2000" spc="-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đầu</a:t>
                      </a:r>
                      <a:r>
                        <a:rPr sz="2000" spc="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thấp</a:t>
                      </a:r>
                      <a:r>
                        <a:rPr sz="2000" spc="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hoặc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tăng</a:t>
                      </a:r>
                      <a:r>
                        <a:rPr sz="2000" spc="1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BC</a:t>
                      </a:r>
                      <a:r>
                        <a:rPr sz="2000" spc="2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ái</a:t>
                      </a:r>
                      <a:r>
                        <a:rPr sz="2000" spc="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toan trong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máu/</a:t>
                      </a:r>
                      <a:r>
                        <a:rPr sz="2000" spc="1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7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đờm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055" marB="0">
                    <a:lnL w="6350">
                      <a:solidFill>
                        <a:srgbClr val="F79546"/>
                      </a:solidFill>
                      <a:prstDash val="solid"/>
                    </a:lnL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  <a:tr h="4419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2000" b="1" spc="-6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Các</a:t>
                      </a:r>
                      <a:r>
                        <a:rPr sz="2000" b="1" spc="18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yếu</a:t>
                      </a:r>
                      <a:r>
                        <a:rPr sz="2000" b="1" spc="2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tố</a:t>
                      </a:r>
                      <a:r>
                        <a:rPr sz="20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nguy</a:t>
                      </a:r>
                      <a:r>
                        <a:rPr sz="2000" b="1" spc="-1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cơ </a:t>
                      </a:r>
                      <a:r>
                        <a:rPr sz="2000" b="1" spc="-6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gây</a:t>
                      </a:r>
                      <a:r>
                        <a:rPr sz="2000" b="1" spc="17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6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tác</a:t>
                      </a:r>
                      <a:r>
                        <a:rPr sz="2000" b="1" spc="16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dụng</a:t>
                      </a:r>
                      <a:r>
                        <a:rPr sz="2000" b="1" spc="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phụ của</a:t>
                      </a:r>
                      <a:r>
                        <a:rPr sz="2000" b="1" spc="-1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thuốc: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6350">
                      <a:solidFill>
                        <a:srgbClr val="F79546"/>
                      </a:solidFill>
                      <a:prstDash val="solid"/>
                    </a:lnL>
                    <a:lnR w="6350">
                      <a:solidFill>
                        <a:srgbClr val="F79546"/>
                      </a:solidFill>
                      <a:prstDash val="solid"/>
                    </a:lnR>
                    <a:solidFill>
                      <a:srgbClr val="F8B47A"/>
                    </a:solidFill>
                  </a:tcPr>
                </a:tc>
              </a:tr>
              <a:tr h="1173429">
                <a:tc>
                  <a:txBody>
                    <a:bodyPr/>
                    <a:lstStyle/>
                    <a:p>
                      <a:pPr marL="266700" indent="-175895">
                        <a:lnSpc>
                          <a:spcPct val="100000"/>
                        </a:lnSpc>
                        <a:spcBef>
                          <a:spcPts val="465"/>
                        </a:spcBef>
                        <a:buChar char="•"/>
                        <a:tabLst>
                          <a:tab pos="267335" algn="l"/>
                        </a:tabLst>
                      </a:pPr>
                      <a:r>
                        <a:rPr sz="2000" spc="-5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Toàn</a:t>
                      </a:r>
                      <a:r>
                        <a:rPr sz="2000" spc="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thân:</a:t>
                      </a:r>
                      <a:r>
                        <a:rPr sz="2000" spc="-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7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thường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xuyên</a:t>
                      </a:r>
                      <a:r>
                        <a:rPr sz="2000" spc="1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dùng</a:t>
                      </a:r>
                      <a:r>
                        <a:rPr sz="2000" spc="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corticoid</a:t>
                      </a:r>
                      <a:r>
                        <a:rPr sz="2000" spc="-3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uống, dùng</a:t>
                      </a:r>
                      <a:r>
                        <a:rPr sz="2000" spc="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ICS</a:t>
                      </a:r>
                      <a:r>
                        <a:rPr sz="2000" spc="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mạnh/ </a:t>
                      </a:r>
                      <a:r>
                        <a:rPr sz="2000" spc="-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liều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6670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cao,</a:t>
                      </a:r>
                      <a:r>
                        <a:rPr sz="2000" spc="-1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kéo</a:t>
                      </a:r>
                      <a:r>
                        <a:rPr sz="2000" spc="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dài,</a:t>
                      </a:r>
                      <a:r>
                        <a:rPr sz="2000" spc="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dùng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các</a:t>
                      </a:r>
                      <a:r>
                        <a:rPr sz="2000" spc="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thuốc</a:t>
                      </a:r>
                      <a:r>
                        <a:rPr sz="2000" spc="1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1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ức</a:t>
                      </a:r>
                      <a:r>
                        <a:rPr sz="2000" spc="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chế</a:t>
                      </a:r>
                      <a:r>
                        <a:rPr sz="2000" spc="-1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P450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66700" indent="-175895">
                        <a:lnSpc>
                          <a:spcPct val="100000"/>
                        </a:lnSpc>
                        <a:spcBef>
                          <a:spcPts val="480"/>
                        </a:spcBef>
                        <a:buChar char="•"/>
                        <a:tabLst>
                          <a:tab pos="267335" algn="l"/>
                        </a:tabLst>
                      </a:pP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Tại</a:t>
                      </a:r>
                      <a:r>
                        <a:rPr sz="2000" spc="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chỗ:</a:t>
                      </a:r>
                      <a:r>
                        <a:rPr sz="2000" spc="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dùng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ICS</a:t>
                      </a:r>
                      <a:r>
                        <a:rPr sz="2000" spc="1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liều</a:t>
                      </a:r>
                      <a:r>
                        <a:rPr sz="2000" spc="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cao/ mạnh,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kỹ</a:t>
                      </a:r>
                      <a:r>
                        <a:rPr sz="2000" spc="2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thuật </a:t>
                      </a:r>
                      <a:r>
                        <a:rPr sz="2000" spc="3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hít</a:t>
                      </a:r>
                      <a:r>
                        <a:rPr sz="2000" spc="1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kém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9055" marB="0">
                    <a:lnL w="6350">
                      <a:solidFill>
                        <a:srgbClr val="F79546"/>
                      </a:solidFill>
                      <a:prstDash val="solid"/>
                    </a:lnL>
                    <a:lnR w="6350">
                      <a:solidFill>
                        <a:srgbClr val="F79546"/>
                      </a:solidFill>
                      <a:prstDash val="solid"/>
                    </a:lnR>
                    <a:lnB w="635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064" y="5573814"/>
            <a:ext cx="775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200" i="1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184" y="315214"/>
            <a:ext cx="5945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</a:rPr>
              <a:t>Đánh</a:t>
            </a:r>
            <a:r>
              <a:rPr sz="2400" spc="-1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giá</a:t>
            </a:r>
            <a:r>
              <a:rPr sz="2400" spc="-25" dirty="0">
                <a:solidFill>
                  <a:srgbClr val="C00000"/>
                </a:solidFill>
              </a:rPr>
              <a:t> </a:t>
            </a:r>
            <a:r>
              <a:rPr sz="2400" spc="-15" dirty="0">
                <a:solidFill>
                  <a:srgbClr val="C00000"/>
                </a:solidFill>
              </a:rPr>
              <a:t>yếu</a:t>
            </a:r>
            <a:r>
              <a:rPr sz="2400" spc="20" dirty="0">
                <a:solidFill>
                  <a:srgbClr val="C00000"/>
                </a:solidFill>
              </a:rPr>
              <a:t> </a:t>
            </a:r>
            <a:r>
              <a:rPr sz="2400" dirty="0">
                <a:solidFill>
                  <a:srgbClr val="C00000"/>
                </a:solidFill>
              </a:rPr>
              <a:t>tố</a:t>
            </a:r>
            <a:r>
              <a:rPr sz="2400" spc="-2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nguy</a:t>
            </a:r>
            <a:r>
              <a:rPr sz="2400" spc="-15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cơ kết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spc="-5" dirty="0">
                <a:solidFill>
                  <a:srgbClr val="C00000"/>
                </a:solidFill>
              </a:rPr>
              <a:t>cục </a:t>
            </a:r>
            <a:r>
              <a:rPr sz="2400" dirty="0">
                <a:solidFill>
                  <a:srgbClr val="C00000"/>
                </a:solidFill>
              </a:rPr>
              <a:t>hen</a:t>
            </a:r>
            <a:r>
              <a:rPr sz="2400" spc="-5" dirty="0">
                <a:solidFill>
                  <a:srgbClr val="C00000"/>
                </a:solidFill>
              </a:rPr>
              <a:t> xấu</a:t>
            </a:r>
            <a:endParaRPr sz="24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4E5D5E1-B563-4A95-91A2-058A87BEDEE7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3770" y="5507532"/>
            <a:ext cx="2154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24679"/>
                </a:solidFill>
                <a:latin typeface="Arial"/>
                <a:cs typeface="Arial"/>
              </a:rPr>
              <a:t>©</a:t>
            </a:r>
            <a:r>
              <a:rPr sz="1200" b="1" spc="-2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24679"/>
                </a:solidFill>
                <a:latin typeface="Arial"/>
                <a:cs typeface="Arial"/>
              </a:rPr>
              <a:t>Global</a:t>
            </a:r>
            <a:r>
              <a:rPr sz="1200" b="1" spc="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24679"/>
                </a:solidFill>
                <a:latin typeface="Arial"/>
                <a:cs typeface="Arial"/>
              </a:rPr>
              <a:t>Initiative</a:t>
            </a:r>
            <a:r>
              <a:rPr sz="1200" b="1" spc="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24679"/>
                </a:solidFill>
                <a:latin typeface="Arial"/>
                <a:cs typeface="Arial"/>
              </a:rPr>
              <a:t>for</a:t>
            </a:r>
            <a:r>
              <a:rPr sz="1200" b="1" spc="-4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24679"/>
                </a:solidFill>
                <a:latin typeface="Arial"/>
                <a:cs typeface="Arial"/>
              </a:rPr>
              <a:t>Asthma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95" y="83818"/>
            <a:ext cx="8855964" cy="563117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51710" y="3495497"/>
            <a:ext cx="46685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GINA</a:t>
            </a:r>
            <a:r>
              <a:rPr sz="2500" spc="-10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Global</a:t>
            </a:r>
            <a:r>
              <a:rPr sz="25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Strategy</a:t>
            </a:r>
            <a:r>
              <a:rPr sz="25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for</a:t>
            </a:r>
            <a:r>
              <a:rPr sz="2500" spc="-8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Asthma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7410" y="3877183"/>
            <a:ext cx="41014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Management</a:t>
            </a:r>
            <a:r>
              <a:rPr sz="25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and</a:t>
            </a:r>
            <a:r>
              <a:rPr sz="25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Prevention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3773" y="3919910"/>
            <a:ext cx="705485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2017</a:t>
            </a:r>
            <a:endParaRPr sz="25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3611" y="2008632"/>
            <a:ext cx="1706880" cy="145999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80033" y="4347768"/>
            <a:ext cx="669988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This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slide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set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is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restricted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for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academic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and educational purposes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124679"/>
                </a:solidFill>
                <a:latin typeface="Microsoft Sans Serif"/>
                <a:cs typeface="Microsoft Sans Serif"/>
              </a:rPr>
              <a:t>only.</a:t>
            </a:r>
            <a:r>
              <a:rPr sz="1800" spc="-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Use of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the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slide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set,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or of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individual slides,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for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commercial or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promotional</a:t>
            </a:r>
            <a:r>
              <a:rPr sz="1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purposes</a:t>
            </a:r>
            <a:r>
              <a:rPr sz="1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requires</a:t>
            </a:r>
            <a:r>
              <a:rPr sz="1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approval</a:t>
            </a:r>
            <a:r>
              <a:rPr sz="1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from</a:t>
            </a:r>
            <a:r>
              <a:rPr sz="18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GINA.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9838" y="666699"/>
            <a:ext cx="756475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Điều</a:t>
            </a:r>
            <a:r>
              <a:rPr sz="4200" b="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200" b="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trị</a:t>
            </a:r>
            <a:r>
              <a:rPr sz="4200" b="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200" b="0" spc="235" dirty="0">
                <a:solidFill>
                  <a:srgbClr val="FFFFFF"/>
                </a:solidFill>
                <a:latin typeface="Microsoft Sans Serif"/>
                <a:cs typeface="Microsoft Sans Serif"/>
              </a:rPr>
              <a:t>dự</a:t>
            </a:r>
            <a:r>
              <a:rPr sz="4200" b="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phòng</a:t>
            </a:r>
            <a:r>
              <a:rPr sz="4200" b="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hen</a:t>
            </a:r>
            <a:r>
              <a:rPr sz="4200" b="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phế</a:t>
            </a:r>
            <a:r>
              <a:rPr sz="4200" b="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4200" b="0" dirty="0">
                <a:solidFill>
                  <a:srgbClr val="FFFFFF"/>
                </a:solidFill>
                <a:latin typeface="Microsoft Sans Serif"/>
                <a:cs typeface="Microsoft Sans Serif"/>
              </a:rPr>
              <a:t>quản</a:t>
            </a:r>
            <a:endParaRPr sz="4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6020" y="3866388"/>
            <a:ext cx="838200" cy="43180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2022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B10EBB7-E1AB-4EE0-B5C3-AF80BBF28802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52" y="1009294"/>
            <a:ext cx="8504555" cy="425767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00"/>
              </a:spcBef>
              <a:buClr>
                <a:srgbClr val="F79546"/>
              </a:buClr>
              <a:buSzPct val="7954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Mục</a:t>
            </a:r>
            <a:r>
              <a:rPr sz="22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tiêu</a:t>
            </a:r>
            <a:r>
              <a:rPr sz="22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dài</a:t>
            </a:r>
            <a:r>
              <a:rPr sz="22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hạn</a:t>
            </a:r>
            <a:endParaRPr sz="2200">
              <a:latin typeface="Microsoft Sans Serif"/>
              <a:cs typeface="Microsoft Sans Serif"/>
            </a:endParaRPr>
          </a:p>
          <a:p>
            <a:pPr marL="870585" lvl="1" indent="-457834">
              <a:lnSpc>
                <a:spcPct val="100000"/>
              </a:lnSpc>
              <a:spcBef>
                <a:spcPts val="740"/>
              </a:spcBef>
              <a:buClr>
                <a:srgbClr val="F79546"/>
              </a:buClr>
              <a:buAutoNum type="arabicPeriod"/>
              <a:tabLst>
                <a:tab pos="870585" algn="l"/>
                <a:tab pos="871219" algn="l"/>
              </a:tabLst>
            </a:pPr>
            <a:r>
              <a:rPr sz="2000" b="1" dirty="0">
                <a:solidFill>
                  <a:srgbClr val="124679"/>
                </a:solidFill>
                <a:latin typeface="Arial"/>
                <a:cs typeface="Arial"/>
              </a:rPr>
              <a:t>Kiểm</a:t>
            </a:r>
            <a:r>
              <a:rPr sz="2000" b="1" spc="-3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124679"/>
                </a:solidFill>
                <a:latin typeface="Arial"/>
                <a:cs typeface="Arial"/>
              </a:rPr>
              <a:t>soát</a:t>
            </a:r>
            <a:r>
              <a:rPr sz="2000" b="1" spc="19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24679"/>
                </a:solidFill>
                <a:latin typeface="Arial"/>
                <a:cs typeface="Arial"/>
              </a:rPr>
              <a:t>triệu</a:t>
            </a:r>
            <a:r>
              <a:rPr sz="2000" b="1" spc="-3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24679"/>
                </a:solidFill>
                <a:latin typeface="Arial"/>
                <a:cs typeface="Arial"/>
              </a:rPr>
              <a:t>chứng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: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kiểm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soát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tốt triệu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20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0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đảm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bảo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hoạt</a:t>
            </a:r>
            <a:endParaRPr sz="2000">
              <a:latin typeface="Microsoft Sans Serif"/>
              <a:cs typeface="Microsoft Sans Serif"/>
            </a:endParaRPr>
          </a:p>
          <a:p>
            <a:pPr marL="870585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động</a:t>
            </a:r>
            <a:r>
              <a:rPr sz="2000" spc="-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bình</a:t>
            </a:r>
            <a:r>
              <a:rPr sz="2000" spc="-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70" dirty="0">
                <a:solidFill>
                  <a:srgbClr val="124679"/>
                </a:solidFill>
                <a:latin typeface="Microsoft Sans Serif"/>
                <a:cs typeface="Microsoft Sans Serif"/>
              </a:rPr>
              <a:t>thường</a:t>
            </a:r>
            <a:endParaRPr sz="2000">
              <a:latin typeface="Microsoft Sans Serif"/>
              <a:cs typeface="Microsoft Sans Serif"/>
            </a:endParaRPr>
          </a:p>
          <a:p>
            <a:pPr marL="870585" marR="5080" lvl="1" indent="-457200">
              <a:lnSpc>
                <a:spcPct val="110000"/>
              </a:lnSpc>
              <a:spcBef>
                <a:spcPts val="480"/>
              </a:spcBef>
              <a:buClr>
                <a:srgbClr val="F79546"/>
              </a:buClr>
              <a:buAutoNum type="arabicPeriod" startAt="2"/>
              <a:tabLst>
                <a:tab pos="870585" algn="l"/>
                <a:tab pos="871219" algn="l"/>
              </a:tabLst>
            </a:pPr>
            <a:r>
              <a:rPr sz="2000" b="1" dirty="0">
                <a:solidFill>
                  <a:srgbClr val="124679"/>
                </a:solidFill>
                <a:latin typeface="Arial"/>
                <a:cs typeface="Arial"/>
              </a:rPr>
              <a:t>Giảm</a:t>
            </a:r>
            <a:r>
              <a:rPr sz="2000" b="1" spc="-4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24679"/>
                </a:solidFill>
                <a:latin typeface="Arial"/>
                <a:cs typeface="Arial"/>
              </a:rPr>
              <a:t>nguy</a:t>
            </a:r>
            <a:r>
              <a:rPr sz="2000" b="1" dirty="0">
                <a:solidFill>
                  <a:srgbClr val="124679"/>
                </a:solidFill>
                <a:latin typeface="Arial"/>
                <a:cs typeface="Arial"/>
              </a:rPr>
              <a:t> cơ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: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giảm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thiểu nguy </a:t>
            </a:r>
            <a:r>
              <a:rPr sz="2000" spc="100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đợt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kịch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phát, tắc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nghẽn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đường </a:t>
            </a:r>
            <a:r>
              <a:rPr sz="2000" spc="-5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cố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định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tác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dụng phụ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</a:t>
            </a:r>
            <a:endParaRPr sz="2000">
              <a:latin typeface="Microsoft Sans Serif"/>
              <a:cs typeface="Microsoft Sans Serif"/>
            </a:endParaRPr>
          </a:p>
          <a:p>
            <a:pPr marL="355600" marR="548640" indent="-343535">
              <a:lnSpc>
                <a:spcPct val="110000"/>
              </a:lnSpc>
              <a:spcBef>
                <a:spcPts val="509"/>
              </a:spcBef>
              <a:buClr>
                <a:srgbClr val="F79546"/>
              </a:buClr>
              <a:buSzPct val="7954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Để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đạt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110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22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những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mục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tiêu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45" dirty="0">
                <a:solidFill>
                  <a:srgbClr val="07182B"/>
                </a:solidFill>
                <a:latin typeface="Microsoft Sans Serif"/>
                <a:cs typeface="Microsoft Sans Serif"/>
              </a:rPr>
              <a:t>này,</a:t>
            </a:r>
            <a:r>
              <a:rPr sz="22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cần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07182B"/>
                </a:solidFill>
                <a:latin typeface="Microsoft Sans Serif"/>
                <a:cs typeface="Microsoft Sans Serif"/>
              </a:rPr>
              <a:t>sự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hợp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tác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giữa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người </a:t>
            </a:r>
            <a:r>
              <a:rPr sz="2200" spc="-57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22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22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viên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y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tế</a:t>
            </a:r>
            <a:endParaRPr sz="2200">
              <a:latin typeface="Microsoft Sans Serif"/>
              <a:cs typeface="Microsoft Sans Serif"/>
            </a:endParaRPr>
          </a:p>
          <a:p>
            <a:pPr marL="756285" indent="-287020">
              <a:lnSpc>
                <a:spcPct val="100000"/>
              </a:lnSpc>
              <a:spcBef>
                <a:spcPts val="74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Hỏi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mục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tiêu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đối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</a:t>
            </a:r>
            <a:r>
              <a:rPr sz="20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bản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thân</a:t>
            </a:r>
            <a:endParaRPr sz="2000">
              <a:latin typeface="Microsoft Sans Serif"/>
              <a:cs typeface="Microsoft Sans Serif"/>
            </a:endParaRPr>
          </a:p>
          <a:p>
            <a:pPr marL="756285" indent="-287020">
              <a:lnSpc>
                <a:spcPct val="100000"/>
              </a:lnSpc>
              <a:spcBef>
                <a:spcPts val="725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Cần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một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chiến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124679"/>
                </a:solidFill>
                <a:latin typeface="Microsoft Sans Serif"/>
                <a:cs typeface="Microsoft Sans Serif"/>
              </a:rPr>
              <a:t>lược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hợp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tác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tốt</a:t>
            </a:r>
            <a:endParaRPr sz="2000">
              <a:latin typeface="Microsoft Sans Serif"/>
              <a:cs typeface="Microsoft Sans Serif"/>
            </a:endParaRPr>
          </a:p>
          <a:p>
            <a:pPr marL="756285" indent="-287020">
              <a:lnSpc>
                <a:spcPct val="100000"/>
              </a:lnSpc>
              <a:spcBef>
                <a:spcPts val="72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Cân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nhắc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đến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yếu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tố: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hệ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thống y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tế,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114" dirty="0">
                <a:solidFill>
                  <a:srgbClr val="124679"/>
                </a:solidFill>
                <a:latin typeface="Microsoft Sans Serif"/>
                <a:cs typeface="Microsoft Sans Serif"/>
              </a:rPr>
              <a:t>sự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sẵn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 ,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105" dirty="0">
                <a:solidFill>
                  <a:srgbClr val="124679"/>
                </a:solidFill>
                <a:latin typeface="Microsoft Sans Serif"/>
                <a:cs typeface="Microsoft Sans Serif"/>
              </a:rPr>
              <a:t>sở</a:t>
            </a:r>
            <a:endParaRPr sz="2000">
              <a:latin typeface="Microsoft Sans Serif"/>
              <a:cs typeface="Microsoft Sans Serif"/>
            </a:endParaRPr>
          </a:p>
          <a:p>
            <a:pPr marL="756285">
              <a:lnSpc>
                <a:spcPct val="100000"/>
              </a:lnSpc>
              <a:spcBef>
                <a:spcPts val="240"/>
              </a:spcBef>
            </a:pP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thích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văn</a:t>
            </a:r>
            <a:r>
              <a:rPr sz="20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hoá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0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cá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nhân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0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hiểu</a:t>
            </a:r>
            <a:r>
              <a:rPr sz="20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biết về</a:t>
            </a:r>
            <a:r>
              <a:rPr sz="20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sức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khoẻ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55" y="5564336"/>
            <a:ext cx="775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184" y="373506"/>
            <a:ext cx="2755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124679"/>
                </a:solidFill>
              </a:rPr>
              <a:t>Mục</a:t>
            </a:r>
            <a:r>
              <a:rPr spc="-10" dirty="0">
                <a:solidFill>
                  <a:srgbClr val="124679"/>
                </a:solidFill>
              </a:rPr>
              <a:t> </a:t>
            </a:r>
            <a:r>
              <a:rPr spc="-70" dirty="0">
                <a:solidFill>
                  <a:srgbClr val="124679"/>
                </a:solidFill>
              </a:rPr>
              <a:t>tiêu</a:t>
            </a:r>
            <a:r>
              <a:rPr spc="245" dirty="0">
                <a:solidFill>
                  <a:srgbClr val="124679"/>
                </a:solidFill>
              </a:rPr>
              <a:t> </a:t>
            </a:r>
            <a:r>
              <a:rPr spc="-5" dirty="0">
                <a:solidFill>
                  <a:srgbClr val="124679"/>
                </a:solidFill>
              </a:rPr>
              <a:t>điều</a:t>
            </a:r>
            <a:r>
              <a:rPr spc="-10" dirty="0">
                <a:solidFill>
                  <a:srgbClr val="124679"/>
                </a:solidFill>
              </a:rPr>
              <a:t> </a:t>
            </a:r>
            <a:r>
              <a:rPr spc="-5" dirty="0">
                <a:solidFill>
                  <a:srgbClr val="124679"/>
                </a:solidFill>
              </a:rPr>
              <a:t>trị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3F0F06D-5E07-41BC-8E31-2BBEFD35361E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" y="5544311"/>
            <a:ext cx="8819515" cy="170815"/>
          </a:xfrm>
          <a:custGeom>
            <a:avLst/>
            <a:gdLst/>
            <a:ahLst/>
            <a:cxnLst/>
            <a:rect l="l" t="t" r="r" b="b"/>
            <a:pathLst>
              <a:path w="8819515" h="170814">
                <a:moveTo>
                  <a:pt x="8771382" y="0"/>
                </a:moveTo>
                <a:lnTo>
                  <a:pt x="47993" y="0"/>
                </a:lnTo>
                <a:lnTo>
                  <a:pt x="29312" y="2826"/>
                </a:lnTo>
                <a:lnTo>
                  <a:pt x="14057" y="10534"/>
                </a:lnTo>
                <a:lnTo>
                  <a:pt x="3771" y="21967"/>
                </a:lnTo>
                <a:lnTo>
                  <a:pt x="0" y="35966"/>
                </a:lnTo>
                <a:lnTo>
                  <a:pt x="0" y="170686"/>
                </a:lnTo>
                <a:lnTo>
                  <a:pt x="8819388" y="170686"/>
                </a:lnTo>
                <a:lnTo>
                  <a:pt x="8819388" y="35966"/>
                </a:lnTo>
                <a:lnTo>
                  <a:pt x="8815619" y="21967"/>
                </a:lnTo>
                <a:lnTo>
                  <a:pt x="8805338" y="10534"/>
                </a:lnTo>
                <a:lnTo>
                  <a:pt x="8790080" y="2826"/>
                </a:lnTo>
                <a:lnTo>
                  <a:pt x="8771382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15823"/>
            <a:ext cx="8821420" cy="1251585"/>
            <a:chOff x="152400" y="115823"/>
            <a:chExt cx="8821420" cy="12515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15823"/>
              <a:ext cx="8819388" cy="10880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1376" y="153923"/>
              <a:ext cx="967739" cy="8290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115823"/>
              <a:ext cx="8820912" cy="12512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1376" y="153923"/>
              <a:ext cx="967739" cy="82905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1243" y="490220"/>
            <a:ext cx="678815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88745" algn="l"/>
              </a:tabLst>
            </a:pPr>
            <a:r>
              <a:rPr sz="2300" dirty="0">
                <a:solidFill>
                  <a:srgbClr val="124679"/>
                </a:solidFill>
              </a:rPr>
              <a:t>Chu</a:t>
            </a:r>
            <a:r>
              <a:rPr sz="2300" spc="-10" dirty="0">
                <a:solidFill>
                  <a:srgbClr val="124679"/>
                </a:solidFill>
              </a:rPr>
              <a:t> </a:t>
            </a:r>
            <a:r>
              <a:rPr sz="2300" spc="-110" dirty="0">
                <a:solidFill>
                  <a:srgbClr val="124679"/>
                </a:solidFill>
              </a:rPr>
              <a:t>trình	</a:t>
            </a:r>
            <a:r>
              <a:rPr sz="2300" spc="-5" dirty="0">
                <a:solidFill>
                  <a:srgbClr val="124679"/>
                </a:solidFill>
              </a:rPr>
              <a:t>điều</a:t>
            </a:r>
            <a:r>
              <a:rPr sz="2300" spc="-15" dirty="0">
                <a:solidFill>
                  <a:srgbClr val="124679"/>
                </a:solidFill>
              </a:rPr>
              <a:t> </a:t>
            </a:r>
            <a:r>
              <a:rPr sz="2300" dirty="0">
                <a:solidFill>
                  <a:srgbClr val="124679"/>
                </a:solidFill>
              </a:rPr>
              <a:t>trị</a:t>
            </a:r>
            <a:r>
              <a:rPr sz="2300" spc="-10" dirty="0">
                <a:solidFill>
                  <a:srgbClr val="124679"/>
                </a:solidFill>
              </a:rPr>
              <a:t> </a:t>
            </a:r>
            <a:r>
              <a:rPr sz="2300" dirty="0">
                <a:solidFill>
                  <a:srgbClr val="124679"/>
                </a:solidFill>
              </a:rPr>
              <a:t>hen</a:t>
            </a:r>
            <a:r>
              <a:rPr sz="2300" spc="-35" dirty="0">
                <a:solidFill>
                  <a:srgbClr val="124679"/>
                </a:solidFill>
              </a:rPr>
              <a:t> </a:t>
            </a:r>
            <a:r>
              <a:rPr sz="2300" dirty="0">
                <a:solidFill>
                  <a:srgbClr val="124679"/>
                </a:solidFill>
              </a:rPr>
              <a:t>dựa</a:t>
            </a:r>
            <a:r>
              <a:rPr sz="2300" spc="-20" dirty="0">
                <a:solidFill>
                  <a:srgbClr val="124679"/>
                </a:solidFill>
              </a:rPr>
              <a:t> </a:t>
            </a:r>
            <a:r>
              <a:rPr sz="2300" spc="-55" dirty="0">
                <a:solidFill>
                  <a:srgbClr val="124679"/>
                </a:solidFill>
              </a:rPr>
              <a:t>trên</a:t>
            </a:r>
            <a:r>
              <a:rPr sz="2300" spc="200" dirty="0">
                <a:solidFill>
                  <a:srgbClr val="124679"/>
                </a:solidFill>
              </a:rPr>
              <a:t> </a:t>
            </a:r>
            <a:r>
              <a:rPr sz="2300" spc="-5" dirty="0">
                <a:solidFill>
                  <a:srgbClr val="124679"/>
                </a:solidFill>
              </a:rPr>
              <a:t>mức</a:t>
            </a:r>
            <a:r>
              <a:rPr sz="2300" spc="-25" dirty="0">
                <a:solidFill>
                  <a:srgbClr val="124679"/>
                </a:solidFill>
              </a:rPr>
              <a:t> </a:t>
            </a:r>
            <a:r>
              <a:rPr sz="2300" spc="-5" dirty="0">
                <a:solidFill>
                  <a:srgbClr val="124679"/>
                </a:solidFill>
              </a:rPr>
              <a:t>độ kiểm</a:t>
            </a:r>
            <a:r>
              <a:rPr sz="2300" spc="-25" dirty="0">
                <a:solidFill>
                  <a:srgbClr val="124679"/>
                </a:solidFill>
              </a:rPr>
              <a:t> </a:t>
            </a:r>
            <a:r>
              <a:rPr sz="2300" spc="-60" dirty="0">
                <a:solidFill>
                  <a:srgbClr val="124679"/>
                </a:solidFill>
              </a:rPr>
              <a:t>soát</a:t>
            </a:r>
            <a:endParaRPr sz="2300"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7155" y="1251203"/>
            <a:ext cx="7484364" cy="395782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8455" y="5564336"/>
            <a:ext cx="775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1055DF7-C2FC-4623-A4AC-D8DAA758C2E1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810"/>
            <a:ext cx="9144000" cy="5675630"/>
            <a:chOff x="0" y="19810"/>
            <a:chExt cx="9144000" cy="5675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3870" y="250567"/>
              <a:ext cx="613774" cy="6952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810"/>
              <a:ext cx="9144000" cy="5675376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3D8926C-4F0C-46DD-8C1B-E3E82D70024D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7901" y="5570626"/>
            <a:ext cx="22961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icrosoft Sans Serif"/>
                <a:cs typeface="Microsoft Sans Serif"/>
              </a:rPr>
              <a:t>©</a:t>
            </a:r>
            <a:r>
              <a:rPr sz="800" spc="10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Global</a:t>
            </a:r>
            <a:r>
              <a:rPr sz="800" spc="20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Initiative</a:t>
            </a:r>
            <a:r>
              <a:rPr sz="800" spc="15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</a:rPr>
              <a:t>for</a:t>
            </a:r>
            <a:r>
              <a:rPr sz="800" spc="15" dirty="0">
                <a:latin typeface="Microsoft Sans Serif"/>
                <a:cs typeface="Microsoft Sans Serif"/>
              </a:rPr>
              <a:t> </a:t>
            </a:r>
            <a:r>
              <a:rPr sz="800" dirty="0">
                <a:latin typeface="Microsoft Sans Serif"/>
                <a:cs typeface="Microsoft Sans Serif"/>
              </a:rPr>
              <a:t>Asthma,</a:t>
            </a:r>
            <a:r>
              <a:rPr sz="800" spc="-15" dirty="0">
                <a:latin typeface="Microsoft Sans Serif"/>
                <a:cs typeface="Microsoft Sans Serif"/>
              </a:rPr>
              <a:t> </a:t>
            </a:r>
            <a:r>
              <a:rPr sz="800" spc="-5" dirty="0">
                <a:latin typeface="Microsoft Sans Serif"/>
                <a:cs typeface="Microsoft Sans Serif"/>
                <a:hlinkClick r:id="rId2"/>
              </a:rPr>
              <a:t>www.ginasthma.org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72" y="5569102"/>
            <a:ext cx="12084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latin typeface="Arial"/>
                <a:cs typeface="Arial"/>
              </a:rPr>
              <a:t>GINA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2022,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Box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3-5A, </a:t>
            </a:r>
            <a:r>
              <a:rPr sz="800" i="1" dirty="0">
                <a:latin typeface="Arial"/>
                <a:cs typeface="Arial"/>
              </a:rPr>
              <a:t>2/4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1" y="0"/>
            <a:ext cx="9119616" cy="571499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B8F2905-157A-475F-BD78-12E722A25B3D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0580" y="5539841"/>
            <a:ext cx="16662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899820"/>
            <a:ext cx="8209280" cy="350837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Vì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sao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lựa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chọn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này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ưu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tiên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155" dirty="0">
                <a:solidFill>
                  <a:srgbClr val="07182B"/>
                </a:solidFill>
                <a:latin typeface="Microsoft Sans Serif"/>
                <a:cs typeface="Microsoft Sans Serif"/>
              </a:rPr>
              <a:t>ở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người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lớn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thanh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thiếu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niên?</a:t>
            </a:r>
            <a:endParaRPr sz="1600">
              <a:latin typeface="Microsoft Sans Serif"/>
              <a:cs typeface="Microsoft Sans Serif"/>
            </a:endParaRPr>
          </a:p>
          <a:p>
            <a:pPr marL="802005" marR="5080" lvl="1" indent="-288290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802005" algn="l"/>
                <a:tab pos="802640" algn="l"/>
              </a:tabLst>
            </a:pP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Vì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liều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thấp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ICS-formoterol</a:t>
            </a:r>
            <a:r>
              <a:rPr sz="16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cắt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cơn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làm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giảm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nguy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cơ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đợt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nặng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hơn </a:t>
            </a:r>
            <a:r>
              <a:rPr sz="16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so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phác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đồ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SABA</a:t>
            </a:r>
            <a:r>
              <a:rPr sz="1600" spc="-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cắt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cơn,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hiệu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quả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kiểm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soát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triệu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tương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tự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Nó</a:t>
            </a:r>
            <a:r>
              <a:rPr sz="16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như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thế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nào?</a:t>
            </a:r>
            <a:endParaRPr sz="1600">
              <a:latin typeface="Microsoft Sans Serif"/>
              <a:cs typeface="Microsoft Sans Serif"/>
            </a:endParaRPr>
          </a:p>
          <a:p>
            <a:pPr marL="802005" marR="72390" lvl="1" indent="-288290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802005" algn="l"/>
                <a:tab pos="802640" algn="l"/>
              </a:tabLst>
            </a:pP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Một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155" dirty="0">
                <a:solidFill>
                  <a:srgbClr val="07182B"/>
                </a:solidFill>
                <a:latin typeface="Microsoft Sans Serif"/>
                <a:cs typeface="Microsoft Sans Serif"/>
              </a:rPr>
              <a:t>ở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bất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kỳ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bậc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trị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nào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triệu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hen,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họ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7182B"/>
                </a:solidFill>
                <a:latin typeface="Microsoft Sans Serif"/>
                <a:cs typeface="Microsoft Sans Serif"/>
              </a:rPr>
              <a:t>ICS- </a:t>
            </a:r>
            <a:r>
              <a:rPr sz="1600" spc="-409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formoterol</a:t>
            </a:r>
            <a:r>
              <a:rPr sz="16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liều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thấp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trong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một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bình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hít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duy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nhất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để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cắt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cơn</a:t>
            </a:r>
            <a:endParaRPr sz="1600">
              <a:latin typeface="Microsoft Sans Serif"/>
              <a:cs typeface="Microsoft Sans Serif"/>
            </a:endParaRPr>
          </a:p>
          <a:p>
            <a:pPr marL="802005" lvl="1" indent="-288925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802005" algn="l"/>
                <a:tab pos="802640" algn="l"/>
              </a:tabLst>
            </a:pPr>
            <a:r>
              <a:rPr sz="1600" spc="-20" dirty="0">
                <a:solidFill>
                  <a:srgbClr val="07182B"/>
                </a:solidFill>
                <a:latin typeface="Microsoft Sans Serif"/>
                <a:cs typeface="Microsoft Sans Serif"/>
              </a:rPr>
              <a:t>Trong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Bậc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100" dirty="0">
                <a:solidFill>
                  <a:srgbClr val="07182B"/>
                </a:solidFill>
                <a:latin typeface="Microsoft Sans Serif"/>
                <a:cs typeface="Microsoft Sans Serif"/>
              </a:rPr>
              <a:t>3–5,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cũng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dùng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ICS-formoterol</a:t>
            </a:r>
            <a:r>
              <a:rPr sz="16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làm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thuốc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trị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kiểm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soát</a:t>
            </a:r>
            <a:endParaRPr sz="1600">
              <a:latin typeface="Microsoft Sans Serif"/>
              <a:cs typeface="Microsoft Sans Serif"/>
            </a:endParaRPr>
          </a:p>
          <a:p>
            <a:pPr marL="802005">
              <a:lnSpc>
                <a:spcPct val="100000"/>
              </a:lnSpc>
            </a:pP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hàng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ngày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(gọi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là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'liệu</a:t>
            </a:r>
            <a:r>
              <a:rPr sz="16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pháp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duy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trì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cắt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cơn'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'MART‘)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9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Khi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nào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nên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lựa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chọn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này?</a:t>
            </a:r>
            <a:endParaRPr sz="1600">
              <a:latin typeface="Microsoft Sans Serif"/>
              <a:cs typeface="Microsoft Sans Serif"/>
            </a:endParaRPr>
          </a:p>
          <a:p>
            <a:pPr marL="802005" marR="45720" lvl="1" indent="-288290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802005" algn="l"/>
                <a:tab pos="802640" algn="l"/>
              </a:tabLst>
            </a:pP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ICS-formoterol</a:t>
            </a:r>
            <a:r>
              <a:rPr sz="16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nên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cắt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cơn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155" dirty="0">
                <a:solidFill>
                  <a:srgbClr val="07182B"/>
                </a:solidFill>
                <a:latin typeface="Microsoft Sans Serif"/>
                <a:cs typeface="Microsoft Sans Serif"/>
              </a:rPr>
              <a:t>ở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những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16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đã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kê </a:t>
            </a:r>
            <a:r>
              <a:rPr sz="1600" spc="-409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đơn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thuốc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kiểm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soát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ICS-LABA</a:t>
            </a:r>
            <a:r>
              <a:rPr sz="1600" spc="-6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khác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5250" y="5214620"/>
            <a:ext cx="60858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Microsoft Sans Serif"/>
                <a:cs typeface="Microsoft Sans Serif"/>
              </a:rPr>
              <a:t>ICS: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inhaled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corticosteroids;</a:t>
            </a:r>
            <a:r>
              <a:rPr sz="1100" spc="-70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SABA: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short-acting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beta</a:t>
            </a:r>
            <a:r>
              <a:rPr sz="1050" spc="-30" baseline="-11904" dirty="0">
                <a:latin typeface="Microsoft Sans Serif"/>
                <a:cs typeface="Microsoft Sans Serif"/>
              </a:rPr>
              <a:t>2</a:t>
            </a:r>
            <a:r>
              <a:rPr sz="1100" spc="-20" dirty="0">
                <a:latin typeface="Microsoft Sans Serif"/>
                <a:cs typeface="Microsoft Sans Serif"/>
              </a:rPr>
              <a:t>-agonist;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LAMA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long-acting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muscarinic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agonist.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45511" y="5497779"/>
            <a:ext cx="25412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©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Asthma,</a:t>
            </a:r>
            <a:r>
              <a:rPr sz="9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www.ginasthma.org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9869" y="223469"/>
            <a:ext cx="52666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Lựa</a:t>
            </a:r>
            <a:r>
              <a:rPr sz="2100" b="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1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chọn </a:t>
            </a:r>
            <a:r>
              <a:rPr sz="21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1:</a:t>
            </a:r>
            <a:r>
              <a:rPr sz="2100" b="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100" b="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liều</a:t>
            </a:r>
            <a:r>
              <a:rPr sz="2100" b="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1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thấp</a:t>
            </a:r>
            <a:r>
              <a:rPr sz="21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100" b="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ICS-formoterol</a:t>
            </a:r>
            <a:r>
              <a:rPr sz="2100" b="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100" b="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cắt</a:t>
            </a:r>
            <a:r>
              <a:rPr sz="2100" b="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100" b="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cơn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6786951-8B51-4194-8BDE-9FC0B244EFEA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0580" y="5539841"/>
            <a:ext cx="16662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324" y="853273"/>
            <a:ext cx="8431530" cy="4416425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9"/>
              </a:spcBef>
              <a:buClr>
                <a:srgbClr val="F79546"/>
              </a:buClr>
              <a:buSzPct val="7812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600" spc="60" dirty="0">
                <a:latin typeface="Microsoft Sans Serif"/>
                <a:cs typeface="Microsoft Sans Serif"/>
              </a:rPr>
              <a:t>Người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bệnh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HPQ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có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bị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tăng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nguy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75" dirty="0">
                <a:latin typeface="Microsoft Sans Serif"/>
                <a:cs typeface="Microsoft Sans Serif"/>
              </a:rPr>
              <a:t>cơ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mắc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COVID-19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hoặc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COVID-19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nặng?</a:t>
            </a:r>
            <a:endParaRPr sz="1600">
              <a:latin typeface="Microsoft Sans Serif"/>
              <a:cs typeface="Microsoft Sans Serif"/>
            </a:endParaRPr>
          </a:p>
          <a:p>
            <a:pPr marL="756285" marR="280035" lvl="1" indent="-287020">
              <a:lnSpc>
                <a:spcPct val="100000"/>
              </a:lnSpc>
              <a:spcBef>
                <a:spcPts val="385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HPQ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trung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bình-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nặng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được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kiểm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soát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tốt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không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bị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tăng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nguy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mắc </a:t>
            </a:r>
            <a:r>
              <a:rPr sz="1600" spc="-409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COVID-19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COVID-19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nặng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lr>
                <a:srgbClr val="F79546"/>
              </a:buClr>
              <a:buSzPct val="7812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600" spc="60" dirty="0">
                <a:latin typeface="Microsoft Sans Serif"/>
                <a:cs typeface="Microsoft Sans Serif"/>
              </a:rPr>
              <a:t>Người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bệnh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HPQ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có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bị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tăng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nguy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75" dirty="0">
                <a:latin typeface="Microsoft Sans Serif"/>
                <a:cs typeface="Microsoft Sans Serif"/>
              </a:rPr>
              <a:t>cơ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85" dirty="0">
                <a:latin typeface="Microsoft Sans Serif"/>
                <a:cs typeface="Microsoft Sans Serif"/>
              </a:rPr>
              <a:t>tử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vong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liên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quan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đến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COVID-19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?</a:t>
            </a:r>
            <a:endParaRPr sz="1600">
              <a:latin typeface="Microsoft Sans Serif"/>
              <a:cs typeface="Microsoft Sans Serif"/>
            </a:endParaRPr>
          </a:p>
          <a:p>
            <a:pPr marL="756285" lvl="1" indent="-287655">
              <a:lnSpc>
                <a:spcPct val="100000"/>
              </a:lnSpc>
              <a:spcBef>
                <a:spcPts val="38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được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kiểm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soát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tốt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không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bị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tăng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nguy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tử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vong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liên</a:t>
            </a:r>
            <a:r>
              <a:rPr sz="1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quan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đến</a:t>
            </a:r>
            <a:endParaRPr sz="1600">
              <a:latin typeface="Microsoft Sans Serif"/>
              <a:cs typeface="Microsoft Sans Serif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Microsoft Sans Serif"/>
                <a:cs typeface="Microsoft Sans Serif"/>
              </a:rPr>
              <a:t>COVID-19</a:t>
            </a:r>
            <a:r>
              <a:rPr sz="1600" i="1" spc="-5" dirty="0">
                <a:solidFill>
                  <a:srgbClr val="124679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756285" marR="326390" lvl="1" indent="-287020">
              <a:lnSpc>
                <a:spcPct val="100000"/>
              </a:lnSpc>
              <a:spcBef>
                <a:spcPts val="385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Tăng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nguy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tử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vong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liên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quan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đến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COVID-19</a:t>
            </a:r>
            <a:r>
              <a:rPr sz="16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155" dirty="0">
                <a:solidFill>
                  <a:srgbClr val="124679"/>
                </a:solidFill>
                <a:latin typeface="Microsoft Sans Serif"/>
                <a:cs typeface="Microsoft Sans Serif"/>
              </a:rPr>
              <a:t>ở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những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nhân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gần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đây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phải </a:t>
            </a:r>
            <a:r>
              <a:rPr sz="1600" spc="-409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bằng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corticoid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uống.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lr>
                <a:srgbClr val="F79546"/>
              </a:buClr>
              <a:buSzPct val="7812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600" spc="30" dirty="0">
                <a:latin typeface="Microsoft Sans Serif"/>
                <a:cs typeface="Microsoft Sans Serif"/>
              </a:rPr>
              <a:t>Những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vấn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đề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chính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trong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80" dirty="0">
                <a:latin typeface="Microsoft Sans Serif"/>
                <a:cs typeface="Microsoft Sans Serif"/>
              </a:rPr>
              <a:t>xử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trí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hen?</a:t>
            </a:r>
            <a:endParaRPr sz="1600">
              <a:latin typeface="Microsoft Sans Serif"/>
              <a:cs typeface="Microsoft Sans Serif"/>
            </a:endParaRPr>
          </a:p>
          <a:p>
            <a:pPr marL="756285" marR="120650" lvl="1" indent="-287020">
              <a:lnSpc>
                <a:spcPct val="100000"/>
              </a:lnSpc>
              <a:spcBef>
                <a:spcPts val="385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1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quan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trọng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là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cần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tiếp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tục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80" dirty="0">
                <a:solidFill>
                  <a:srgbClr val="124679"/>
                </a:solidFill>
                <a:latin typeface="Microsoft Sans Serif"/>
                <a:cs typeface="Microsoft Sans Serif"/>
              </a:rPr>
              <a:t>xử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trí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theo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hướng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dẫn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GINA,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với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chiến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lược </a:t>
            </a:r>
            <a:r>
              <a:rPr sz="1600" spc="-409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để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duy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trì</a:t>
            </a:r>
            <a:r>
              <a:rPr sz="16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kiểm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soát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tốt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chứng,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giảm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nguy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đợt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cấp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giảm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thiểu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nhu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cầu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dùng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OCS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lr>
                <a:srgbClr val="F79546"/>
              </a:buClr>
              <a:buSzPct val="7812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Số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45" dirty="0">
                <a:latin typeface="Microsoft Sans Serif"/>
                <a:cs typeface="Microsoft Sans Serif"/>
              </a:rPr>
              <a:t>đợt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cấp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hen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có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tăng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lên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trong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đại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dịch?</a:t>
            </a:r>
            <a:endParaRPr sz="1600">
              <a:latin typeface="Microsoft Sans Serif"/>
              <a:cs typeface="Microsoft Sans Serif"/>
            </a:endParaRPr>
          </a:p>
          <a:p>
            <a:pPr marL="756285" lvl="1" indent="-287655">
              <a:lnSpc>
                <a:spcPct val="100000"/>
              </a:lnSpc>
              <a:spcBef>
                <a:spcPts val="385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Nhiều</a:t>
            </a:r>
            <a:r>
              <a:rPr sz="1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quốc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gia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kiến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90" dirty="0">
                <a:solidFill>
                  <a:srgbClr val="124679"/>
                </a:solidFill>
                <a:latin typeface="Microsoft Sans Serif"/>
                <a:cs typeface="Microsoft Sans Serif"/>
              </a:rPr>
              <a:t>sự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giảm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số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đợt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cấp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lý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liên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quan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đến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cúm</a:t>
            </a:r>
            <a:endParaRPr sz="1600">
              <a:latin typeface="Microsoft Sans Serif"/>
              <a:cs typeface="Microsoft Sans Serif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384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Lý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do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không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được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biết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chính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xác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nhưng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thể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liên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quan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đến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việc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tăng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90" dirty="0">
                <a:solidFill>
                  <a:srgbClr val="124679"/>
                </a:solidFill>
                <a:latin typeface="Microsoft Sans Serif"/>
                <a:cs typeface="Microsoft Sans Serif"/>
              </a:rPr>
              <a:t>sử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dụng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khẩu </a:t>
            </a:r>
            <a:r>
              <a:rPr sz="1600" spc="-409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trang,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khử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khuẩn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bàn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tay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giúp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giảm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nhiễm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khuẩn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đường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hô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hấp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7068" y="223520"/>
            <a:ext cx="41078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COVID-19</a:t>
            </a:r>
            <a:r>
              <a:rPr sz="26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600" b="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26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phế</a:t>
            </a:r>
            <a:r>
              <a:rPr sz="26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quản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3834" y="272541"/>
            <a:ext cx="91440" cy="368935"/>
          </a:xfrm>
          <a:custGeom>
            <a:avLst/>
            <a:gdLst/>
            <a:ahLst/>
            <a:cxnLst/>
            <a:rect l="l" t="t" r="r" b="b"/>
            <a:pathLst>
              <a:path w="91439" h="368934">
                <a:moveTo>
                  <a:pt x="91439" y="0"/>
                </a:moveTo>
                <a:lnTo>
                  <a:pt x="0" y="0"/>
                </a:lnTo>
                <a:lnTo>
                  <a:pt x="0" y="368808"/>
                </a:lnTo>
                <a:lnTo>
                  <a:pt x="91439" y="368808"/>
                </a:lnTo>
                <a:lnTo>
                  <a:pt x="9143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6542" y="5520944"/>
            <a:ext cx="14160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Updated</a:t>
            </a:r>
            <a:r>
              <a:rPr sz="11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April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E4FF4F2-A917-4663-9485-F2B83BC521FF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72" y="5569102"/>
            <a:ext cx="12084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latin typeface="Arial"/>
                <a:cs typeface="Arial"/>
              </a:rPr>
              <a:t>GINA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2022,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Box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3-5A, </a:t>
            </a:r>
            <a:r>
              <a:rPr sz="800" i="1" dirty="0">
                <a:latin typeface="Arial"/>
                <a:cs typeface="Arial"/>
              </a:rPr>
              <a:t>3/4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1" y="0"/>
            <a:ext cx="9119616" cy="5714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C517E8B-4BE2-4AF4-89EF-8A8D822A12C5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6242" y="5214620"/>
            <a:ext cx="3718560" cy="44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Microsoft Sans Serif"/>
                <a:cs typeface="Microsoft Sans Serif"/>
              </a:rPr>
              <a:t>I</a:t>
            </a:r>
            <a:r>
              <a:rPr sz="1100" spc="-30" dirty="0">
                <a:latin typeface="Microsoft Sans Serif"/>
                <a:cs typeface="Microsoft Sans Serif"/>
              </a:rPr>
              <a:t>CS</a:t>
            </a:r>
            <a:r>
              <a:rPr sz="1100" dirty="0">
                <a:latin typeface="Microsoft Sans Serif"/>
                <a:cs typeface="Microsoft Sans Serif"/>
              </a:rPr>
              <a:t>:</a:t>
            </a:r>
            <a:r>
              <a:rPr sz="1100" spc="-40" dirty="0">
                <a:latin typeface="Microsoft Sans Serif"/>
                <a:cs typeface="Microsoft Sans Serif"/>
              </a:rPr>
              <a:t> i</a:t>
            </a:r>
            <a:r>
              <a:rPr sz="1100" spc="-30" dirty="0">
                <a:latin typeface="Microsoft Sans Serif"/>
                <a:cs typeface="Microsoft Sans Serif"/>
              </a:rPr>
              <a:t>nha</a:t>
            </a:r>
            <a:r>
              <a:rPr sz="1100" spc="-40" dirty="0">
                <a:latin typeface="Microsoft Sans Serif"/>
                <a:cs typeface="Microsoft Sans Serif"/>
              </a:rPr>
              <a:t>l</a:t>
            </a:r>
            <a:r>
              <a:rPr sz="1100" spc="-30" dirty="0">
                <a:latin typeface="Microsoft Sans Serif"/>
                <a:cs typeface="Microsoft Sans Serif"/>
              </a:rPr>
              <a:t>e</a:t>
            </a:r>
            <a:r>
              <a:rPr sz="1100" dirty="0">
                <a:latin typeface="Microsoft Sans Serif"/>
                <a:cs typeface="Microsoft Sans Serif"/>
              </a:rPr>
              <a:t>d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c</a:t>
            </a:r>
            <a:r>
              <a:rPr sz="1100" spc="-30" dirty="0">
                <a:latin typeface="Microsoft Sans Serif"/>
                <a:cs typeface="Microsoft Sans Serif"/>
              </a:rPr>
              <a:t>o</a:t>
            </a:r>
            <a:r>
              <a:rPr sz="1100" spc="-20" dirty="0">
                <a:latin typeface="Microsoft Sans Serif"/>
                <a:cs typeface="Microsoft Sans Serif"/>
              </a:rPr>
              <a:t>rt</a:t>
            </a:r>
            <a:r>
              <a:rPr sz="1100" spc="-40" dirty="0">
                <a:latin typeface="Microsoft Sans Serif"/>
                <a:cs typeface="Microsoft Sans Serif"/>
              </a:rPr>
              <a:t>i</a:t>
            </a:r>
            <a:r>
              <a:rPr sz="1100" spc="-25" dirty="0">
                <a:latin typeface="Microsoft Sans Serif"/>
                <a:cs typeface="Microsoft Sans Serif"/>
              </a:rPr>
              <a:t>c</a:t>
            </a:r>
            <a:r>
              <a:rPr sz="1100" spc="-30" dirty="0">
                <a:latin typeface="Microsoft Sans Serif"/>
                <a:cs typeface="Microsoft Sans Serif"/>
              </a:rPr>
              <a:t>o</a:t>
            </a:r>
            <a:r>
              <a:rPr sz="1100" spc="-25" dirty="0">
                <a:latin typeface="Microsoft Sans Serif"/>
                <a:cs typeface="Microsoft Sans Serif"/>
              </a:rPr>
              <a:t>s</a:t>
            </a:r>
            <a:r>
              <a:rPr sz="1100" spc="-20" dirty="0">
                <a:latin typeface="Microsoft Sans Serif"/>
                <a:cs typeface="Microsoft Sans Serif"/>
              </a:rPr>
              <a:t>t</a:t>
            </a:r>
            <a:r>
              <a:rPr sz="1100" spc="-30" dirty="0">
                <a:latin typeface="Microsoft Sans Serif"/>
                <a:cs typeface="Microsoft Sans Serif"/>
              </a:rPr>
              <a:t>e</a:t>
            </a:r>
            <a:r>
              <a:rPr sz="1100" spc="-35" dirty="0">
                <a:latin typeface="Microsoft Sans Serif"/>
                <a:cs typeface="Microsoft Sans Serif"/>
              </a:rPr>
              <a:t>r</a:t>
            </a:r>
            <a:r>
              <a:rPr sz="1100" spc="-30" dirty="0">
                <a:latin typeface="Microsoft Sans Serif"/>
                <a:cs typeface="Microsoft Sans Serif"/>
              </a:rPr>
              <a:t>o</a:t>
            </a:r>
            <a:r>
              <a:rPr sz="1100" spc="-40" dirty="0">
                <a:latin typeface="Microsoft Sans Serif"/>
                <a:cs typeface="Microsoft Sans Serif"/>
              </a:rPr>
              <a:t>i</a:t>
            </a:r>
            <a:r>
              <a:rPr sz="1100" spc="-30" dirty="0">
                <a:latin typeface="Microsoft Sans Serif"/>
                <a:cs typeface="Microsoft Sans Serif"/>
              </a:rPr>
              <a:t>d</a:t>
            </a:r>
            <a:r>
              <a:rPr sz="1100" spc="-25" dirty="0">
                <a:latin typeface="Microsoft Sans Serif"/>
                <a:cs typeface="Microsoft Sans Serif"/>
              </a:rPr>
              <a:t>s</a:t>
            </a:r>
            <a:r>
              <a:rPr sz="1100" dirty="0">
                <a:latin typeface="Microsoft Sans Serif"/>
                <a:cs typeface="Microsoft Sans Serif"/>
              </a:rPr>
              <a:t>;</a:t>
            </a:r>
            <a:r>
              <a:rPr sz="1100" spc="-75" dirty="0">
                <a:latin typeface="Microsoft Sans Serif"/>
                <a:cs typeface="Microsoft Sans Serif"/>
              </a:rPr>
              <a:t> </a:t>
            </a:r>
            <a:r>
              <a:rPr sz="1100" spc="-45" dirty="0">
                <a:latin typeface="Microsoft Sans Serif"/>
                <a:cs typeface="Microsoft Sans Serif"/>
              </a:rPr>
              <a:t>SABA</a:t>
            </a:r>
            <a:r>
              <a:rPr sz="1100" dirty="0">
                <a:latin typeface="Microsoft Sans Serif"/>
                <a:cs typeface="Microsoft Sans Serif"/>
              </a:rPr>
              <a:t>: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40" dirty="0">
                <a:latin typeface="Microsoft Sans Serif"/>
                <a:cs typeface="Microsoft Sans Serif"/>
              </a:rPr>
              <a:t>sho</a:t>
            </a:r>
            <a:r>
              <a:rPr sz="1100" spc="-35" dirty="0">
                <a:latin typeface="Microsoft Sans Serif"/>
                <a:cs typeface="Microsoft Sans Serif"/>
              </a:rPr>
              <a:t>r</a:t>
            </a:r>
            <a:r>
              <a:rPr sz="1100" spc="-30" dirty="0">
                <a:latin typeface="Microsoft Sans Serif"/>
                <a:cs typeface="Microsoft Sans Serif"/>
              </a:rPr>
              <a:t>t</a:t>
            </a:r>
            <a:r>
              <a:rPr sz="1100" spc="-35" dirty="0">
                <a:latin typeface="Microsoft Sans Serif"/>
                <a:cs typeface="Microsoft Sans Serif"/>
              </a:rPr>
              <a:t>-</a:t>
            </a:r>
            <a:r>
              <a:rPr sz="1100" spc="-30" dirty="0">
                <a:latin typeface="Microsoft Sans Serif"/>
                <a:cs typeface="Microsoft Sans Serif"/>
              </a:rPr>
              <a:t>a</a:t>
            </a:r>
            <a:r>
              <a:rPr sz="1100" spc="-25" dirty="0">
                <a:latin typeface="Microsoft Sans Serif"/>
                <a:cs typeface="Microsoft Sans Serif"/>
              </a:rPr>
              <a:t>c</a:t>
            </a:r>
            <a:r>
              <a:rPr sz="1100" spc="-20" dirty="0">
                <a:latin typeface="Microsoft Sans Serif"/>
                <a:cs typeface="Microsoft Sans Serif"/>
              </a:rPr>
              <a:t>t</a:t>
            </a:r>
            <a:r>
              <a:rPr sz="1100" spc="-40" dirty="0">
                <a:latin typeface="Microsoft Sans Serif"/>
                <a:cs typeface="Microsoft Sans Serif"/>
              </a:rPr>
              <a:t>i</a:t>
            </a:r>
            <a:r>
              <a:rPr sz="1100" spc="-30" dirty="0">
                <a:latin typeface="Microsoft Sans Serif"/>
                <a:cs typeface="Microsoft Sans Serif"/>
              </a:rPr>
              <a:t>n</a:t>
            </a:r>
            <a:r>
              <a:rPr sz="1100" dirty="0">
                <a:latin typeface="Microsoft Sans Serif"/>
                <a:cs typeface="Microsoft Sans Serif"/>
              </a:rPr>
              <a:t>g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be</a:t>
            </a:r>
            <a:r>
              <a:rPr sz="1100" spc="-20" dirty="0">
                <a:latin typeface="Microsoft Sans Serif"/>
                <a:cs typeface="Microsoft Sans Serif"/>
              </a:rPr>
              <a:t>t</a:t>
            </a:r>
            <a:r>
              <a:rPr sz="1100" spc="-30" dirty="0">
                <a:latin typeface="Microsoft Sans Serif"/>
                <a:cs typeface="Microsoft Sans Serif"/>
              </a:rPr>
              <a:t>a</a:t>
            </a:r>
            <a:r>
              <a:rPr sz="1050" spc="-52" baseline="-11904" dirty="0">
                <a:latin typeface="Microsoft Sans Serif"/>
                <a:cs typeface="Microsoft Sans Serif"/>
              </a:rPr>
              <a:t>2</a:t>
            </a:r>
            <a:r>
              <a:rPr sz="1100" spc="-20" dirty="0">
                <a:latin typeface="Microsoft Sans Serif"/>
                <a:cs typeface="Microsoft Sans Serif"/>
              </a:rPr>
              <a:t>-</a:t>
            </a:r>
            <a:r>
              <a:rPr sz="1100" spc="-15" dirty="0">
                <a:latin typeface="Microsoft Sans Serif"/>
                <a:cs typeface="Microsoft Sans Serif"/>
              </a:rPr>
              <a:t>a</a:t>
            </a:r>
            <a:r>
              <a:rPr sz="1100" dirty="0">
                <a:latin typeface="Microsoft Sans Serif"/>
                <a:cs typeface="Microsoft Sans Serif"/>
              </a:rPr>
              <a:t>g</a:t>
            </a:r>
            <a:r>
              <a:rPr sz="1100" spc="-20" dirty="0">
                <a:latin typeface="Microsoft Sans Serif"/>
                <a:cs typeface="Microsoft Sans Serif"/>
              </a:rPr>
              <a:t>o</a:t>
            </a:r>
            <a:r>
              <a:rPr sz="1100" spc="-15" dirty="0">
                <a:latin typeface="Microsoft Sans Serif"/>
                <a:cs typeface="Microsoft Sans Serif"/>
              </a:rPr>
              <a:t>n</a:t>
            </a:r>
            <a:r>
              <a:rPr sz="1100" spc="-30" dirty="0">
                <a:latin typeface="Microsoft Sans Serif"/>
                <a:cs typeface="Microsoft Sans Serif"/>
              </a:rPr>
              <a:t>i</a:t>
            </a:r>
            <a:r>
              <a:rPr sz="1100" spc="-15" dirty="0">
                <a:latin typeface="Microsoft Sans Serif"/>
                <a:cs typeface="Microsoft Sans Serif"/>
              </a:rPr>
              <a:t>s</a:t>
            </a:r>
            <a:r>
              <a:rPr sz="1100" dirty="0">
                <a:latin typeface="Microsoft Sans Serif"/>
                <a:cs typeface="Microsoft Sans Serif"/>
              </a:rPr>
              <a:t>t</a:t>
            </a:r>
            <a:endParaRPr sz="1100">
              <a:latin typeface="Microsoft Sans Serif"/>
              <a:cs typeface="Microsoft Sans Serif"/>
            </a:endParaRPr>
          </a:p>
          <a:p>
            <a:pPr marL="1092835">
              <a:lnSpc>
                <a:spcPct val="100000"/>
              </a:lnSpc>
              <a:spcBef>
                <a:spcPts val="810"/>
              </a:spcBef>
            </a:pP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©</a:t>
            </a:r>
            <a:r>
              <a:rPr sz="9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 </a:t>
            </a:r>
            <a:r>
              <a:rPr sz="9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500" spc="-135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©</a:t>
            </a:r>
            <a:r>
              <a:rPr sz="9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fo</a:t>
            </a:r>
            <a:r>
              <a:rPr sz="1500" spc="-135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9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9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390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9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500" spc="-390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9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500" spc="-390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9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500" spc="-390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9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hm</a:t>
            </a:r>
            <a:r>
              <a:rPr sz="1500" spc="-390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500" spc="-23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9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9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it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w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ia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w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ti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w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ve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.gi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f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n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o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a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r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s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A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th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s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m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th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a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m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.or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a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g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899820"/>
            <a:ext cx="8277225" cy="375285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1000"/>
              </a:spcBef>
              <a:buFont typeface="Wingdings"/>
              <a:buChar char=""/>
              <a:tabLst>
                <a:tab pos="299720" algn="l"/>
              </a:tabLst>
            </a:pP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Khi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nào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thì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nên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90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lựa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chọn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này?</a:t>
            </a:r>
            <a:endParaRPr sz="1600">
              <a:latin typeface="Microsoft Sans Serif"/>
              <a:cs typeface="Microsoft Sans Serif"/>
            </a:endParaRPr>
          </a:p>
          <a:p>
            <a:pPr marL="624840" marR="280670" lvl="1" indent="-335280" algn="just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625475" algn="l"/>
              </a:tabLst>
            </a:pP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Đây là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một cách tiếp cận thay thế </a:t>
            </a:r>
            <a:r>
              <a:rPr sz="1600" spc="155" dirty="0">
                <a:solidFill>
                  <a:srgbClr val="07182B"/>
                </a:solidFill>
                <a:latin typeface="Microsoft Sans Serif"/>
                <a:cs typeface="Microsoft Sans Serif"/>
              </a:rPr>
              <a:t>ở </a:t>
            </a:r>
            <a:r>
              <a:rPr sz="16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người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lớn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và thanh thiếu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niên nếu </a:t>
            </a:r>
            <a:r>
              <a:rPr sz="16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lựa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chọn 1 </a:t>
            </a:r>
            <a:r>
              <a:rPr sz="16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 thể 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thực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hiện </a:t>
            </a:r>
            <a:r>
              <a:rPr sz="16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 không </a:t>
            </a:r>
            <a:r>
              <a:rPr sz="16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 nhân </a:t>
            </a:r>
            <a:r>
              <a:rPr sz="16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ưa 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thích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khi không có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đợt </a:t>
            </a:r>
            <a:r>
              <a:rPr sz="1600" spc="-409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16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trị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hiện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tại.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 algn="just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299720" algn="l"/>
              </a:tabLst>
            </a:pP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Nó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như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thế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nào?</a:t>
            </a:r>
            <a:endParaRPr sz="1600">
              <a:latin typeface="Microsoft Sans Serif"/>
              <a:cs typeface="Microsoft Sans Serif"/>
            </a:endParaRPr>
          </a:p>
          <a:p>
            <a:pPr marL="624840" marR="617220" lvl="1" indent="-335280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624840" algn="l"/>
                <a:tab pos="625475" algn="l"/>
              </a:tabLst>
            </a:pPr>
            <a:r>
              <a:rPr sz="1600" spc="120" dirty="0">
                <a:solidFill>
                  <a:srgbClr val="07182B"/>
                </a:solidFill>
                <a:latin typeface="Microsoft Sans Serif"/>
                <a:cs typeface="Microsoft Sans Serif"/>
              </a:rPr>
              <a:t>Ở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Bậc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1,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dùng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SABA</a:t>
            </a:r>
            <a:r>
              <a:rPr sz="1600" spc="-8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cùng</a:t>
            </a:r>
            <a:r>
              <a:rPr sz="1600" spc="-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ICS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liều</a:t>
            </a:r>
            <a:r>
              <a:rPr sz="16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thấp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để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cắt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cơn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khi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triệu </a:t>
            </a:r>
            <a:r>
              <a:rPr sz="1600" spc="-409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chứng,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trong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một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bình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hít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kết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hợp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dùng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ICS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ngay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sau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SABA.</a:t>
            </a:r>
            <a:endParaRPr sz="1600">
              <a:latin typeface="Microsoft Sans Serif"/>
              <a:cs typeface="Microsoft Sans Serif"/>
            </a:endParaRPr>
          </a:p>
          <a:p>
            <a:pPr marL="624840" lvl="1" indent="-335915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624840" algn="l"/>
                <a:tab pos="625475" algn="l"/>
              </a:tabLst>
            </a:pPr>
            <a:r>
              <a:rPr sz="16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Trong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Bậc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100" dirty="0">
                <a:solidFill>
                  <a:srgbClr val="07182B"/>
                </a:solidFill>
                <a:latin typeface="Microsoft Sans Serif"/>
                <a:cs typeface="Microsoft Sans Serif"/>
              </a:rPr>
              <a:t>2–5,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dùng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thuốc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kiểm</a:t>
            </a:r>
            <a:r>
              <a:rPr sz="16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soát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chứa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ICS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đều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đặn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hàng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ngày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endParaRPr sz="1600">
              <a:latin typeface="Microsoft Sans Serif"/>
              <a:cs typeface="Microsoft Sans Serif"/>
            </a:endParaRPr>
          </a:p>
          <a:p>
            <a:pPr marL="624840">
              <a:lnSpc>
                <a:spcPct val="100000"/>
              </a:lnSpc>
              <a:spcBef>
                <a:spcPts val="5"/>
              </a:spcBef>
            </a:pPr>
            <a:r>
              <a:rPr sz="16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SABA</a:t>
            </a:r>
            <a:r>
              <a:rPr sz="1600" spc="-8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(đơn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độc)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để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cắt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cơn.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Khi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nào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nên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90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lựa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chọn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này?</a:t>
            </a:r>
            <a:endParaRPr sz="1600">
              <a:latin typeface="Microsoft Sans Serif"/>
              <a:cs typeface="Microsoft Sans Serif"/>
            </a:endParaRPr>
          </a:p>
          <a:p>
            <a:pPr marL="624840" marR="50165" lvl="1" indent="-335280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624840" algn="l"/>
                <a:tab pos="625475" algn="l"/>
              </a:tabLst>
            </a:pP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Những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tuân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thủ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kém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thuốc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kiểm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soát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chứa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ICS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7182B"/>
                </a:solidFill>
                <a:latin typeface="Microsoft Sans Serif"/>
                <a:cs typeface="Microsoft Sans Serif"/>
              </a:rPr>
              <a:t>sẽ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nguy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cơ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cao </a:t>
            </a:r>
            <a:r>
              <a:rPr sz="1600" spc="-409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bị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đợt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khi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dùng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thuốc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cắt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cơn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là</a:t>
            </a:r>
            <a:r>
              <a:rPr sz="16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SABA</a:t>
            </a:r>
            <a:r>
              <a:rPr sz="1600" spc="-7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đơn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độc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4127" y="5635892"/>
            <a:ext cx="978535" cy="7620"/>
          </a:xfrm>
          <a:custGeom>
            <a:avLst/>
            <a:gdLst/>
            <a:ahLst/>
            <a:cxnLst/>
            <a:rect l="l" t="t" r="r" b="b"/>
            <a:pathLst>
              <a:path w="978534" h="7620">
                <a:moveTo>
                  <a:pt x="978407" y="0"/>
                </a:moveTo>
                <a:lnTo>
                  <a:pt x="0" y="0"/>
                </a:lnTo>
                <a:lnTo>
                  <a:pt x="0" y="7620"/>
                </a:lnTo>
                <a:lnTo>
                  <a:pt x="978407" y="7620"/>
                </a:lnTo>
                <a:lnTo>
                  <a:pt x="9784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6575" y="223469"/>
            <a:ext cx="453326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Lựa</a:t>
            </a:r>
            <a:r>
              <a:rPr sz="2100" b="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100" b="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chọn</a:t>
            </a:r>
            <a:r>
              <a:rPr sz="2100" b="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2:</a:t>
            </a:r>
            <a:r>
              <a:rPr sz="21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100" b="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dùng</a:t>
            </a:r>
            <a:r>
              <a:rPr sz="2100" b="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100" b="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</a:t>
            </a:r>
            <a:r>
              <a:rPr sz="2100" b="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100" b="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cắt</a:t>
            </a:r>
            <a:r>
              <a:rPr sz="21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100" b="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cơn</a:t>
            </a:r>
            <a:r>
              <a:rPr sz="2100" b="0" spc="-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100" b="0" spc="-25" dirty="0">
                <a:solidFill>
                  <a:srgbClr val="124679"/>
                </a:solidFill>
                <a:latin typeface="Microsoft Sans Serif"/>
                <a:cs typeface="Microsoft Sans Serif"/>
              </a:rPr>
              <a:t>SABA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E173C6A-67BD-46A0-973E-AA5C9E0EF07F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72" y="5569102"/>
            <a:ext cx="12084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latin typeface="Arial"/>
                <a:cs typeface="Arial"/>
              </a:rPr>
              <a:t>GINA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2022,</a:t>
            </a:r>
            <a:r>
              <a:rPr sz="800" i="1" spc="2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Box</a:t>
            </a:r>
            <a:r>
              <a:rPr sz="800" i="1" spc="-20" dirty="0">
                <a:latin typeface="Arial"/>
                <a:cs typeface="Arial"/>
              </a:rPr>
              <a:t> </a:t>
            </a:r>
            <a:r>
              <a:rPr sz="800" i="1" spc="-5" dirty="0">
                <a:latin typeface="Arial"/>
                <a:cs typeface="Arial"/>
              </a:rPr>
              <a:t>3-5A, </a:t>
            </a:r>
            <a:r>
              <a:rPr sz="800" i="1" dirty="0">
                <a:latin typeface="Arial"/>
                <a:cs typeface="Arial"/>
              </a:rPr>
              <a:t>4/4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1" y="0"/>
            <a:ext cx="9119616" cy="5714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C1F3204-6497-4377-90EA-D292384A1591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943" y="5214620"/>
            <a:ext cx="8627110" cy="44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latin typeface="Microsoft Sans Serif"/>
                <a:cs typeface="Microsoft Sans Serif"/>
              </a:rPr>
              <a:t>FeNO: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fractional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exhaled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nitric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oxide;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ICS: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inhaled</a:t>
            </a:r>
            <a:r>
              <a:rPr sz="1100" spc="2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corticosteroids;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MCID: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minimal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clinically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important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difference;</a:t>
            </a:r>
            <a:r>
              <a:rPr sz="1100" spc="-75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SABA:</a:t>
            </a:r>
            <a:r>
              <a:rPr sz="1100" spc="1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short-acting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beta</a:t>
            </a:r>
            <a:r>
              <a:rPr sz="1050" spc="-30" baseline="-11904" dirty="0">
                <a:latin typeface="Microsoft Sans Serif"/>
                <a:cs typeface="Microsoft Sans Serif"/>
              </a:rPr>
              <a:t>2</a:t>
            </a:r>
            <a:r>
              <a:rPr sz="1100" spc="-20" dirty="0">
                <a:latin typeface="Microsoft Sans Serif"/>
                <a:cs typeface="Microsoft Sans Serif"/>
              </a:rPr>
              <a:t>-agonist</a:t>
            </a:r>
            <a:endParaRPr sz="1100">
              <a:latin typeface="Microsoft Sans Serif"/>
              <a:cs typeface="Microsoft Sans Serif"/>
            </a:endParaRPr>
          </a:p>
          <a:p>
            <a:pPr marR="32384" algn="r">
              <a:lnSpc>
                <a:spcPct val="100000"/>
              </a:lnSpc>
              <a:spcBef>
                <a:spcPts val="810"/>
              </a:spcBef>
            </a:pP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©</a:t>
            </a:r>
            <a:r>
              <a:rPr sz="9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</a:t>
            </a:r>
            <a:r>
              <a:rPr sz="1500" spc="-104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©</a:t>
            </a:r>
            <a:r>
              <a:rPr sz="9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f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9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or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lo</a:t>
            </a:r>
            <a:r>
              <a:rPr sz="9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9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9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th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500" spc="-254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In</a:t>
            </a:r>
            <a:r>
              <a:rPr sz="9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it</a:t>
            </a:r>
            <a:r>
              <a:rPr sz="9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a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w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t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w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iv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w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e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.g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f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i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o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n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r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as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A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th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s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m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th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a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m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.o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a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rg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9343" y="951635"/>
            <a:ext cx="8514715" cy="358647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9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07182B"/>
                </a:solidFill>
                <a:latin typeface="Arial"/>
                <a:cs typeface="Arial"/>
              </a:rPr>
              <a:t>So</a:t>
            </a:r>
            <a:r>
              <a:rPr sz="1600" b="1" spc="-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7182B"/>
                </a:solidFill>
                <a:latin typeface="Arial"/>
                <a:cs typeface="Arial"/>
              </a:rPr>
              <a:t>với</a:t>
            </a:r>
            <a:r>
              <a:rPr sz="1600" b="1" spc="3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7182B"/>
                </a:solidFill>
                <a:latin typeface="Arial"/>
                <a:cs typeface="Arial"/>
              </a:rPr>
              <a:t>SABA</a:t>
            </a:r>
            <a:r>
              <a:rPr sz="1600" b="1" spc="-3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82B"/>
                </a:solidFill>
                <a:latin typeface="Arial"/>
                <a:cs typeface="Arial"/>
              </a:rPr>
              <a:t>đơn</a:t>
            </a:r>
            <a:r>
              <a:rPr sz="1600" b="1" spc="-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182B"/>
                </a:solidFill>
                <a:latin typeface="Arial"/>
                <a:cs typeface="Arial"/>
              </a:rPr>
              <a:t>độc</a:t>
            </a:r>
            <a:endParaRPr sz="1600">
              <a:latin typeface="Arial"/>
              <a:cs typeface="Arial"/>
            </a:endParaRPr>
          </a:p>
          <a:p>
            <a:pPr marL="624840" marR="97155" lvl="1" indent="-335280">
              <a:lnSpc>
                <a:spcPct val="100000"/>
              </a:lnSpc>
              <a:spcBef>
                <a:spcPts val="495"/>
              </a:spcBef>
              <a:buFont typeface="Wingdings"/>
              <a:buChar char=""/>
              <a:tabLst>
                <a:tab pos="624840" algn="l"/>
                <a:tab pos="625475" algn="l"/>
              </a:tabLst>
            </a:pP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đợt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giảm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khoảng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2/3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trong</a:t>
            </a:r>
            <a:r>
              <a:rPr sz="16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một</a:t>
            </a:r>
            <a:r>
              <a:rPr sz="16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nghiên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cứu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mù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đôi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lớn</a:t>
            </a:r>
            <a:r>
              <a:rPr sz="1600" spc="-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(O’Byrne,</a:t>
            </a:r>
            <a:r>
              <a:rPr sz="10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NEJMed</a:t>
            </a:r>
            <a:r>
              <a:rPr sz="10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2018)</a:t>
            </a:r>
            <a:r>
              <a:rPr sz="10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một </a:t>
            </a:r>
            <a:r>
              <a:rPr sz="1600" spc="-409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nghiên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cứu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nhãn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mở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155" dirty="0">
                <a:solidFill>
                  <a:srgbClr val="07182B"/>
                </a:solidFill>
                <a:latin typeface="Microsoft Sans Serif"/>
                <a:cs typeface="Microsoft Sans Serif"/>
              </a:rPr>
              <a:t>ở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những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trước</a:t>
            </a:r>
            <a:r>
              <a:rPr sz="16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đây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chỉ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dùng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SABA</a:t>
            </a:r>
            <a:r>
              <a:rPr sz="1600" spc="-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(Beasley, NEJMed</a:t>
            </a:r>
            <a:r>
              <a:rPr sz="9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2019)</a:t>
            </a:r>
            <a:endParaRPr sz="900">
              <a:latin typeface="Microsoft Sans Serif"/>
              <a:cs typeface="Microsoft Sans Serif"/>
            </a:endParaRPr>
          </a:p>
          <a:p>
            <a:pPr marL="624840" lvl="1" indent="-335915">
              <a:lnSpc>
                <a:spcPct val="100000"/>
              </a:lnSpc>
              <a:spcBef>
                <a:spcPts val="500"/>
              </a:spcBef>
              <a:buFont typeface="Wingdings"/>
              <a:buChar char=""/>
              <a:tabLst>
                <a:tab pos="624840" algn="l"/>
                <a:tab pos="625475" algn="l"/>
              </a:tabLst>
            </a:pP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Co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thắt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phế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quản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do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vận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động: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mức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giảm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lớn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hơn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(Lazarinis,</a:t>
            </a:r>
            <a:r>
              <a:rPr sz="9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Thorax</a:t>
            </a:r>
            <a:r>
              <a:rPr sz="9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2014)</a:t>
            </a:r>
            <a:endParaRPr sz="9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09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07182B"/>
                </a:solidFill>
                <a:latin typeface="Arial"/>
                <a:cs typeface="Arial"/>
              </a:rPr>
              <a:t>So</a:t>
            </a:r>
            <a:r>
              <a:rPr sz="1600" b="1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7182B"/>
                </a:solidFill>
                <a:latin typeface="Arial"/>
                <a:cs typeface="Arial"/>
              </a:rPr>
              <a:t>với</a:t>
            </a:r>
            <a:r>
              <a:rPr sz="1600" b="1" spc="4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82B"/>
                </a:solidFill>
                <a:latin typeface="Arial"/>
                <a:cs typeface="Arial"/>
              </a:rPr>
              <a:t>ICS</a:t>
            </a:r>
            <a:r>
              <a:rPr sz="1600" b="1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82B"/>
                </a:solidFill>
                <a:latin typeface="Arial"/>
                <a:cs typeface="Arial"/>
              </a:rPr>
              <a:t>liều</a:t>
            </a:r>
            <a:r>
              <a:rPr sz="1600" b="1" spc="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182B"/>
                </a:solidFill>
                <a:latin typeface="Arial"/>
                <a:cs typeface="Arial"/>
              </a:rPr>
              <a:t>thấp</a:t>
            </a:r>
            <a:r>
              <a:rPr sz="1600" b="1" spc="2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182B"/>
                </a:solidFill>
                <a:latin typeface="Arial"/>
                <a:cs typeface="Arial"/>
              </a:rPr>
              <a:t>duy</a:t>
            </a:r>
            <a:r>
              <a:rPr sz="1600" b="1" spc="1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7182B"/>
                </a:solidFill>
                <a:latin typeface="Arial"/>
                <a:cs typeface="Arial"/>
              </a:rPr>
              <a:t>trì</a:t>
            </a:r>
            <a:r>
              <a:rPr sz="1600" b="1" spc="2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7182B"/>
                </a:solidFill>
                <a:latin typeface="Arial"/>
                <a:cs typeface="Arial"/>
              </a:rPr>
              <a:t>với</a:t>
            </a:r>
            <a:r>
              <a:rPr sz="1600" b="1" spc="3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7182B"/>
                </a:solidFill>
                <a:latin typeface="Arial"/>
                <a:cs typeface="Arial"/>
              </a:rPr>
              <a:t>SABA</a:t>
            </a:r>
            <a:r>
              <a:rPr sz="1600" b="1" spc="-2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182B"/>
                </a:solidFill>
                <a:latin typeface="Arial"/>
                <a:cs typeface="Arial"/>
              </a:rPr>
              <a:t>khi</a:t>
            </a:r>
            <a:r>
              <a:rPr sz="1600" b="1" spc="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7182B"/>
                </a:solidFill>
                <a:latin typeface="Arial"/>
                <a:cs typeface="Arial"/>
              </a:rPr>
              <a:t>cần</a:t>
            </a:r>
            <a:endParaRPr sz="1600">
              <a:latin typeface="Arial"/>
              <a:cs typeface="Arial"/>
            </a:endParaRPr>
          </a:p>
          <a:p>
            <a:pPr marL="624840" lvl="1" indent="-335915">
              <a:lnSpc>
                <a:spcPct val="100000"/>
              </a:lnSpc>
              <a:spcBef>
                <a:spcPts val="490"/>
              </a:spcBef>
              <a:buFont typeface="Wingdings"/>
              <a:buChar char=""/>
              <a:tabLst>
                <a:tab pos="624840" algn="l"/>
                <a:tab pos="625475" algn="l"/>
              </a:tabLst>
            </a:pP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Đợt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nặng: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thua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kém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trong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2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nghiên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cứu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mù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đôi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lớn</a:t>
            </a:r>
            <a:r>
              <a:rPr sz="16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(O’Byrne</a:t>
            </a:r>
            <a:r>
              <a:rPr sz="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NEJMed</a:t>
            </a:r>
            <a:r>
              <a:rPr sz="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2018;</a:t>
            </a:r>
            <a:r>
              <a:rPr sz="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07182B"/>
                </a:solidFill>
                <a:latin typeface="Microsoft Sans Serif"/>
                <a:cs typeface="Microsoft Sans Serif"/>
              </a:rPr>
              <a:t>Bateman</a:t>
            </a:r>
            <a:r>
              <a:rPr sz="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NEJMed</a:t>
            </a:r>
            <a:r>
              <a:rPr sz="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2018)</a:t>
            </a:r>
            <a:endParaRPr sz="800">
              <a:latin typeface="Microsoft Sans Serif"/>
              <a:cs typeface="Microsoft Sans Serif"/>
            </a:endParaRPr>
          </a:p>
          <a:p>
            <a:pPr marL="624840">
              <a:lnSpc>
                <a:spcPct val="100000"/>
              </a:lnSpc>
            </a:pP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vượt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trội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trong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2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RCT</a:t>
            </a:r>
            <a:r>
              <a:rPr sz="16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nhãn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mở</a:t>
            </a:r>
            <a:r>
              <a:rPr sz="16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(Beasley</a:t>
            </a:r>
            <a:r>
              <a:rPr sz="8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NEJMed</a:t>
            </a:r>
            <a:r>
              <a:rPr sz="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2019;</a:t>
            </a:r>
            <a:r>
              <a:rPr sz="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Hardy</a:t>
            </a:r>
            <a:r>
              <a:rPr sz="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Lancet</a:t>
            </a:r>
            <a:r>
              <a:rPr sz="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2019)</a:t>
            </a:r>
            <a:endParaRPr sz="800">
              <a:latin typeface="Microsoft Sans Serif"/>
              <a:cs typeface="Microsoft Sans Serif"/>
            </a:endParaRPr>
          </a:p>
          <a:p>
            <a:pPr marL="624840" lvl="1" indent="-335915">
              <a:lnSpc>
                <a:spcPct val="100000"/>
              </a:lnSpc>
              <a:spcBef>
                <a:spcPts val="505"/>
              </a:spcBef>
              <a:buFont typeface="Wingdings"/>
              <a:buChar char=""/>
              <a:tabLst>
                <a:tab pos="624840" algn="l"/>
                <a:tab pos="625475" algn="l"/>
              </a:tabLst>
            </a:pP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Liều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ICS: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≈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25–50%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liều</a:t>
            </a:r>
            <a:r>
              <a:rPr sz="16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so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ICS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liều</a:t>
            </a:r>
            <a:r>
              <a:rPr sz="16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thấp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duy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trì</a:t>
            </a:r>
            <a:endParaRPr sz="1600">
              <a:latin typeface="Microsoft Sans Serif"/>
              <a:cs typeface="Microsoft Sans Serif"/>
            </a:endParaRPr>
          </a:p>
          <a:p>
            <a:pPr marL="624840" lvl="1" indent="-335915">
              <a:lnSpc>
                <a:spcPct val="100000"/>
              </a:lnSpc>
              <a:spcBef>
                <a:spcPts val="505"/>
              </a:spcBef>
              <a:buFont typeface="Wingdings"/>
              <a:buChar char=""/>
              <a:tabLst>
                <a:tab pos="624840" algn="l"/>
                <a:tab pos="625475" algn="l"/>
              </a:tabLst>
            </a:pP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Kiểm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soát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triệu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chứng: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7182B"/>
                </a:solidFill>
                <a:latin typeface="Microsoft Sans Serif"/>
                <a:cs typeface="Microsoft Sans Serif"/>
              </a:rPr>
              <a:t>khác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biệt</a:t>
            </a:r>
            <a:r>
              <a:rPr sz="1600" spc="-6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ACQ-5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rất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nhỏ,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tích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lũy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trong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12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tháng</a:t>
            </a:r>
            <a:endParaRPr sz="1600">
              <a:latin typeface="Microsoft Sans Serif"/>
              <a:cs typeface="Microsoft Sans Serif"/>
            </a:endParaRPr>
          </a:p>
          <a:p>
            <a:pPr marL="624840" lvl="1" indent="-335915">
              <a:lnSpc>
                <a:spcPct val="100000"/>
              </a:lnSpc>
              <a:spcBef>
                <a:spcPts val="495"/>
              </a:spcBef>
              <a:buFont typeface="Wingdings"/>
              <a:buChar char=""/>
              <a:tabLst>
                <a:tab pos="624840" algn="l"/>
                <a:tab pos="625475" algn="l"/>
              </a:tabLst>
            </a:pP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Chức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năng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phổi: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chênh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lệch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rất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nhỏ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(~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30–50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mL),</a:t>
            </a:r>
            <a:r>
              <a:rPr sz="16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tích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lũy</a:t>
            </a:r>
            <a:endParaRPr sz="1600">
              <a:latin typeface="Microsoft Sans Serif"/>
              <a:cs typeface="Microsoft Sans Serif"/>
            </a:endParaRPr>
          </a:p>
          <a:p>
            <a:pPr marL="624840" lvl="1" indent="-335915">
              <a:lnSpc>
                <a:spcPct val="100000"/>
              </a:lnSpc>
              <a:spcBef>
                <a:spcPts val="500"/>
              </a:spcBef>
              <a:buFont typeface="Wingdings"/>
              <a:buChar char=""/>
              <a:tabLst>
                <a:tab pos="624840" algn="l"/>
                <a:tab pos="625475" algn="l"/>
              </a:tabLst>
            </a:pP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FeNO: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chênh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lệch</a:t>
            </a:r>
            <a:r>
              <a:rPr sz="16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rất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nhỏ,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tích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lũy</a:t>
            </a:r>
            <a:endParaRPr sz="1600">
              <a:latin typeface="Microsoft Sans Serif"/>
              <a:cs typeface="Microsoft Sans Serif"/>
            </a:endParaRPr>
          </a:p>
          <a:p>
            <a:pPr marL="624840" lvl="1" indent="-335915">
              <a:lnSpc>
                <a:spcPct val="100000"/>
              </a:lnSpc>
              <a:spcBef>
                <a:spcPts val="505"/>
              </a:spcBef>
              <a:buFont typeface="Wingdings"/>
              <a:buChar char=""/>
              <a:tabLst>
                <a:tab pos="624840" algn="l"/>
                <a:tab pos="625475" algn="l"/>
              </a:tabLst>
            </a:pP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Co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thắt</a:t>
            </a:r>
            <a:r>
              <a:rPr sz="16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phế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quản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do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vận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động:</a:t>
            </a:r>
            <a:r>
              <a:rPr sz="16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khác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biệt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đáng</a:t>
            </a:r>
            <a:r>
              <a:rPr sz="16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kể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(Lazarinis,</a:t>
            </a:r>
            <a:r>
              <a:rPr sz="9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Thorax</a:t>
            </a:r>
            <a:r>
              <a:rPr sz="9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07182B"/>
                </a:solidFill>
                <a:latin typeface="Microsoft Sans Serif"/>
                <a:cs typeface="Microsoft Sans Serif"/>
              </a:rPr>
              <a:t>2014)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15529" y="5635892"/>
            <a:ext cx="978535" cy="7620"/>
          </a:xfrm>
          <a:custGeom>
            <a:avLst/>
            <a:gdLst/>
            <a:ahLst/>
            <a:cxnLst/>
            <a:rect l="l" t="t" r="r" b="b"/>
            <a:pathLst>
              <a:path w="978534" h="7620">
                <a:moveTo>
                  <a:pt x="978407" y="0"/>
                </a:moveTo>
                <a:lnTo>
                  <a:pt x="0" y="0"/>
                </a:lnTo>
                <a:lnTo>
                  <a:pt x="0" y="7620"/>
                </a:lnTo>
                <a:lnTo>
                  <a:pt x="978407" y="7620"/>
                </a:lnTo>
                <a:lnTo>
                  <a:pt x="9784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7489" y="223519"/>
            <a:ext cx="723010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Bằng</a:t>
            </a:r>
            <a:r>
              <a:rPr sz="22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22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cho</a:t>
            </a:r>
            <a:r>
              <a:rPr sz="2200" b="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ICS-formoterol</a:t>
            </a:r>
            <a:r>
              <a:rPr sz="2200" b="0" spc="8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22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cần</a:t>
            </a:r>
            <a:r>
              <a:rPr sz="2200" b="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215" dirty="0">
                <a:solidFill>
                  <a:srgbClr val="124679"/>
                </a:solidFill>
                <a:latin typeface="Microsoft Sans Serif"/>
                <a:cs typeface="Microsoft Sans Serif"/>
              </a:rPr>
              <a:t>ở</a:t>
            </a:r>
            <a:r>
              <a:rPr sz="22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bậc</a:t>
            </a:r>
            <a:r>
              <a:rPr sz="2200" b="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2</a:t>
            </a:r>
            <a:r>
              <a:rPr sz="2200" b="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(n=9,565)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9BAC543-928A-443F-ADF3-C29CFB5AECBB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806" y="1048258"/>
            <a:ext cx="8551545" cy="436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785" marR="40513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11785" algn="l"/>
                <a:tab pos="312420" algn="l"/>
              </a:tabLst>
            </a:pP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Các </a:t>
            </a:r>
            <a:r>
              <a:rPr sz="18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đợt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nặng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 thể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xảy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ra </a:t>
            </a:r>
            <a:r>
              <a:rPr sz="1800" spc="175" dirty="0">
                <a:solidFill>
                  <a:srgbClr val="07182B"/>
                </a:solidFill>
                <a:latin typeface="Microsoft Sans Serif"/>
                <a:cs typeface="Microsoft Sans Serif"/>
              </a:rPr>
              <a:t>ở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 hen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nhẹ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và </a:t>
            </a:r>
            <a:r>
              <a:rPr sz="18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thường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thể </a:t>
            </a:r>
            <a:r>
              <a:rPr sz="1800" spc="95" dirty="0">
                <a:solidFill>
                  <a:srgbClr val="07182B"/>
                </a:solidFill>
                <a:latin typeface="Microsoft Sans Serif"/>
                <a:cs typeface="Microsoft Sans Serif"/>
              </a:rPr>
              <a:t>dự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báo </a:t>
            </a:r>
            <a:r>
              <a:rPr sz="1800" spc="-46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trước</a:t>
            </a:r>
            <a:endParaRPr sz="1800">
              <a:latin typeface="Microsoft Sans Serif"/>
              <a:cs typeface="Microsoft Sans Serif"/>
            </a:endParaRPr>
          </a:p>
          <a:p>
            <a:pPr marL="637540" lvl="1" indent="-280670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638175" algn="l"/>
              </a:tabLst>
            </a:pP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Nhiễm</a:t>
            </a:r>
            <a:r>
              <a:rPr sz="1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virus,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tiếp</a:t>
            </a:r>
            <a:r>
              <a:rPr sz="18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xúc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dị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nguyên,</a:t>
            </a:r>
            <a:r>
              <a:rPr sz="18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ô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nhiễm</a:t>
            </a:r>
            <a:r>
              <a:rPr sz="1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khí,</a:t>
            </a:r>
            <a:r>
              <a:rPr sz="18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stress</a:t>
            </a:r>
            <a:endParaRPr sz="1800">
              <a:latin typeface="Microsoft Sans Serif"/>
              <a:cs typeface="Microsoft Sans Serif"/>
            </a:endParaRPr>
          </a:p>
          <a:p>
            <a:pPr marL="311785" indent="-28702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311785" algn="l"/>
                <a:tab pos="312420" algn="l"/>
              </a:tabLst>
            </a:pP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ICS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hiệu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quả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cao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trong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nhẹ,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nhưng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thường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kém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tuân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thủ</a:t>
            </a:r>
            <a:endParaRPr sz="1800">
              <a:latin typeface="Microsoft Sans Serif"/>
              <a:cs typeface="Microsoft Sans Serif"/>
            </a:endParaRPr>
          </a:p>
          <a:p>
            <a:pPr marL="311785" indent="-28702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311785" algn="l"/>
                <a:tab pos="312420" algn="l"/>
              </a:tabLst>
            </a:pP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Ngay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cả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những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đợt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ngắn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ngày</a:t>
            </a:r>
            <a:r>
              <a:rPr sz="1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thường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xuyên</a:t>
            </a:r>
            <a:r>
              <a:rPr sz="18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của</a:t>
            </a:r>
            <a:r>
              <a:rPr sz="18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OCS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cũng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liên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quan</a:t>
            </a:r>
            <a:endParaRPr sz="1800">
              <a:latin typeface="Microsoft Sans Serif"/>
              <a:cs typeface="Microsoft Sans Serif"/>
            </a:endParaRPr>
          </a:p>
          <a:p>
            <a:pPr marL="311785">
              <a:lnSpc>
                <a:spcPct val="100000"/>
              </a:lnSpc>
            </a:pP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đến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việc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tăng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nguy</a:t>
            </a:r>
            <a:r>
              <a:rPr sz="1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90" dirty="0">
                <a:solidFill>
                  <a:srgbClr val="07182B"/>
                </a:solidFill>
                <a:latin typeface="Microsoft Sans Serif"/>
                <a:cs typeface="Microsoft Sans Serif"/>
              </a:rPr>
              <a:t>cơ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loãng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xương,</a:t>
            </a:r>
            <a:r>
              <a:rPr sz="1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tiểu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đường,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đục</a:t>
            </a:r>
            <a:r>
              <a:rPr sz="1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thủy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tinh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thể,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70" dirty="0">
                <a:solidFill>
                  <a:srgbClr val="07182B"/>
                </a:solidFill>
                <a:latin typeface="Microsoft Sans Serif"/>
                <a:cs typeface="Microsoft Sans Serif"/>
              </a:rPr>
              <a:t>v.v.</a:t>
            </a:r>
            <a:endParaRPr sz="1800">
              <a:latin typeface="Microsoft Sans Serif"/>
              <a:cs typeface="Microsoft Sans Serif"/>
            </a:endParaRPr>
          </a:p>
          <a:p>
            <a:pPr marL="311785" marR="293370" indent="-287020">
              <a:lnSpc>
                <a:spcPct val="100000"/>
              </a:lnSpc>
              <a:spcBef>
                <a:spcPts val="905"/>
              </a:spcBef>
              <a:buFont typeface="Wingdings"/>
              <a:buChar char=""/>
              <a:tabLst>
                <a:tab pos="311785" algn="l"/>
                <a:tab pos="312420" algn="l"/>
              </a:tabLst>
            </a:pPr>
            <a:r>
              <a:rPr sz="1800" spc="100" dirty="0">
                <a:solidFill>
                  <a:srgbClr val="07182B"/>
                </a:solidFill>
                <a:latin typeface="Microsoft Sans Serif"/>
                <a:cs typeface="Microsoft Sans Serif"/>
              </a:rPr>
              <a:t>Sự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khác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biệt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về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kiểm</a:t>
            </a:r>
            <a:r>
              <a:rPr sz="1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soát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triệu</a:t>
            </a:r>
            <a:r>
              <a:rPr sz="18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chức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năng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phổi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quan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trọng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về </a:t>
            </a:r>
            <a:r>
              <a:rPr sz="1800" spc="-459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lâm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sàng</a:t>
            </a:r>
            <a:endParaRPr sz="1800">
              <a:latin typeface="Microsoft Sans Serif"/>
              <a:cs typeface="Microsoft Sans Serif"/>
            </a:endParaRPr>
          </a:p>
          <a:p>
            <a:pPr marL="311785" indent="-287020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311785" algn="l"/>
                <a:tab pos="312420" algn="l"/>
                <a:tab pos="3881120" algn="l"/>
              </a:tabLst>
            </a:pP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cần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xác</a:t>
            </a:r>
            <a:r>
              <a:rPr sz="18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định</a:t>
            </a:r>
            <a:r>
              <a:rPr sz="1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kiểu</a:t>
            </a:r>
            <a:r>
              <a:rPr sz="1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hình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hen	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trong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trị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ICS-formoterol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khi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cần</a:t>
            </a:r>
            <a:endParaRPr sz="1800">
              <a:latin typeface="Microsoft Sans Serif"/>
              <a:cs typeface="Microsoft Sans Serif"/>
            </a:endParaRPr>
          </a:p>
          <a:p>
            <a:pPr marL="698500" marR="566420" lvl="1" indent="-334010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100" dirty="0">
                <a:solidFill>
                  <a:srgbClr val="07182B"/>
                </a:solidFill>
                <a:latin typeface="Microsoft Sans Serif"/>
                <a:cs typeface="Microsoft Sans Serif"/>
              </a:rPr>
              <a:t>sự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khác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biệt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đáng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kể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về</a:t>
            </a:r>
            <a:r>
              <a:rPr sz="18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hiệu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quả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trị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so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</a:t>
            </a:r>
            <a:r>
              <a:rPr sz="18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SABA</a:t>
            </a:r>
            <a:r>
              <a:rPr sz="1800" spc="-8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khi</a:t>
            </a:r>
            <a:r>
              <a:rPr sz="18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cần </a:t>
            </a:r>
            <a:r>
              <a:rPr sz="1800" spc="-459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</a:t>
            </a:r>
            <a:r>
              <a:rPr sz="1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ICS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hàng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ngày</a:t>
            </a:r>
            <a:r>
              <a:rPr sz="1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giữa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nhóm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BC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ái</a:t>
            </a:r>
            <a:r>
              <a:rPr sz="1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toan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</a:t>
            </a:r>
            <a:r>
              <a:rPr sz="1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FeNO</a:t>
            </a:r>
            <a:r>
              <a:rPr sz="18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nền</a:t>
            </a:r>
            <a:r>
              <a:rPr sz="1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cao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thấp</a:t>
            </a:r>
            <a:endParaRPr sz="1800">
              <a:latin typeface="Microsoft Sans Serif"/>
              <a:cs typeface="Microsoft Sans Serif"/>
            </a:endParaRPr>
          </a:p>
          <a:p>
            <a:pPr marL="698500">
              <a:lnSpc>
                <a:spcPct val="100000"/>
              </a:lnSpc>
              <a:spcBef>
                <a:spcPts val="20"/>
              </a:spcBef>
            </a:pPr>
            <a:r>
              <a:rPr sz="1050" dirty="0">
                <a:solidFill>
                  <a:srgbClr val="07182B"/>
                </a:solidFill>
                <a:latin typeface="Microsoft Sans Serif"/>
                <a:cs typeface="Microsoft Sans Serif"/>
              </a:rPr>
              <a:t>(Beasley</a:t>
            </a:r>
            <a:r>
              <a:rPr sz="105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07182B"/>
                </a:solidFill>
                <a:latin typeface="Microsoft Sans Serif"/>
                <a:cs typeface="Microsoft Sans Serif"/>
              </a:rPr>
              <a:t>NEJMed</a:t>
            </a:r>
            <a:r>
              <a:rPr sz="105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07182B"/>
                </a:solidFill>
                <a:latin typeface="Microsoft Sans Serif"/>
                <a:cs typeface="Microsoft Sans Serif"/>
              </a:rPr>
              <a:t>2019; Hardy</a:t>
            </a:r>
            <a:r>
              <a:rPr sz="105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srgbClr val="07182B"/>
                </a:solidFill>
                <a:latin typeface="Microsoft Sans Serif"/>
                <a:cs typeface="Microsoft Sans Serif"/>
              </a:rPr>
              <a:t>Lancet 2019)</a:t>
            </a:r>
            <a:endParaRPr sz="10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00">
              <a:latin typeface="Microsoft Sans Serif"/>
              <a:cs typeface="Microsoft Sans Serif"/>
            </a:endParaRPr>
          </a:p>
          <a:p>
            <a:pPr marL="1090930">
              <a:lnSpc>
                <a:spcPct val="100000"/>
              </a:lnSpc>
              <a:spcBef>
                <a:spcPts val="1005"/>
              </a:spcBef>
            </a:pPr>
            <a:r>
              <a:rPr sz="1100" spc="-30" dirty="0">
                <a:latin typeface="Microsoft Sans Serif"/>
                <a:cs typeface="Microsoft Sans Serif"/>
              </a:rPr>
              <a:t>FeNO: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fractional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exhaled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nitric</a:t>
            </a:r>
            <a:r>
              <a:rPr sz="1100" spc="-1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oxide;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ICS: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inhaled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corticosteroids;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OCS: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oral</a:t>
            </a:r>
            <a:r>
              <a:rPr sz="110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corticosteroids;</a:t>
            </a:r>
            <a:r>
              <a:rPr sz="1100" spc="-70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SABA: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short-acting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beta</a:t>
            </a:r>
            <a:r>
              <a:rPr sz="1050" spc="-30" baseline="-11904" dirty="0">
                <a:latin typeface="Microsoft Sans Serif"/>
                <a:cs typeface="Microsoft Sans Serif"/>
              </a:rPr>
              <a:t>2</a:t>
            </a:r>
            <a:r>
              <a:rPr sz="1100" spc="-20" dirty="0">
                <a:latin typeface="Microsoft Sans Serif"/>
                <a:cs typeface="Microsoft Sans Serif"/>
              </a:rPr>
              <a:t>-agonist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74507" y="5635892"/>
            <a:ext cx="978535" cy="7620"/>
          </a:xfrm>
          <a:custGeom>
            <a:avLst/>
            <a:gdLst/>
            <a:ahLst/>
            <a:cxnLst/>
            <a:rect l="l" t="t" r="r" b="b"/>
            <a:pathLst>
              <a:path w="978534" h="7620">
                <a:moveTo>
                  <a:pt x="978407" y="0"/>
                </a:moveTo>
                <a:lnTo>
                  <a:pt x="0" y="0"/>
                </a:lnTo>
                <a:lnTo>
                  <a:pt x="0" y="7620"/>
                </a:lnTo>
                <a:lnTo>
                  <a:pt x="978407" y="7620"/>
                </a:lnTo>
                <a:lnTo>
                  <a:pt x="9784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6575" y="223519"/>
            <a:ext cx="72307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200" b="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cân</a:t>
            </a:r>
            <a:r>
              <a:rPr sz="22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nhắc</a:t>
            </a:r>
            <a:r>
              <a:rPr sz="2200" b="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khác</a:t>
            </a:r>
            <a:r>
              <a:rPr sz="2200" b="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đối</a:t>
            </a:r>
            <a:r>
              <a:rPr sz="2200" b="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</a:t>
            </a:r>
            <a:r>
              <a:rPr sz="2200" b="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ICS-formoterol</a:t>
            </a:r>
            <a:r>
              <a:rPr sz="2200" b="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22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cần</a:t>
            </a:r>
            <a:r>
              <a:rPr sz="2200" b="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215" dirty="0">
                <a:solidFill>
                  <a:srgbClr val="124679"/>
                </a:solidFill>
                <a:latin typeface="Microsoft Sans Serif"/>
                <a:cs typeface="Microsoft Sans Serif"/>
              </a:rPr>
              <a:t>ở</a:t>
            </a:r>
            <a:r>
              <a:rPr sz="2200" b="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Bậc</a:t>
            </a:r>
            <a:r>
              <a:rPr sz="2200" b="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2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6885" y="5508635"/>
            <a:ext cx="254127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5"/>
              </a:lnSpc>
            </a:pP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 </a:t>
            </a:r>
            <a:r>
              <a:rPr sz="9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500" spc="-135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©</a:t>
            </a:r>
            <a:r>
              <a:rPr sz="9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fo</a:t>
            </a:r>
            <a:r>
              <a:rPr sz="1500" spc="-135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9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9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390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9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500" spc="-390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9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500" spc="-390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9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500" spc="-390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9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hm</a:t>
            </a:r>
            <a:r>
              <a:rPr sz="1500" spc="-390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500" spc="-187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9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9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it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w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ia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w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ti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w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ve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.gi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f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n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o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a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r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s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A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th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s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m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th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a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m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.or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a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g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926F278-D313-4861-B91C-C028DDE2D8A7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443" y="714857"/>
            <a:ext cx="8335645" cy="40652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11150" indent="-287020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311150" algn="l"/>
                <a:tab pos="311785" algn="l"/>
              </a:tabLst>
            </a:pP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bằng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về</a:t>
            </a:r>
            <a:r>
              <a:rPr sz="1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tính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an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toàn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hiệu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quả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của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phương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pháp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 trị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chỉ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dùng</a:t>
            </a:r>
            <a:r>
              <a:rPr sz="1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SABA</a:t>
            </a:r>
            <a:endParaRPr sz="1400">
              <a:latin typeface="Microsoft Sans Serif"/>
              <a:cs typeface="Microsoft Sans Serif"/>
            </a:endParaRPr>
          </a:p>
          <a:p>
            <a:pPr marL="311150" indent="-2870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11150" algn="l"/>
                <a:tab pos="311785" algn="l"/>
              </a:tabLst>
            </a:pP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triệu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không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thường</a:t>
            </a:r>
            <a:r>
              <a:rPr sz="1400" spc="-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xuyên</a:t>
            </a:r>
            <a:r>
              <a:rPr sz="1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vẫn</a:t>
            </a:r>
            <a:r>
              <a:rPr sz="1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 thể có </a:t>
            </a:r>
            <a:r>
              <a:rPr sz="14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đợt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nặng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 </a:t>
            </a:r>
            <a:r>
              <a:rPr sz="14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tử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vong</a:t>
            </a:r>
            <a:endParaRPr sz="1400">
              <a:latin typeface="Microsoft Sans Serif"/>
              <a:cs typeface="Microsoft Sans Serif"/>
            </a:endParaRPr>
          </a:p>
          <a:p>
            <a:pPr marL="751840" lvl="1" indent="-33337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751205" algn="l"/>
                <a:tab pos="752475" algn="l"/>
              </a:tabLst>
            </a:pPr>
            <a:r>
              <a:rPr sz="14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Thường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thể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đoán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trước:</a:t>
            </a:r>
            <a:r>
              <a:rPr sz="14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nhiễm 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virus,</a:t>
            </a:r>
            <a:r>
              <a:rPr sz="1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tiếp 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xúc</a:t>
            </a:r>
            <a:r>
              <a:rPr sz="1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</a:t>
            </a:r>
            <a:r>
              <a:rPr sz="1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chất gây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dị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ứng,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ô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nhiễm không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khí,</a:t>
            </a:r>
            <a:endParaRPr sz="1400">
              <a:latin typeface="Microsoft Sans Serif"/>
              <a:cs typeface="Microsoft Sans Serif"/>
            </a:endParaRPr>
          </a:p>
          <a:p>
            <a:pPr marL="751840">
              <a:lnSpc>
                <a:spcPct val="100000"/>
              </a:lnSpc>
            </a:pP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căng</a:t>
            </a:r>
            <a:r>
              <a:rPr sz="1400" spc="-5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thẳng</a:t>
            </a:r>
            <a:endParaRPr sz="1400">
              <a:latin typeface="Microsoft Sans Serif"/>
              <a:cs typeface="Microsoft Sans Serif"/>
            </a:endParaRPr>
          </a:p>
          <a:p>
            <a:pPr marL="751840" lvl="1" indent="-33337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751205" algn="l"/>
                <a:tab pos="752475" algn="l"/>
              </a:tabLst>
            </a:pP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1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đợt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OCS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 </a:t>
            </a:r>
            <a:r>
              <a:rPr sz="14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thường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xuyên</a:t>
            </a:r>
            <a:r>
              <a:rPr sz="1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cũng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làm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tăng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nguy </a:t>
            </a:r>
            <a:r>
              <a:rPr sz="1400" spc="70" dirty="0">
                <a:solidFill>
                  <a:srgbClr val="07182B"/>
                </a:solidFill>
                <a:latin typeface="Microsoft Sans Serif"/>
                <a:cs typeface="Microsoft Sans Serif"/>
              </a:rPr>
              <a:t>cơ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dẫn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đến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kết</a:t>
            </a:r>
            <a:r>
              <a:rPr sz="14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cục 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xấu</a:t>
            </a:r>
            <a:r>
              <a:rPr sz="1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nghiêm</a:t>
            </a:r>
            <a:r>
              <a:rPr sz="14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trọng</a:t>
            </a:r>
            <a:endParaRPr sz="1400">
              <a:latin typeface="Microsoft Sans Serif"/>
              <a:cs typeface="Microsoft Sans Serif"/>
            </a:endParaRPr>
          </a:p>
          <a:p>
            <a:pPr marL="311150" marR="229870" indent="-2870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11150" algn="l"/>
                <a:tab pos="311785" algn="l"/>
              </a:tabLst>
            </a:pP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Có bằng </a:t>
            </a:r>
            <a:r>
              <a:rPr sz="1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gián tiếp 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về 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tính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an toàn 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và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hiệu quả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của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ICS-formoterol khi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cần </a:t>
            </a:r>
            <a:r>
              <a:rPr sz="14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từ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các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NC </a:t>
            </a:r>
            <a:r>
              <a:rPr sz="14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lớn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trên </a:t>
            </a:r>
            <a:r>
              <a:rPr sz="1400" spc="-36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những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bệnh</a:t>
            </a:r>
            <a:r>
              <a:rPr sz="14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 đủ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kiện</a:t>
            </a:r>
            <a:r>
              <a:rPr sz="14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trị</a:t>
            </a:r>
            <a:r>
              <a:rPr sz="1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Bậc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2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theo</a:t>
            </a:r>
            <a:r>
              <a:rPr sz="14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tiêu </a:t>
            </a:r>
            <a:r>
              <a:rPr sz="1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chí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GINA</a:t>
            </a:r>
            <a:r>
              <a:rPr sz="1400" spc="-6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2012</a:t>
            </a:r>
            <a:r>
              <a:rPr sz="14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2014</a:t>
            </a:r>
            <a:endParaRPr sz="1400">
              <a:latin typeface="Microsoft Sans Serif"/>
              <a:cs typeface="Microsoft Sans Serif"/>
            </a:endParaRPr>
          </a:p>
          <a:p>
            <a:pPr marL="311150" indent="-2870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11150" algn="l"/>
                <a:tab pos="311785" algn="l"/>
              </a:tabLst>
            </a:pPr>
            <a:r>
              <a:rPr sz="14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Sự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phân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biệt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giữa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triệu</a:t>
            </a:r>
            <a:r>
              <a:rPr sz="14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&lt;và</a:t>
            </a:r>
            <a:r>
              <a:rPr sz="1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07182B"/>
                </a:solidFill>
                <a:latin typeface="Microsoft Sans Serif"/>
                <a:cs typeface="Microsoft Sans Serif"/>
              </a:rPr>
              <a:t>≥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hai lần</a:t>
            </a:r>
            <a:r>
              <a:rPr sz="14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/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tháng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chỉ là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100" dirty="0">
                <a:solidFill>
                  <a:srgbClr val="07182B"/>
                </a:solidFill>
                <a:latin typeface="Microsoft Sans Serif"/>
                <a:cs typeface="Microsoft Sans Serif"/>
              </a:rPr>
              <a:t>ước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định,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dựa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trên</a:t>
            </a:r>
            <a:r>
              <a:rPr sz="14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bằng </a:t>
            </a:r>
            <a:r>
              <a:rPr sz="1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</a:t>
            </a:r>
            <a:endParaRPr sz="1400">
              <a:latin typeface="Microsoft Sans Serif"/>
              <a:cs typeface="Microsoft Sans Serif"/>
            </a:endParaRPr>
          </a:p>
          <a:p>
            <a:pPr marL="751840" lvl="1" indent="-333375">
              <a:lnSpc>
                <a:spcPct val="100000"/>
              </a:lnSpc>
              <a:spcBef>
                <a:spcPts val="605"/>
              </a:spcBef>
              <a:buFont typeface="Wingdings"/>
              <a:buChar char=""/>
              <a:tabLst>
                <a:tab pos="751205" algn="l"/>
                <a:tab pos="752475" algn="l"/>
              </a:tabLst>
            </a:pP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sự</a:t>
            </a:r>
            <a:r>
              <a:rPr sz="14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khác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biệt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phù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hợp</a:t>
            </a:r>
            <a:r>
              <a:rPr sz="1400" spc="37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về</a:t>
            </a:r>
            <a:r>
              <a:rPr sz="1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07182B"/>
                </a:solidFill>
                <a:latin typeface="Microsoft Sans Serif"/>
                <a:cs typeface="Microsoft Sans Serif"/>
              </a:rPr>
              <a:t>cơ</a:t>
            </a:r>
            <a:r>
              <a:rPr sz="14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chế</a:t>
            </a:r>
            <a:endParaRPr sz="1400">
              <a:latin typeface="Microsoft Sans Serif"/>
              <a:cs typeface="Microsoft Sans Serif"/>
            </a:endParaRPr>
          </a:p>
          <a:p>
            <a:pPr marL="751840" marR="342900" lvl="1" indent="-33274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751205" algn="l"/>
                <a:tab pos="752475" algn="l"/>
              </a:tabLst>
            </a:pP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 có </a:t>
            </a:r>
            <a:r>
              <a:rPr sz="14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sự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khác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biệt 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về việc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giảm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nguy </a:t>
            </a:r>
            <a:r>
              <a:rPr sz="1400" spc="70" dirty="0">
                <a:solidFill>
                  <a:srgbClr val="07182B"/>
                </a:solidFill>
                <a:latin typeface="Microsoft Sans Serif"/>
                <a:cs typeface="Microsoft Sans Serif"/>
              </a:rPr>
              <a:t>cơ </a:t>
            </a:r>
            <a:r>
              <a:rPr sz="1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ICS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 ICS-formoterol theo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tần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suất triệu </a:t>
            </a:r>
            <a:r>
              <a:rPr sz="1400" spc="-36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</a:t>
            </a:r>
            <a:endParaRPr sz="1400">
              <a:latin typeface="Microsoft Sans Serif"/>
              <a:cs typeface="Microsoft Sans Serif"/>
            </a:endParaRPr>
          </a:p>
          <a:p>
            <a:pPr marL="751840" lvl="1" indent="-33337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751205" algn="l"/>
                <a:tab pos="752475" algn="l"/>
              </a:tabLst>
            </a:pP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Một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ngày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đơn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lẻ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14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ICS-formoterol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liều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cao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hơn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cũng</a:t>
            </a:r>
            <a:r>
              <a:rPr sz="14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làm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giảm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nguy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70" dirty="0">
                <a:solidFill>
                  <a:srgbClr val="07182B"/>
                </a:solidFill>
                <a:latin typeface="Microsoft Sans Serif"/>
                <a:cs typeface="Microsoft Sans Serif"/>
              </a:rPr>
              <a:t>cơ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tiến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triển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đến </a:t>
            </a:r>
            <a:r>
              <a:rPr sz="14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mức</a:t>
            </a:r>
            <a:endParaRPr sz="1400">
              <a:latin typeface="Microsoft Sans Serif"/>
              <a:cs typeface="Microsoft Sans Serif"/>
            </a:endParaRPr>
          </a:p>
          <a:p>
            <a:pPr marL="751840">
              <a:lnSpc>
                <a:spcPct val="100000"/>
              </a:lnSpc>
            </a:pP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phải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dùng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OCS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(O’Byrne,</a:t>
            </a:r>
            <a:r>
              <a:rPr sz="9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07182B"/>
                </a:solidFill>
                <a:latin typeface="Microsoft Sans Serif"/>
                <a:cs typeface="Microsoft Sans Serif"/>
              </a:rPr>
              <a:t>Lancet</a:t>
            </a:r>
            <a:r>
              <a:rPr sz="900" spc="-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Respir</a:t>
            </a:r>
            <a:r>
              <a:rPr sz="9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Med</a:t>
            </a:r>
            <a:r>
              <a:rPr sz="9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2021)</a:t>
            </a:r>
            <a:endParaRPr sz="900">
              <a:latin typeface="Microsoft Sans Serif"/>
              <a:cs typeface="Microsoft Sans Serif"/>
            </a:endParaRPr>
          </a:p>
          <a:p>
            <a:pPr marL="303530" indent="-29146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03530" algn="l"/>
                <a:tab pos="304165" algn="l"/>
              </a:tabLst>
            </a:pPr>
            <a:r>
              <a:rPr sz="1400" spc="30" dirty="0">
                <a:latin typeface="Microsoft Sans Serif"/>
                <a:cs typeface="Microsoft Sans Serif"/>
              </a:rPr>
              <a:t>Khởi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đầu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điều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trị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</a:t>
            </a:r>
            <a:r>
              <a:rPr sz="1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SABA</a:t>
            </a:r>
            <a:r>
              <a:rPr sz="1400" spc="-6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đơn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độc</a:t>
            </a:r>
            <a:r>
              <a:rPr sz="14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 thể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khiến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coi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nó</a:t>
            </a:r>
            <a:r>
              <a:rPr sz="14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là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phương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pháp điều</a:t>
            </a:r>
            <a:r>
              <a:rPr sz="1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trị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1400" spc="-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chính</a:t>
            </a:r>
            <a:endParaRPr sz="1400">
              <a:latin typeface="Microsoft Sans Serif"/>
              <a:cs typeface="Microsoft Sans Serif"/>
            </a:endParaRPr>
          </a:p>
          <a:p>
            <a:pPr marL="751840" lvl="1" indent="-33337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751205" algn="l"/>
                <a:tab pos="752475" algn="l"/>
              </a:tabLst>
            </a:pP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Mục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tiêu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 trị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là</a:t>
            </a:r>
            <a:r>
              <a:rPr sz="1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kiểm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soát triệu</a:t>
            </a:r>
            <a:r>
              <a:rPr sz="1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chứng</a:t>
            </a:r>
            <a:r>
              <a:rPr sz="14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1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giảm nguy</a:t>
            </a:r>
            <a:r>
              <a:rPr sz="1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cơ,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theo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mức</a:t>
            </a:r>
            <a:r>
              <a:rPr sz="1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độ</a:t>
            </a:r>
            <a:r>
              <a:rPr sz="14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8079" y="5214620"/>
            <a:ext cx="52692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Microsoft Sans Serif"/>
                <a:cs typeface="Microsoft Sans Serif"/>
              </a:rPr>
              <a:t>ICS: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inhaled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corticosteroids;</a:t>
            </a:r>
            <a:r>
              <a:rPr sz="1100" spc="-7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OCS: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oral</a:t>
            </a:r>
            <a:r>
              <a:rPr sz="1100" spc="-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corticosteroids;</a:t>
            </a:r>
            <a:r>
              <a:rPr sz="1100" spc="-70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SABA:</a:t>
            </a:r>
            <a:r>
              <a:rPr sz="1100" spc="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short-acting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beta</a:t>
            </a:r>
            <a:r>
              <a:rPr sz="1050" spc="-30" baseline="-11904" dirty="0">
                <a:latin typeface="Microsoft Sans Serif"/>
                <a:cs typeface="Microsoft Sans Serif"/>
              </a:rPr>
              <a:t>2</a:t>
            </a:r>
            <a:r>
              <a:rPr sz="1100" spc="-20" dirty="0">
                <a:latin typeface="Microsoft Sans Serif"/>
                <a:cs typeface="Microsoft Sans Serif"/>
              </a:rPr>
              <a:t>-agonist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75269" y="5635892"/>
            <a:ext cx="978535" cy="7620"/>
          </a:xfrm>
          <a:custGeom>
            <a:avLst/>
            <a:gdLst/>
            <a:ahLst/>
            <a:cxnLst/>
            <a:rect l="l" t="t" r="r" b="b"/>
            <a:pathLst>
              <a:path w="978534" h="7620">
                <a:moveTo>
                  <a:pt x="978407" y="0"/>
                </a:moveTo>
                <a:lnTo>
                  <a:pt x="0" y="0"/>
                </a:lnTo>
                <a:lnTo>
                  <a:pt x="0" y="7620"/>
                </a:lnTo>
                <a:lnTo>
                  <a:pt x="978407" y="7620"/>
                </a:lnTo>
                <a:lnTo>
                  <a:pt x="9784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6575" y="223519"/>
            <a:ext cx="71882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Vì</a:t>
            </a:r>
            <a:r>
              <a:rPr sz="22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sao</a:t>
            </a:r>
            <a:r>
              <a:rPr sz="22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GINA</a:t>
            </a:r>
            <a:r>
              <a:rPr sz="2200" b="0" spc="-8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105" dirty="0">
                <a:solidFill>
                  <a:srgbClr val="124679"/>
                </a:solidFill>
                <a:latin typeface="Microsoft Sans Serif"/>
                <a:cs typeface="Microsoft Sans Serif"/>
              </a:rPr>
              <a:t>mở</a:t>
            </a:r>
            <a:r>
              <a:rPr sz="2200" b="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rộng</a:t>
            </a:r>
            <a:r>
              <a:rPr sz="2200" b="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ICS-formoterol</a:t>
            </a:r>
            <a:r>
              <a:rPr sz="2200" b="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22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cần</a:t>
            </a:r>
            <a:r>
              <a:rPr sz="2200" b="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sang</a:t>
            </a:r>
            <a:r>
              <a:rPr sz="22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Bậc</a:t>
            </a:r>
            <a:r>
              <a:rPr sz="2200" b="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b="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1?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6885" y="5508635"/>
            <a:ext cx="254127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5"/>
              </a:lnSpc>
            </a:pP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 </a:t>
            </a:r>
            <a:r>
              <a:rPr sz="9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500" spc="-135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©</a:t>
            </a:r>
            <a:r>
              <a:rPr sz="9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fo</a:t>
            </a:r>
            <a:r>
              <a:rPr sz="1500" spc="-135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9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9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390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9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500" spc="-390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9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sz="1500" spc="-390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9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500" spc="-390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900" spc="-260" dirty="0">
                <a:solidFill>
                  <a:srgbClr val="FFFFFF"/>
                </a:solidFill>
                <a:latin typeface="Microsoft Sans Serif"/>
                <a:cs typeface="Microsoft Sans Serif"/>
              </a:rPr>
              <a:t>hm</a:t>
            </a:r>
            <a:r>
              <a:rPr sz="1500" spc="-390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sz="1500" spc="-187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9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9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</a:rPr>
              <a:t>it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w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ia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w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ti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w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ve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.gi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f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n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o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a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r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s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A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th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s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m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th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a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m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.or</a:t>
            </a:r>
            <a:r>
              <a:rPr sz="1500" spc="-322" baseline="-22222" dirty="0">
                <a:solidFill>
                  <a:srgbClr val="FFFFFF"/>
                </a:solidFill>
                <a:latin typeface="Microsoft Sans Serif"/>
                <a:cs typeface="Microsoft Sans Serif"/>
                <a:hlinkClick r:id="rId2"/>
              </a:rPr>
              <a:t>a</a:t>
            </a:r>
            <a:r>
              <a:rPr sz="900" spc="-21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g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72DB8E3-BDC4-4816-A9C3-14BA7D0781DB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0580" y="5539841"/>
            <a:ext cx="16662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952" y="981960"/>
            <a:ext cx="8534400" cy="41960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30"/>
              </a:spcBef>
              <a:buClr>
                <a:srgbClr val="F79546"/>
              </a:buClr>
              <a:buSzPct val="8055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1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Khởi</a:t>
            </a:r>
            <a:r>
              <a:rPr sz="18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đầu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trị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95" dirty="0">
                <a:solidFill>
                  <a:srgbClr val="07182B"/>
                </a:solidFill>
                <a:latin typeface="Microsoft Sans Serif"/>
                <a:cs typeface="Microsoft Sans Serif"/>
              </a:rPr>
              <a:t>dự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phòng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sớm</a:t>
            </a:r>
            <a:endParaRPr sz="1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0000FF"/>
                </a:solidFill>
                <a:latin typeface="Microsoft Sans Serif"/>
                <a:cs typeface="Microsoft Sans Serif"/>
              </a:rPr>
              <a:t>Tốt</a:t>
            </a:r>
            <a:r>
              <a:rPr sz="1800" spc="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nhất,</a:t>
            </a:r>
            <a:r>
              <a:rPr sz="1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nên</a:t>
            </a:r>
            <a:r>
              <a:rPr sz="1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điều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trị</a:t>
            </a:r>
            <a:r>
              <a:rPr sz="1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95" dirty="0">
                <a:solidFill>
                  <a:srgbClr val="0000FF"/>
                </a:solidFill>
                <a:latin typeface="Microsoft Sans Serif"/>
                <a:cs typeface="Microsoft Sans Serif"/>
              </a:rPr>
              <a:t>dự</a:t>
            </a:r>
            <a:r>
              <a:rPr sz="1800" spc="1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phòng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ngay</a:t>
            </a:r>
            <a:r>
              <a:rPr sz="1800" spc="3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khi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hen</a:t>
            </a:r>
            <a:r>
              <a:rPr sz="1800" spc="3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85" dirty="0">
                <a:solidFill>
                  <a:srgbClr val="0000FF"/>
                </a:solidFill>
                <a:latin typeface="Microsoft Sans Serif"/>
                <a:cs typeface="Microsoft Sans Serif"/>
              </a:rPr>
              <a:t>được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chẩn</a:t>
            </a:r>
            <a:r>
              <a:rPr sz="1800" spc="1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đoán</a:t>
            </a:r>
            <a:endParaRPr sz="18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Clr>
                <a:srgbClr val="F79546"/>
              </a:buClr>
              <a:buSzPct val="8055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Chỉ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định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ICS</a:t>
            </a:r>
            <a:r>
              <a:rPr sz="18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liều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thấp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hàng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ngày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khi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ít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nhất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1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yếu</a:t>
            </a:r>
            <a:r>
              <a:rPr sz="1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tố:</a:t>
            </a:r>
            <a:endParaRPr sz="1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800" spc="-20" dirty="0">
                <a:solidFill>
                  <a:srgbClr val="0000FF"/>
                </a:solidFill>
                <a:latin typeface="Microsoft Sans Serif"/>
                <a:cs typeface="Microsoft Sans Serif"/>
              </a:rPr>
              <a:t>Triệu</a:t>
            </a:r>
            <a:r>
              <a:rPr sz="1800" spc="1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0000FF"/>
                </a:solidFill>
                <a:latin typeface="Microsoft Sans Serif"/>
                <a:cs typeface="Microsoft Sans Serif"/>
              </a:rPr>
              <a:t>chứng</a:t>
            </a:r>
            <a:r>
              <a:rPr sz="1800" spc="1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hen</a:t>
            </a:r>
            <a:r>
              <a:rPr sz="1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nhiều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0000FF"/>
                </a:solidFill>
                <a:latin typeface="Microsoft Sans Serif"/>
                <a:cs typeface="Microsoft Sans Serif"/>
              </a:rPr>
              <a:t>hơn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2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lần</a:t>
            </a:r>
            <a:r>
              <a:rPr sz="1800" spc="1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FF"/>
                </a:solidFill>
                <a:latin typeface="Microsoft Sans Serif"/>
                <a:cs typeface="Microsoft Sans Serif"/>
              </a:rPr>
              <a:t>/</a:t>
            </a:r>
            <a:r>
              <a:rPr sz="1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tháng</a:t>
            </a:r>
            <a:endParaRPr sz="1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800" spc="45" dirty="0">
                <a:solidFill>
                  <a:srgbClr val="0000FF"/>
                </a:solidFill>
                <a:latin typeface="Microsoft Sans Serif"/>
                <a:cs typeface="Microsoft Sans Serif"/>
              </a:rPr>
              <a:t>Thức</a:t>
            </a:r>
            <a:r>
              <a:rPr sz="1800" spc="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giấc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do</a:t>
            </a:r>
            <a:r>
              <a:rPr sz="1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hen</a:t>
            </a:r>
            <a:r>
              <a:rPr sz="1800" spc="1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nhiều</a:t>
            </a:r>
            <a:r>
              <a:rPr sz="1800" spc="4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0000FF"/>
                </a:solidFill>
                <a:latin typeface="Microsoft Sans Serif"/>
                <a:cs typeface="Microsoft Sans Serif"/>
              </a:rPr>
              <a:t>hơn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1</a:t>
            </a:r>
            <a:r>
              <a:rPr sz="1800" spc="1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lần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FF"/>
                </a:solidFill>
                <a:latin typeface="Microsoft Sans Serif"/>
                <a:cs typeface="Microsoft Sans Serif"/>
              </a:rPr>
              <a:t>/</a:t>
            </a:r>
            <a:r>
              <a:rPr sz="1800" spc="1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tháng</a:t>
            </a:r>
            <a:endParaRPr sz="1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Có</a:t>
            </a:r>
            <a:r>
              <a:rPr sz="1800" spc="1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bất</a:t>
            </a:r>
            <a:r>
              <a:rPr sz="1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kỳ</a:t>
            </a:r>
            <a:r>
              <a:rPr sz="1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triệu</a:t>
            </a:r>
            <a:r>
              <a:rPr sz="1800" spc="1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0000FF"/>
                </a:solidFill>
                <a:latin typeface="Microsoft Sans Serif"/>
                <a:cs typeface="Microsoft Sans Serif"/>
              </a:rPr>
              <a:t>chứng</a:t>
            </a:r>
            <a:r>
              <a:rPr sz="1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hen</a:t>
            </a:r>
            <a:r>
              <a:rPr sz="1800" spc="3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FF"/>
                </a:solidFill>
                <a:latin typeface="Microsoft Sans Serif"/>
                <a:cs typeface="Microsoft Sans Serif"/>
              </a:rPr>
              <a:t>+</a:t>
            </a:r>
            <a:r>
              <a:rPr sz="1800" spc="1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bất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kỳ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Microsoft Sans Serif"/>
                <a:cs typeface="Microsoft Sans Serif"/>
              </a:rPr>
              <a:t>yếu</a:t>
            </a:r>
            <a:r>
              <a:rPr sz="1800" spc="4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FF"/>
                </a:solidFill>
                <a:latin typeface="Microsoft Sans Serif"/>
                <a:cs typeface="Microsoft Sans Serif"/>
              </a:rPr>
              <a:t>tố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nguy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85" dirty="0">
                <a:solidFill>
                  <a:srgbClr val="0000FF"/>
                </a:solidFill>
                <a:latin typeface="Microsoft Sans Serif"/>
                <a:cs typeface="Microsoft Sans Serif"/>
              </a:rPr>
              <a:t>cơ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0000FF"/>
                </a:solidFill>
                <a:latin typeface="Microsoft Sans Serif"/>
                <a:cs typeface="Microsoft Sans Serif"/>
              </a:rPr>
              <a:t>đợt</a:t>
            </a:r>
            <a:r>
              <a:rPr sz="1800" spc="1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kịch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phát</a:t>
            </a:r>
            <a:endParaRPr sz="18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Clr>
                <a:srgbClr val="F79546"/>
              </a:buClr>
              <a:buSzPct val="8055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Cân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nhắc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bắt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đầu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175" dirty="0">
                <a:solidFill>
                  <a:srgbClr val="07182B"/>
                </a:solidFill>
                <a:latin typeface="Microsoft Sans Serif"/>
                <a:cs typeface="Microsoft Sans Serif"/>
              </a:rPr>
              <a:t>ở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bậc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cao</a:t>
            </a:r>
            <a:r>
              <a:rPr sz="18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nếu:</a:t>
            </a:r>
            <a:endParaRPr sz="1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Có</a:t>
            </a:r>
            <a:r>
              <a:rPr sz="1800" spc="1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triệu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0000FF"/>
                </a:solidFill>
                <a:latin typeface="Microsoft Sans Serif"/>
                <a:cs typeface="Microsoft Sans Serif"/>
              </a:rPr>
              <a:t>chứng</a:t>
            </a:r>
            <a:r>
              <a:rPr sz="1800" spc="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hen</a:t>
            </a:r>
            <a:r>
              <a:rPr sz="1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hàng</a:t>
            </a:r>
            <a:r>
              <a:rPr sz="1800" spc="1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ngày</a:t>
            </a:r>
            <a:endParaRPr sz="1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434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800" spc="45" dirty="0">
                <a:solidFill>
                  <a:srgbClr val="0000FF"/>
                </a:solidFill>
                <a:latin typeface="Microsoft Sans Serif"/>
                <a:cs typeface="Microsoft Sans Serif"/>
              </a:rPr>
              <a:t>Thức</a:t>
            </a:r>
            <a:r>
              <a:rPr sz="1800" spc="1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giấc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do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hen</a:t>
            </a:r>
            <a:r>
              <a:rPr sz="1800" spc="1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65" dirty="0">
                <a:solidFill>
                  <a:srgbClr val="0000FF"/>
                </a:solidFill>
                <a:latin typeface="Microsoft Sans Serif"/>
                <a:cs typeface="Microsoft Sans Serif"/>
              </a:rPr>
              <a:t>≥</a:t>
            </a:r>
            <a:r>
              <a:rPr sz="1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FF"/>
                </a:solidFill>
                <a:latin typeface="Microsoft Sans Serif"/>
                <a:cs typeface="Microsoft Sans Serif"/>
              </a:rPr>
              <a:t>1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lần/</a:t>
            </a:r>
            <a:r>
              <a:rPr sz="1800" spc="4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tuần,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đặc</a:t>
            </a:r>
            <a:r>
              <a:rPr sz="1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biệt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khi</a:t>
            </a:r>
            <a:r>
              <a:rPr sz="1800" spc="3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có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bất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kỳ</a:t>
            </a:r>
            <a:r>
              <a:rPr sz="1800" spc="1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Microsoft Sans Serif"/>
                <a:cs typeface="Microsoft Sans Serif"/>
              </a:rPr>
              <a:t>yếu</a:t>
            </a:r>
            <a:r>
              <a:rPr sz="1800" spc="5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FF"/>
                </a:solidFill>
                <a:latin typeface="Microsoft Sans Serif"/>
                <a:cs typeface="Microsoft Sans Serif"/>
              </a:rPr>
              <a:t>tố</a:t>
            </a:r>
            <a:r>
              <a:rPr sz="1800" spc="1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nguy</a:t>
            </a:r>
            <a:r>
              <a:rPr sz="1800" spc="4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85" dirty="0">
                <a:solidFill>
                  <a:srgbClr val="0000FF"/>
                </a:solidFill>
                <a:latin typeface="Microsoft Sans Serif"/>
                <a:cs typeface="Microsoft Sans Serif"/>
              </a:rPr>
              <a:t>cơ</a:t>
            </a:r>
            <a:r>
              <a:rPr sz="1800" spc="1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cho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0000FF"/>
                </a:solidFill>
                <a:latin typeface="Microsoft Sans Serif"/>
                <a:cs typeface="Microsoft Sans Serif"/>
              </a:rPr>
              <a:t>đợt</a:t>
            </a:r>
            <a:endParaRPr sz="1800">
              <a:latin typeface="Microsoft Sans Serif"/>
              <a:cs typeface="Microsoft Sans Serif"/>
            </a:endParaRPr>
          </a:p>
          <a:p>
            <a:pPr marL="756285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kịch</a:t>
            </a:r>
            <a:r>
              <a:rPr sz="1800" spc="-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phát</a:t>
            </a:r>
            <a:endParaRPr sz="18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Clr>
                <a:srgbClr val="F79546"/>
              </a:buClr>
              <a:buSzPct val="8055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Nếu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khởi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đầu</a:t>
            </a:r>
            <a:r>
              <a:rPr sz="18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là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một</a:t>
            </a:r>
            <a:r>
              <a:rPr sz="18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đợt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kịch</a:t>
            </a:r>
            <a:r>
              <a:rPr sz="18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phát:</a:t>
            </a:r>
            <a:endParaRPr sz="1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Dùng</a:t>
            </a:r>
            <a:r>
              <a:rPr sz="1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FF"/>
                </a:solidFill>
                <a:latin typeface="Microsoft Sans Serif"/>
                <a:cs typeface="Microsoft Sans Serif"/>
              </a:rPr>
              <a:t>một</a:t>
            </a:r>
            <a:r>
              <a:rPr sz="1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50" dirty="0">
                <a:solidFill>
                  <a:srgbClr val="0000FF"/>
                </a:solidFill>
                <a:latin typeface="Microsoft Sans Serif"/>
                <a:cs typeface="Microsoft Sans Serif"/>
              </a:rPr>
              <a:t>đợt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corticoid</a:t>
            </a:r>
            <a:r>
              <a:rPr sz="1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uống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ngắn</a:t>
            </a:r>
            <a:r>
              <a:rPr sz="1800" spc="3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ngày</a:t>
            </a:r>
            <a:r>
              <a:rPr sz="1800" spc="3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và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bắt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đầu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dùng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thuốc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95" dirty="0">
                <a:solidFill>
                  <a:srgbClr val="0000FF"/>
                </a:solidFill>
                <a:latin typeface="Microsoft Sans Serif"/>
                <a:cs typeface="Microsoft Sans Serif"/>
              </a:rPr>
              <a:t>dự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phòng</a:t>
            </a:r>
            <a:endParaRPr sz="1800">
              <a:latin typeface="Microsoft Sans Serif"/>
              <a:cs typeface="Microsoft Sans Serif"/>
            </a:endParaRPr>
          </a:p>
          <a:p>
            <a:pPr marL="756285">
              <a:lnSpc>
                <a:spcPct val="100000"/>
              </a:lnSpc>
            </a:pP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hàng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ngày</a:t>
            </a:r>
            <a:r>
              <a:rPr sz="1800" spc="4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(vd.</a:t>
            </a:r>
            <a:r>
              <a:rPr sz="18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FF"/>
                </a:solidFill>
                <a:latin typeface="Microsoft Sans Serif"/>
                <a:cs typeface="Microsoft Sans Serif"/>
              </a:rPr>
              <a:t>ICS</a:t>
            </a:r>
            <a:r>
              <a:rPr sz="1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Microsoft Sans Serif"/>
                <a:cs typeface="Microsoft Sans Serif"/>
              </a:rPr>
              <a:t>liều</a:t>
            </a:r>
            <a:r>
              <a:rPr sz="1800" spc="3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cao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hoặc</a:t>
            </a:r>
            <a:r>
              <a:rPr sz="1800" spc="4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Microsoft Sans Serif"/>
                <a:cs typeface="Microsoft Sans Serif"/>
              </a:rPr>
              <a:t>liều</a:t>
            </a:r>
            <a:r>
              <a:rPr sz="1800" spc="3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trung</a:t>
            </a:r>
            <a:r>
              <a:rPr sz="1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15" dirty="0">
                <a:solidFill>
                  <a:srgbClr val="0000FF"/>
                </a:solidFill>
                <a:latin typeface="Microsoft Sans Serif"/>
                <a:cs typeface="Microsoft Sans Serif"/>
              </a:rPr>
              <a:t>bình</a:t>
            </a:r>
            <a:r>
              <a:rPr sz="18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ICS/LABA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7184" y="352171"/>
            <a:ext cx="67818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124679"/>
                </a:solidFill>
              </a:rPr>
              <a:t>Khởi</a:t>
            </a:r>
            <a:r>
              <a:rPr sz="2200" spc="10" dirty="0">
                <a:solidFill>
                  <a:srgbClr val="124679"/>
                </a:solidFill>
              </a:rPr>
              <a:t> </a:t>
            </a:r>
            <a:r>
              <a:rPr sz="2200" spc="-5" dirty="0">
                <a:solidFill>
                  <a:srgbClr val="124679"/>
                </a:solidFill>
              </a:rPr>
              <a:t>đầu</a:t>
            </a:r>
            <a:r>
              <a:rPr sz="2200" spc="15" dirty="0">
                <a:solidFill>
                  <a:srgbClr val="124679"/>
                </a:solidFill>
              </a:rPr>
              <a:t> </a:t>
            </a:r>
            <a:r>
              <a:rPr sz="2200" spc="-5" dirty="0">
                <a:solidFill>
                  <a:srgbClr val="124679"/>
                </a:solidFill>
              </a:rPr>
              <a:t>điều</a:t>
            </a:r>
            <a:r>
              <a:rPr sz="2200" spc="15" dirty="0">
                <a:solidFill>
                  <a:srgbClr val="124679"/>
                </a:solidFill>
              </a:rPr>
              <a:t> </a:t>
            </a:r>
            <a:r>
              <a:rPr sz="2200" spc="-5" dirty="0">
                <a:solidFill>
                  <a:srgbClr val="124679"/>
                </a:solidFill>
              </a:rPr>
              <a:t>trị</a:t>
            </a:r>
            <a:r>
              <a:rPr sz="2200" spc="10" dirty="0">
                <a:solidFill>
                  <a:srgbClr val="124679"/>
                </a:solidFill>
              </a:rPr>
              <a:t> </a:t>
            </a:r>
            <a:r>
              <a:rPr sz="2200" spc="-5" dirty="0">
                <a:solidFill>
                  <a:srgbClr val="124679"/>
                </a:solidFill>
              </a:rPr>
              <a:t>dự</a:t>
            </a:r>
            <a:r>
              <a:rPr sz="2200" spc="5" dirty="0">
                <a:solidFill>
                  <a:srgbClr val="124679"/>
                </a:solidFill>
              </a:rPr>
              <a:t> </a:t>
            </a:r>
            <a:r>
              <a:rPr sz="2200" spc="-5" dirty="0">
                <a:solidFill>
                  <a:srgbClr val="124679"/>
                </a:solidFill>
              </a:rPr>
              <a:t>phòng</a:t>
            </a:r>
            <a:r>
              <a:rPr sz="2200" spc="30" dirty="0">
                <a:solidFill>
                  <a:srgbClr val="124679"/>
                </a:solidFill>
              </a:rPr>
              <a:t> </a:t>
            </a:r>
            <a:r>
              <a:rPr sz="2200" spc="-5" dirty="0">
                <a:solidFill>
                  <a:srgbClr val="124679"/>
                </a:solidFill>
              </a:rPr>
              <a:t>ở người</a:t>
            </a:r>
            <a:r>
              <a:rPr sz="2200" spc="10" dirty="0">
                <a:solidFill>
                  <a:srgbClr val="124679"/>
                </a:solidFill>
              </a:rPr>
              <a:t> </a:t>
            </a:r>
            <a:r>
              <a:rPr sz="2200" spc="-5" dirty="0">
                <a:solidFill>
                  <a:srgbClr val="124679"/>
                </a:solidFill>
              </a:rPr>
              <a:t>bệnh</a:t>
            </a:r>
            <a:r>
              <a:rPr sz="2200" spc="30" dirty="0">
                <a:solidFill>
                  <a:srgbClr val="124679"/>
                </a:solidFill>
              </a:rPr>
              <a:t> </a:t>
            </a:r>
            <a:r>
              <a:rPr sz="2200" spc="-5" dirty="0">
                <a:solidFill>
                  <a:srgbClr val="124679"/>
                </a:solidFill>
              </a:rPr>
              <a:t>≥</a:t>
            </a:r>
            <a:r>
              <a:rPr sz="2200" spc="40" dirty="0">
                <a:solidFill>
                  <a:srgbClr val="124679"/>
                </a:solidFill>
              </a:rPr>
              <a:t> </a:t>
            </a:r>
            <a:r>
              <a:rPr sz="2200" spc="-5" dirty="0">
                <a:solidFill>
                  <a:srgbClr val="124679"/>
                </a:solidFill>
              </a:rPr>
              <a:t>12</a:t>
            </a:r>
            <a:r>
              <a:rPr sz="2200" dirty="0">
                <a:solidFill>
                  <a:srgbClr val="124679"/>
                </a:solidFill>
              </a:rPr>
              <a:t> </a:t>
            </a:r>
            <a:r>
              <a:rPr sz="2200" spc="-5" dirty="0">
                <a:solidFill>
                  <a:srgbClr val="124679"/>
                </a:solidFill>
              </a:rPr>
              <a:t>tuổi</a:t>
            </a:r>
            <a:endParaRPr sz="2200"/>
          </a:p>
        </p:txBody>
      </p:sp>
      <p:sp>
        <p:nvSpPr>
          <p:cNvPr id="5" name="object 5"/>
          <p:cNvSpPr txBox="1"/>
          <p:nvPr/>
        </p:nvSpPr>
        <p:spPr>
          <a:xfrm>
            <a:off x="238455" y="5549900"/>
            <a:ext cx="775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45F685E-C872-4A7C-AD9C-BF1587071284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" y="5544311"/>
            <a:ext cx="8819515" cy="170815"/>
          </a:xfrm>
          <a:custGeom>
            <a:avLst/>
            <a:gdLst/>
            <a:ahLst/>
            <a:cxnLst/>
            <a:rect l="l" t="t" r="r" b="b"/>
            <a:pathLst>
              <a:path w="8819515" h="170814">
                <a:moveTo>
                  <a:pt x="8771382" y="0"/>
                </a:moveTo>
                <a:lnTo>
                  <a:pt x="47993" y="0"/>
                </a:lnTo>
                <a:lnTo>
                  <a:pt x="29312" y="2826"/>
                </a:lnTo>
                <a:lnTo>
                  <a:pt x="14057" y="10534"/>
                </a:lnTo>
                <a:lnTo>
                  <a:pt x="3771" y="21967"/>
                </a:lnTo>
                <a:lnTo>
                  <a:pt x="0" y="35966"/>
                </a:lnTo>
                <a:lnTo>
                  <a:pt x="0" y="170686"/>
                </a:lnTo>
                <a:lnTo>
                  <a:pt x="8819388" y="170686"/>
                </a:lnTo>
                <a:lnTo>
                  <a:pt x="8819388" y="35966"/>
                </a:lnTo>
                <a:lnTo>
                  <a:pt x="8815619" y="21967"/>
                </a:lnTo>
                <a:lnTo>
                  <a:pt x="8805338" y="10534"/>
                </a:lnTo>
                <a:lnTo>
                  <a:pt x="8790080" y="2826"/>
                </a:lnTo>
                <a:lnTo>
                  <a:pt x="8771382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15823"/>
            <a:ext cx="8819515" cy="1088390"/>
            <a:chOff x="152400" y="115823"/>
            <a:chExt cx="8819515" cy="108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15823"/>
              <a:ext cx="8819388" cy="10880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1376" y="153923"/>
              <a:ext cx="967739" cy="8290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180580" y="5539841"/>
            <a:ext cx="16662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71499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C1E94A8-E73F-4F0D-97B1-0DCF1596A0E0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" y="5544311"/>
            <a:ext cx="8819515" cy="170815"/>
          </a:xfrm>
          <a:custGeom>
            <a:avLst/>
            <a:gdLst/>
            <a:ahLst/>
            <a:cxnLst/>
            <a:rect l="l" t="t" r="r" b="b"/>
            <a:pathLst>
              <a:path w="8819515" h="170814">
                <a:moveTo>
                  <a:pt x="8771382" y="0"/>
                </a:moveTo>
                <a:lnTo>
                  <a:pt x="47993" y="0"/>
                </a:lnTo>
                <a:lnTo>
                  <a:pt x="29312" y="2826"/>
                </a:lnTo>
                <a:lnTo>
                  <a:pt x="14057" y="10534"/>
                </a:lnTo>
                <a:lnTo>
                  <a:pt x="3771" y="21967"/>
                </a:lnTo>
                <a:lnTo>
                  <a:pt x="0" y="35966"/>
                </a:lnTo>
                <a:lnTo>
                  <a:pt x="0" y="170686"/>
                </a:lnTo>
                <a:lnTo>
                  <a:pt x="8819388" y="170686"/>
                </a:lnTo>
                <a:lnTo>
                  <a:pt x="8819388" y="35966"/>
                </a:lnTo>
                <a:lnTo>
                  <a:pt x="8815619" y="21967"/>
                </a:lnTo>
                <a:lnTo>
                  <a:pt x="8805338" y="10534"/>
                </a:lnTo>
                <a:lnTo>
                  <a:pt x="8790080" y="2826"/>
                </a:lnTo>
                <a:lnTo>
                  <a:pt x="8771382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15823"/>
            <a:ext cx="8819515" cy="1088390"/>
            <a:chOff x="152400" y="115823"/>
            <a:chExt cx="8819515" cy="108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15823"/>
              <a:ext cx="8819388" cy="10880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1376" y="153923"/>
              <a:ext cx="967739" cy="8290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180580" y="5539841"/>
            <a:ext cx="16662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4592" y="5544311"/>
            <a:ext cx="8821420" cy="170815"/>
          </a:xfrm>
          <a:custGeom>
            <a:avLst/>
            <a:gdLst/>
            <a:ahLst/>
            <a:cxnLst/>
            <a:rect l="l" t="t" r="r" b="b"/>
            <a:pathLst>
              <a:path w="8821420" h="170814">
                <a:moveTo>
                  <a:pt x="8772906" y="0"/>
                </a:moveTo>
                <a:lnTo>
                  <a:pt x="48005" y="0"/>
                </a:lnTo>
                <a:lnTo>
                  <a:pt x="29324" y="2832"/>
                </a:lnTo>
                <a:lnTo>
                  <a:pt x="14058" y="10540"/>
                </a:lnTo>
                <a:lnTo>
                  <a:pt x="3771" y="21970"/>
                </a:lnTo>
                <a:lnTo>
                  <a:pt x="0" y="35966"/>
                </a:lnTo>
                <a:lnTo>
                  <a:pt x="0" y="170597"/>
                </a:lnTo>
                <a:lnTo>
                  <a:pt x="8820912" y="170597"/>
                </a:lnTo>
                <a:lnTo>
                  <a:pt x="8820912" y="35966"/>
                </a:lnTo>
                <a:lnTo>
                  <a:pt x="8817102" y="21970"/>
                </a:lnTo>
                <a:lnTo>
                  <a:pt x="8806815" y="10540"/>
                </a:lnTo>
                <a:lnTo>
                  <a:pt x="8791575" y="2832"/>
                </a:lnTo>
                <a:lnTo>
                  <a:pt x="8772906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0647" y="5523077"/>
            <a:ext cx="14122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GINA</a:t>
            </a:r>
            <a:r>
              <a:rPr sz="11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2022,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Box</a:t>
            </a:r>
            <a:r>
              <a:rPr sz="11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3-4Bii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" y="0"/>
            <a:ext cx="9134856" cy="5714998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E048C20-DF21-47C3-9461-1FDB3BD374E0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0580" y="5539841"/>
            <a:ext cx="16662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757" y="1129118"/>
            <a:ext cx="8068309" cy="25019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Clr>
                <a:srgbClr val="F79546"/>
              </a:buClr>
              <a:buSzPct val="80357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HPQ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nên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140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đánh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giá</a:t>
            </a:r>
            <a:r>
              <a:rPr sz="2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lại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7182B"/>
                </a:solidFill>
                <a:latin typeface="Microsoft Sans Serif"/>
                <a:cs typeface="Microsoft Sans Serif"/>
              </a:rPr>
              <a:t>sau</a:t>
            </a:r>
            <a:r>
              <a:rPr sz="2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bao</a:t>
            </a:r>
            <a:r>
              <a:rPr sz="28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lâu?</a:t>
            </a:r>
            <a:endParaRPr sz="2800">
              <a:latin typeface="Microsoft Sans Serif"/>
              <a:cs typeface="Microsoft Sans Serif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675"/>
              </a:spcBef>
              <a:buClr>
                <a:srgbClr val="F79546"/>
              </a:buClr>
              <a:buFont typeface="Wingdings"/>
              <a:buChar char=""/>
              <a:tabLst>
                <a:tab pos="926465" algn="l"/>
                <a:tab pos="927100" algn="l"/>
              </a:tabLst>
            </a:pP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1-3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tháng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sau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2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bắt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đầu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trị,</a:t>
            </a:r>
            <a:r>
              <a:rPr sz="2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sau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đó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mỗi </a:t>
            </a:r>
            <a:r>
              <a:rPr sz="2800" spc="-7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3-12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tháng.</a:t>
            </a:r>
            <a:endParaRPr sz="2800">
              <a:latin typeface="Microsoft Sans Serif"/>
              <a:cs typeface="Microsoft Sans Serif"/>
            </a:endParaRPr>
          </a:p>
          <a:p>
            <a:pPr marL="927100" lvl="1" indent="-457200">
              <a:lnSpc>
                <a:spcPct val="100000"/>
              </a:lnSpc>
              <a:spcBef>
                <a:spcPts val="670"/>
              </a:spcBef>
              <a:buClr>
                <a:srgbClr val="F79546"/>
              </a:buClr>
              <a:buFont typeface="Wingdings"/>
              <a:buChar char=""/>
              <a:tabLst>
                <a:tab pos="926465" algn="l"/>
                <a:tab pos="927100" algn="l"/>
              </a:tabLst>
            </a:pPr>
            <a:r>
              <a:rPr sz="2800" spc="-25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</a:t>
            </a:r>
            <a:r>
              <a:rPr sz="28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thời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gian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mang</a:t>
            </a:r>
            <a:r>
              <a:rPr sz="28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thai: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mỗi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4-6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tuần</a:t>
            </a:r>
            <a:endParaRPr sz="2800">
              <a:latin typeface="Microsoft Sans Serif"/>
              <a:cs typeface="Microsoft Sans Serif"/>
            </a:endParaRPr>
          </a:p>
          <a:p>
            <a:pPr marL="927100" lvl="1" indent="-457200">
              <a:lnSpc>
                <a:spcPct val="100000"/>
              </a:lnSpc>
              <a:spcBef>
                <a:spcPts val="675"/>
              </a:spcBef>
              <a:buClr>
                <a:srgbClr val="F79546"/>
              </a:buClr>
              <a:buFont typeface="Wingdings"/>
              <a:buChar char=""/>
              <a:tabLst>
                <a:tab pos="926465" algn="l"/>
                <a:tab pos="927100" algn="l"/>
              </a:tabLst>
            </a:pP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Sau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1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đợt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kịch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phát:</a:t>
            </a:r>
            <a:r>
              <a:rPr sz="2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vòng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1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tuần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0181" y="403098"/>
            <a:ext cx="4338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124679"/>
                </a:solidFill>
              </a:rPr>
              <a:t>Đánh</a:t>
            </a:r>
            <a:r>
              <a:rPr spc="10" dirty="0">
                <a:solidFill>
                  <a:srgbClr val="124679"/>
                </a:solidFill>
              </a:rPr>
              <a:t> </a:t>
            </a:r>
            <a:r>
              <a:rPr spc="-5" dirty="0">
                <a:solidFill>
                  <a:srgbClr val="124679"/>
                </a:solidFill>
              </a:rPr>
              <a:t>giá</a:t>
            </a:r>
            <a:r>
              <a:rPr spc="-10" dirty="0">
                <a:solidFill>
                  <a:srgbClr val="124679"/>
                </a:solidFill>
              </a:rPr>
              <a:t> </a:t>
            </a:r>
            <a:r>
              <a:rPr spc="-5" dirty="0">
                <a:solidFill>
                  <a:srgbClr val="124679"/>
                </a:solidFill>
              </a:rPr>
              <a:t>đáp</a:t>
            </a:r>
            <a:r>
              <a:rPr spc="5" dirty="0">
                <a:solidFill>
                  <a:srgbClr val="124679"/>
                </a:solidFill>
              </a:rPr>
              <a:t> </a:t>
            </a:r>
            <a:r>
              <a:rPr spc="-10" dirty="0">
                <a:solidFill>
                  <a:srgbClr val="124679"/>
                </a:solidFill>
              </a:rPr>
              <a:t>ứng</a:t>
            </a:r>
            <a:r>
              <a:rPr spc="5" dirty="0">
                <a:solidFill>
                  <a:srgbClr val="124679"/>
                </a:solidFill>
              </a:rPr>
              <a:t> </a:t>
            </a:r>
            <a:r>
              <a:rPr spc="-5" dirty="0">
                <a:solidFill>
                  <a:srgbClr val="124679"/>
                </a:solidFill>
              </a:rPr>
              <a:t>điều</a:t>
            </a:r>
            <a:r>
              <a:rPr spc="10" dirty="0">
                <a:solidFill>
                  <a:srgbClr val="124679"/>
                </a:solidFill>
              </a:rPr>
              <a:t> </a:t>
            </a:r>
            <a:r>
              <a:rPr spc="-5" dirty="0">
                <a:solidFill>
                  <a:srgbClr val="124679"/>
                </a:solidFill>
              </a:rPr>
              <a:t>trị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8455" y="5549900"/>
            <a:ext cx="775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785" y="5301488"/>
            <a:ext cx="723963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*Approved</a:t>
            </a:r>
            <a:r>
              <a:rPr sz="1400" dirty="0">
                <a:solidFill>
                  <a:srgbClr val="124679"/>
                </a:solidFill>
                <a:latin typeface="Microsoft Sans Serif"/>
                <a:cs typeface="Microsoft Sans Serif"/>
              </a:rPr>
              <a:t> only</a:t>
            </a:r>
            <a:r>
              <a:rPr sz="14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24679"/>
                </a:solidFill>
                <a:latin typeface="Microsoft Sans Serif"/>
                <a:cs typeface="Microsoft Sans Serif"/>
              </a:rPr>
              <a:t>for</a:t>
            </a:r>
            <a:r>
              <a:rPr sz="14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24679"/>
                </a:solidFill>
                <a:latin typeface="Microsoft Sans Serif"/>
                <a:cs typeface="Microsoft Sans Serif"/>
              </a:rPr>
              <a:t>low</a:t>
            </a:r>
            <a:r>
              <a:rPr sz="14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24679"/>
                </a:solidFill>
                <a:latin typeface="Microsoft Sans Serif"/>
                <a:cs typeface="Microsoft Sans Serif"/>
              </a:rPr>
              <a:t>dose</a:t>
            </a:r>
            <a:r>
              <a:rPr sz="1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beclometasone/formoterol</a:t>
            </a:r>
            <a:r>
              <a:rPr sz="1400" spc="-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24679"/>
                </a:solidFill>
                <a:latin typeface="Microsoft Sans Serif"/>
                <a:cs typeface="Microsoft Sans Serif"/>
              </a:rPr>
              <a:t>and</a:t>
            </a:r>
            <a:r>
              <a:rPr sz="14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24679"/>
                </a:solidFill>
                <a:latin typeface="Microsoft Sans Serif"/>
                <a:cs typeface="Microsoft Sans Serif"/>
              </a:rPr>
              <a:t>low</a:t>
            </a:r>
            <a:r>
              <a:rPr sz="1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24679"/>
                </a:solidFill>
                <a:latin typeface="Microsoft Sans Serif"/>
                <a:cs typeface="Microsoft Sans Serif"/>
              </a:rPr>
              <a:t>dose</a:t>
            </a:r>
            <a:r>
              <a:rPr sz="1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budesonide/formoterol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583423" y="2034539"/>
            <a:ext cx="1445260" cy="1211580"/>
            <a:chOff x="7583423" y="2034539"/>
            <a:chExt cx="1445260" cy="12115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3423" y="2034539"/>
              <a:ext cx="1444752" cy="12115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54239" y="2190876"/>
              <a:ext cx="531495" cy="598170"/>
            </a:xfrm>
            <a:custGeom>
              <a:avLst/>
              <a:gdLst/>
              <a:ahLst/>
              <a:cxnLst/>
              <a:rect l="l" t="t" r="r" b="b"/>
              <a:pathLst>
                <a:path w="531495" h="598169">
                  <a:moveTo>
                    <a:pt x="64389" y="446913"/>
                  </a:moveTo>
                  <a:lnTo>
                    <a:pt x="64008" y="433197"/>
                  </a:lnTo>
                  <a:lnTo>
                    <a:pt x="0" y="412623"/>
                  </a:lnTo>
                  <a:lnTo>
                    <a:pt x="508" y="426212"/>
                  </a:lnTo>
                  <a:lnTo>
                    <a:pt x="47752" y="440182"/>
                  </a:lnTo>
                  <a:lnTo>
                    <a:pt x="1397" y="457708"/>
                  </a:lnTo>
                  <a:lnTo>
                    <a:pt x="1905" y="471551"/>
                  </a:lnTo>
                  <a:lnTo>
                    <a:pt x="64389" y="446913"/>
                  </a:lnTo>
                  <a:close/>
                </a:path>
                <a:path w="531495" h="598169">
                  <a:moveTo>
                    <a:pt x="65532" y="393065"/>
                  </a:moveTo>
                  <a:lnTo>
                    <a:pt x="2413" y="388620"/>
                  </a:lnTo>
                  <a:lnTo>
                    <a:pt x="1397" y="401320"/>
                  </a:lnTo>
                  <a:lnTo>
                    <a:pt x="64516" y="405892"/>
                  </a:lnTo>
                  <a:lnTo>
                    <a:pt x="65532" y="393065"/>
                  </a:lnTo>
                  <a:close/>
                </a:path>
                <a:path w="531495" h="598169">
                  <a:moveTo>
                    <a:pt x="73914" y="519303"/>
                  </a:moveTo>
                  <a:lnTo>
                    <a:pt x="65786" y="471932"/>
                  </a:lnTo>
                  <a:lnTo>
                    <a:pt x="55245" y="473710"/>
                  </a:lnTo>
                  <a:lnTo>
                    <a:pt x="61214" y="508635"/>
                  </a:lnTo>
                  <a:lnTo>
                    <a:pt x="44323" y="511556"/>
                  </a:lnTo>
                  <a:lnTo>
                    <a:pt x="38862" y="480187"/>
                  </a:lnTo>
                  <a:lnTo>
                    <a:pt x="28321" y="482092"/>
                  </a:lnTo>
                  <a:lnTo>
                    <a:pt x="33782" y="513334"/>
                  </a:lnTo>
                  <a:lnTo>
                    <a:pt x="19939" y="515747"/>
                  </a:lnTo>
                  <a:lnTo>
                    <a:pt x="14097" y="482092"/>
                  </a:lnTo>
                  <a:lnTo>
                    <a:pt x="3556" y="483870"/>
                  </a:lnTo>
                  <a:lnTo>
                    <a:pt x="11557" y="530098"/>
                  </a:lnTo>
                  <a:lnTo>
                    <a:pt x="73914" y="519303"/>
                  </a:lnTo>
                  <a:close/>
                </a:path>
                <a:path w="531495" h="598169">
                  <a:moveTo>
                    <a:pt x="74422" y="335534"/>
                  </a:moveTo>
                  <a:lnTo>
                    <a:pt x="63881" y="333629"/>
                  </a:lnTo>
                  <a:lnTo>
                    <a:pt x="57658" y="368427"/>
                  </a:lnTo>
                  <a:lnTo>
                    <a:pt x="40640" y="365379"/>
                  </a:lnTo>
                  <a:lnTo>
                    <a:pt x="46355" y="334137"/>
                  </a:lnTo>
                  <a:lnTo>
                    <a:pt x="35814" y="332232"/>
                  </a:lnTo>
                  <a:lnTo>
                    <a:pt x="30226" y="363474"/>
                  </a:lnTo>
                  <a:lnTo>
                    <a:pt x="16383" y="361061"/>
                  </a:lnTo>
                  <a:lnTo>
                    <a:pt x="22479" y="327406"/>
                  </a:lnTo>
                  <a:lnTo>
                    <a:pt x="11938" y="325501"/>
                  </a:lnTo>
                  <a:lnTo>
                    <a:pt x="3556" y="371729"/>
                  </a:lnTo>
                  <a:lnTo>
                    <a:pt x="65913" y="382905"/>
                  </a:lnTo>
                  <a:lnTo>
                    <a:pt x="74422" y="335534"/>
                  </a:lnTo>
                  <a:close/>
                </a:path>
                <a:path w="531495" h="598169">
                  <a:moveTo>
                    <a:pt x="92075" y="578231"/>
                  </a:moveTo>
                  <a:lnTo>
                    <a:pt x="90754" y="574167"/>
                  </a:lnTo>
                  <a:lnTo>
                    <a:pt x="88138" y="566039"/>
                  </a:lnTo>
                  <a:lnTo>
                    <a:pt x="62992" y="574167"/>
                  </a:lnTo>
                  <a:lnTo>
                    <a:pt x="62230" y="571627"/>
                  </a:lnTo>
                  <a:lnTo>
                    <a:pt x="61341" y="568833"/>
                  </a:lnTo>
                  <a:lnTo>
                    <a:pt x="60960" y="566801"/>
                  </a:lnTo>
                  <a:lnTo>
                    <a:pt x="67589" y="553466"/>
                  </a:lnTo>
                  <a:lnTo>
                    <a:pt x="69088" y="551561"/>
                  </a:lnTo>
                  <a:lnTo>
                    <a:pt x="79375" y="538607"/>
                  </a:lnTo>
                  <a:lnTo>
                    <a:pt x="74676" y="524002"/>
                  </a:lnTo>
                  <a:lnTo>
                    <a:pt x="65278" y="535178"/>
                  </a:lnTo>
                  <a:lnTo>
                    <a:pt x="61468" y="539623"/>
                  </a:lnTo>
                  <a:lnTo>
                    <a:pt x="59055" y="542925"/>
                  </a:lnTo>
                  <a:lnTo>
                    <a:pt x="57785" y="545338"/>
                  </a:lnTo>
                  <a:lnTo>
                    <a:pt x="56388" y="547624"/>
                  </a:lnTo>
                  <a:lnTo>
                    <a:pt x="55499" y="550291"/>
                  </a:lnTo>
                  <a:lnTo>
                    <a:pt x="54737" y="553466"/>
                  </a:lnTo>
                  <a:lnTo>
                    <a:pt x="53467" y="550799"/>
                  </a:lnTo>
                  <a:lnTo>
                    <a:pt x="53467" y="577215"/>
                  </a:lnTo>
                  <a:lnTo>
                    <a:pt x="38100" y="582168"/>
                  </a:lnTo>
                  <a:lnTo>
                    <a:pt x="33528" y="567817"/>
                  </a:lnTo>
                  <a:lnTo>
                    <a:pt x="32639" y="564769"/>
                  </a:lnTo>
                  <a:lnTo>
                    <a:pt x="32385" y="563753"/>
                  </a:lnTo>
                  <a:lnTo>
                    <a:pt x="32219" y="562483"/>
                  </a:lnTo>
                  <a:lnTo>
                    <a:pt x="32270" y="560705"/>
                  </a:lnTo>
                  <a:lnTo>
                    <a:pt x="32385" y="559943"/>
                  </a:lnTo>
                  <a:lnTo>
                    <a:pt x="34163" y="556895"/>
                  </a:lnTo>
                  <a:lnTo>
                    <a:pt x="35687" y="555879"/>
                  </a:lnTo>
                  <a:lnTo>
                    <a:pt x="37719" y="555244"/>
                  </a:lnTo>
                  <a:lnTo>
                    <a:pt x="39497" y="554609"/>
                  </a:lnTo>
                  <a:lnTo>
                    <a:pt x="41148" y="554609"/>
                  </a:lnTo>
                  <a:lnTo>
                    <a:pt x="42672" y="554990"/>
                  </a:lnTo>
                  <a:lnTo>
                    <a:pt x="44069" y="555371"/>
                  </a:lnTo>
                  <a:lnTo>
                    <a:pt x="45339" y="556260"/>
                  </a:lnTo>
                  <a:lnTo>
                    <a:pt x="46228" y="557530"/>
                  </a:lnTo>
                  <a:lnTo>
                    <a:pt x="47244" y="558800"/>
                  </a:lnTo>
                  <a:lnTo>
                    <a:pt x="48641" y="562483"/>
                  </a:lnTo>
                  <a:lnTo>
                    <a:pt x="50546" y="568198"/>
                  </a:lnTo>
                  <a:lnTo>
                    <a:pt x="53467" y="577215"/>
                  </a:lnTo>
                  <a:lnTo>
                    <a:pt x="53467" y="550799"/>
                  </a:lnTo>
                  <a:lnTo>
                    <a:pt x="52324" y="548386"/>
                  </a:lnTo>
                  <a:lnTo>
                    <a:pt x="49149" y="544957"/>
                  </a:lnTo>
                  <a:lnTo>
                    <a:pt x="41529" y="541655"/>
                  </a:lnTo>
                  <a:lnTo>
                    <a:pt x="37465" y="541528"/>
                  </a:lnTo>
                  <a:lnTo>
                    <a:pt x="32893" y="542925"/>
                  </a:lnTo>
                  <a:lnTo>
                    <a:pt x="20599" y="560832"/>
                  </a:lnTo>
                  <a:lnTo>
                    <a:pt x="21590" y="565658"/>
                  </a:lnTo>
                  <a:lnTo>
                    <a:pt x="31877" y="597662"/>
                  </a:lnTo>
                  <a:lnTo>
                    <a:pt x="79870" y="582168"/>
                  </a:lnTo>
                  <a:lnTo>
                    <a:pt x="92075" y="578231"/>
                  </a:lnTo>
                  <a:close/>
                </a:path>
                <a:path w="531495" h="598169">
                  <a:moveTo>
                    <a:pt x="97536" y="269875"/>
                  </a:moveTo>
                  <a:lnTo>
                    <a:pt x="43942" y="232930"/>
                  </a:lnTo>
                  <a:lnTo>
                    <a:pt x="39370" y="244983"/>
                  </a:lnTo>
                  <a:lnTo>
                    <a:pt x="77216" y="269875"/>
                  </a:lnTo>
                  <a:lnTo>
                    <a:pt x="31877" y="264414"/>
                  </a:lnTo>
                  <a:lnTo>
                    <a:pt x="26543" y="278638"/>
                  </a:lnTo>
                  <a:lnTo>
                    <a:pt x="62992" y="304927"/>
                  </a:lnTo>
                  <a:lnTo>
                    <a:pt x="18923" y="298323"/>
                  </a:lnTo>
                  <a:lnTo>
                    <a:pt x="14351" y="310515"/>
                  </a:lnTo>
                  <a:lnTo>
                    <a:pt x="78867" y="319024"/>
                  </a:lnTo>
                  <a:lnTo>
                    <a:pt x="83693" y="306070"/>
                  </a:lnTo>
                  <a:lnTo>
                    <a:pt x="44069" y="277495"/>
                  </a:lnTo>
                  <a:lnTo>
                    <a:pt x="92710" y="282575"/>
                  </a:lnTo>
                  <a:lnTo>
                    <a:pt x="97536" y="269875"/>
                  </a:lnTo>
                  <a:close/>
                </a:path>
                <a:path w="531495" h="598169">
                  <a:moveTo>
                    <a:pt x="151384" y="186944"/>
                  </a:moveTo>
                  <a:lnTo>
                    <a:pt x="136906" y="185801"/>
                  </a:lnTo>
                  <a:lnTo>
                    <a:pt x="131191" y="185420"/>
                  </a:lnTo>
                  <a:lnTo>
                    <a:pt x="127000" y="185293"/>
                  </a:lnTo>
                  <a:lnTo>
                    <a:pt x="124333" y="185674"/>
                  </a:lnTo>
                  <a:lnTo>
                    <a:pt x="121666" y="185928"/>
                  </a:lnTo>
                  <a:lnTo>
                    <a:pt x="118999" y="186690"/>
                  </a:lnTo>
                  <a:lnTo>
                    <a:pt x="115951" y="187960"/>
                  </a:lnTo>
                  <a:lnTo>
                    <a:pt x="118618" y="183007"/>
                  </a:lnTo>
                  <a:lnTo>
                    <a:pt x="119507" y="178562"/>
                  </a:lnTo>
                  <a:lnTo>
                    <a:pt x="118745" y="174498"/>
                  </a:lnTo>
                  <a:lnTo>
                    <a:pt x="118491" y="173355"/>
                  </a:lnTo>
                  <a:lnTo>
                    <a:pt x="117856" y="170434"/>
                  </a:lnTo>
                  <a:lnTo>
                    <a:pt x="115570" y="166878"/>
                  </a:lnTo>
                  <a:lnTo>
                    <a:pt x="111633" y="164084"/>
                  </a:lnTo>
                  <a:lnTo>
                    <a:pt x="108712" y="161925"/>
                  </a:lnTo>
                  <a:lnTo>
                    <a:pt x="108204" y="161734"/>
                  </a:lnTo>
                  <a:lnTo>
                    <a:pt x="108204" y="180467"/>
                  </a:lnTo>
                  <a:lnTo>
                    <a:pt x="108204" y="181991"/>
                  </a:lnTo>
                  <a:lnTo>
                    <a:pt x="107188" y="185039"/>
                  </a:lnTo>
                  <a:lnTo>
                    <a:pt x="105156" y="188341"/>
                  </a:lnTo>
                  <a:lnTo>
                    <a:pt x="101473" y="193294"/>
                  </a:lnTo>
                  <a:lnTo>
                    <a:pt x="95885" y="200914"/>
                  </a:lnTo>
                  <a:lnTo>
                    <a:pt x="82931" y="191389"/>
                  </a:lnTo>
                  <a:lnTo>
                    <a:pt x="88900" y="183388"/>
                  </a:lnTo>
                  <a:lnTo>
                    <a:pt x="92036" y="179070"/>
                  </a:lnTo>
                  <a:lnTo>
                    <a:pt x="101092" y="173355"/>
                  </a:lnTo>
                  <a:lnTo>
                    <a:pt x="102870" y="173990"/>
                  </a:lnTo>
                  <a:lnTo>
                    <a:pt x="106045" y="176403"/>
                  </a:lnTo>
                  <a:lnTo>
                    <a:pt x="107061" y="177673"/>
                  </a:lnTo>
                  <a:lnTo>
                    <a:pt x="107619" y="179197"/>
                  </a:lnTo>
                  <a:lnTo>
                    <a:pt x="108204" y="180467"/>
                  </a:lnTo>
                  <a:lnTo>
                    <a:pt x="108204" y="161734"/>
                  </a:lnTo>
                  <a:lnTo>
                    <a:pt x="105410" y="160655"/>
                  </a:lnTo>
                  <a:lnTo>
                    <a:pt x="101981" y="160401"/>
                  </a:lnTo>
                  <a:lnTo>
                    <a:pt x="98552" y="160274"/>
                  </a:lnTo>
                  <a:lnTo>
                    <a:pt x="95504" y="161036"/>
                  </a:lnTo>
                  <a:lnTo>
                    <a:pt x="92837" y="162814"/>
                  </a:lnTo>
                  <a:lnTo>
                    <a:pt x="90043" y="164592"/>
                  </a:lnTo>
                  <a:lnTo>
                    <a:pt x="86741" y="168275"/>
                  </a:lnTo>
                  <a:lnTo>
                    <a:pt x="82575" y="173736"/>
                  </a:lnTo>
                  <a:lnTo>
                    <a:pt x="66802" y="195326"/>
                  </a:lnTo>
                  <a:lnTo>
                    <a:pt x="117856" y="232791"/>
                  </a:lnTo>
                  <a:lnTo>
                    <a:pt x="125349" y="222504"/>
                  </a:lnTo>
                  <a:lnTo>
                    <a:pt x="104013" y="206883"/>
                  </a:lnTo>
                  <a:lnTo>
                    <a:pt x="105537" y="204724"/>
                  </a:lnTo>
                  <a:lnTo>
                    <a:pt x="107315" y="202438"/>
                  </a:lnTo>
                  <a:lnTo>
                    <a:pt x="108712" y="200914"/>
                  </a:lnTo>
                  <a:lnTo>
                    <a:pt x="108839" y="200787"/>
                  </a:lnTo>
                  <a:lnTo>
                    <a:pt x="109982" y="200025"/>
                  </a:lnTo>
                  <a:lnTo>
                    <a:pt x="111125" y="199136"/>
                  </a:lnTo>
                  <a:lnTo>
                    <a:pt x="112649" y="198628"/>
                  </a:lnTo>
                  <a:lnTo>
                    <a:pt x="114300" y="198501"/>
                  </a:lnTo>
                  <a:lnTo>
                    <a:pt x="116078" y="198247"/>
                  </a:lnTo>
                  <a:lnTo>
                    <a:pt x="119888" y="198247"/>
                  </a:lnTo>
                  <a:lnTo>
                    <a:pt x="142367" y="199263"/>
                  </a:lnTo>
                  <a:lnTo>
                    <a:pt x="143103" y="198247"/>
                  </a:lnTo>
                  <a:lnTo>
                    <a:pt x="150634" y="187960"/>
                  </a:lnTo>
                  <a:lnTo>
                    <a:pt x="151384" y="186944"/>
                  </a:lnTo>
                  <a:close/>
                </a:path>
                <a:path w="531495" h="598169">
                  <a:moveTo>
                    <a:pt x="189230" y="150368"/>
                  </a:moveTo>
                  <a:lnTo>
                    <a:pt x="181737" y="142748"/>
                  </a:lnTo>
                  <a:lnTo>
                    <a:pt x="156464" y="167386"/>
                  </a:lnTo>
                  <a:lnTo>
                    <a:pt x="144526" y="155067"/>
                  </a:lnTo>
                  <a:lnTo>
                    <a:pt x="167132" y="132842"/>
                  </a:lnTo>
                  <a:lnTo>
                    <a:pt x="159766" y="125222"/>
                  </a:lnTo>
                  <a:lnTo>
                    <a:pt x="137033" y="147447"/>
                  </a:lnTo>
                  <a:lnTo>
                    <a:pt x="127254" y="137414"/>
                  </a:lnTo>
                  <a:lnTo>
                    <a:pt x="151638" y="113538"/>
                  </a:lnTo>
                  <a:lnTo>
                    <a:pt x="144145" y="105918"/>
                  </a:lnTo>
                  <a:lnTo>
                    <a:pt x="110617" y="138684"/>
                  </a:lnTo>
                  <a:lnTo>
                    <a:pt x="154813" y="184023"/>
                  </a:lnTo>
                  <a:lnTo>
                    <a:pt x="189230" y="150368"/>
                  </a:lnTo>
                  <a:close/>
                </a:path>
                <a:path w="531495" h="598169">
                  <a:moveTo>
                    <a:pt x="228346" y="115824"/>
                  </a:moveTo>
                  <a:lnTo>
                    <a:pt x="228092" y="112141"/>
                  </a:lnTo>
                  <a:lnTo>
                    <a:pt x="227965" y="108331"/>
                  </a:lnTo>
                  <a:lnTo>
                    <a:pt x="226822" y="105029"/>
                  </a:lnTo>
                  <a:lnTo>
                    <a:pt x="222377" y="98806"/>
                  </a:lnTo>
                  <a:lnTo>
                    <a:pt x="219710" y="96520"/>
                  </a:lnTo>
                  <a:lnTo>
                    <a:pt x="213868" y="94107"/>
                  </a:lnTo>
                  <a:lnTo>
                    <a:pt x="210693" y="93599"/>
                  </a:lnTo>
                  <a:lnTo>
                    <a:pt x="204089" y="94488"/>
                  </a:lnTo>
                  <a:lnTo>
                    <a:pt x="199390" y="95885"/>
                  </a:lnTo>
                  <a:lnTo>
                    <a:pt x="187579" y="100711"/>
                  </a:lnTo>
                  <a:lnTo>
                    <a:pt x="183642" y="101854"/>
                  </a:lnTo>
                  <a:lnTo>
                    <a:pt x="179832" y="101473"/>
                  </a:lnTo>
                  <a:lnTo>
                    <a:pt x="178562" y="100838"/>
                  </a:lnTo>
                  <a:lnTo>
                    <a:pt x="176784" y="98298"/>
                  </a:lnTo>
                  <a:lnTo>
                    <a:pt x="176530" y="96774"/>
                  </a:lnTo>
                  <a:lnTo>
                    <a:pt x="177165" y="95250"/>
                  </a:lnTo>
                  <a:lnTo>
                    <a:pt x="177927" y="92710"/>
                  </a:lnTo>
                  <a:lnTo>
                    <a:pt x="179832" y="90424"/>
                  </a:lnTo>
                  <a:lnTo>
                    <a:pt x="185801" y="86233"/>
                  </a:lnTo>
                  <a:lnTo>
                    <a:pt x="188468" y="85217"/>
                  </a:lnTo>
                  <a:lnTo>
                    <a:pt x="193040" y="85471"/>
                  </a:lnTo>
                  <a:lnTo>
                    <a:pt x="195326" y="86741"/>
                  </a:lnTo>
                  <a:lnTo>
                    <a:pt x="197612" y="89154"/>
                  </a:lnTo>
                  <a:lnTo>
                    <a:pt x="207772" y="81280"/>
                  </a:lnTo>
                  <a:lnTo>
                    <a:pt x="204216" y="76581"/>
                  </a:lnTo>
                  <a:lnTo>
                    <a:pt x="199898" y="74041"/>
                  </a:lnTo>
                  <a:lnTo>
                    <a:pt x="189230" y="73025"/>
                  </a:lnTo>
                  <a:lnTo>
                    <a:pt x="183388" y="75057"/>
                  </a:lnTo>
                  <a:lnTo>
                    <a:pt x="165100" y="94996"/>
                  </a:lnTo>
                  <a:lnTo>
                    <a:pt x="165354" y="101727"/>
                  </a:lnTo>
                  <a:lnTo>
                    <a:pt x="166370" y="104775"/>
                  </a:lnTo>
                  <a:lnTo>
                    <a:pt x="168275" y="107315"/>
                  </a:lnTo>
                  <a:lnTo>
                    <a:pt x="171069" y="111379"/>
                  </a:lnTo>
                  <a:lnTo>
                    <a:pt x="175133" y="113792"/>
                  </a:lnTo>
                  <a:lnTo>
                    <a:pt x="184023" y="114808"/>
                  </a:lnTo>
                  <a:lnTo>
                    <a:pt x="189103" y="113792"/>
                  </a:lnTo>
                  <a:lnTo>
                    <a:pt x="195707" y="111125"/>
                  </a:lnTo>
                  <a:lnTo>
                    <a:pt x="204216" y="107950"/>
                  </a:lnTo>
                  <a:lnTo>
                    <a:pt x="207899" y="106934"/>
                  </a:lnTo>
                  <a:lnTo>
                    <a:pt x="209677" y="106807"/>
                  </a:lnTo>
                  <a:lnTo>
                    <a:pt x="211074" y="107061"/>
                  </a:lnTo>
                  <a:lnTo>
                    <a:pt x="212344" y="107442"/>
                  </a:lnTo>
                  <a:lnTo>
                    <a:pt x="213487" y="108204"/>
                  </a:lnTo>
                  <a:lnTo>
                    <a:pt x="214249" y="109474"/>
                  </a:lnTo>
                  <a:lnTo>
                    <a:pt x="215646" y="111379"/>
                  </a:lnTo>
                  <a:lnTo>
                    <a:pt x="202946" y="127000"/>
                  </a:lnTo>
                  <a:lnTo>
                    <a:pt x="196977" y="126492"/>
                  </a:lnTo>
                  <a:lnTo>
                    <a:pt x="193929" y="124841"/>
                  </a:lnTo>
                  <a:lnTo>
                    <a:pt x="190881" y="121793"/>
                  </a:lnTo>
                  <a:lnTo>
                    <a:pt x="181483" y="130048"/>
                  </a:lnTo>
                  <a:lnTo>
                    <a:pt x="186182" y="135255"/>
                  </a:lnTo>
                  <a:lnTo>
                    <a:pt x="191389" y="138176"/>
                  </a:lnTo>
                  <a:lnTo>
                    <a:pt x="202692" y="139319"/>
                  </a:lnTo>
                  <a:lnTo>
                    <a:pt x="208788" y="137287"/>
                  </a:lnTo>
                  <a:lnTo>
                    <a:pt x="219837" y="129540"/>
                  </a:lnTo>
                  <a:lnTo>
                    <a:pt x="223139" y="126238"/>
                  </a:lnTo>
                  <a:lnTo>
                    <a:pt x="227330" y="119380"/>
                  </a:lnTo>
                  <a:lnTo>
                    <a:pt x="228346" y="115824"/>
                  </a:lnTo>
                  <a:close/>
                </a:path>
                <a:path w="531495" h="598169">
                  <a:moveTo>
                    <a:pt x="269494" y="59055"/>
                  </a:moveTo>
                  <a:lnTo>
                    <a:pt x="256286" y="41884"/>
                  </a:lnTo>
                  <a:lnTo>
                    <a:pt x="256286" y="61595"/>
                  </a:lnTo>
                  <a:lnTo>
                    <a:pt x="255778" y="65024"/>
                  </a:lnTo>
                  <a:lnTo>
                    <a:pt x="255143" y="66548"/>
                  </a:lnTo>
                  <a:lnTo>
                    <a:pt x="253873" y="67818"/>
                  </a:lnTo>
                  <a:lnTo>
                    <a:pt x="252603" y="69215"/>
                  </a:lnTo>
                  <a:lnTo>
                    <a:pt x="249809" y="70993"/>
                  </a:lnTo>
                  <a:lnTo>
                    <a:pt x="245237" y="73152"/>
                  </a:lnTo>
                  <a:lnTo>
                    <a:pt x="239014" y="76327"/>
                  </a:lnTo>
                  <a:lnTo>
                    <a:pt x="231013" y="60198"/>
                  </a:lnTo>
                  <a:lnTo>
                    <a:pt x="236601" y="57531"/>
                  </a:lnTo>
                  <a:lnTo>
                    <a:pt x="240665" y="55499"/>
                  </a:lnTo>
                  <a:lnTo>
                    <a:pt x="243459" y="54229"/>
                  </a:lnTo>
                  <a:lnTo>
                    <a:pt x="244983" y="53848"/>
                  </a:lnTo>
                  <a:lnTo>
                    <a:pt x="247015" y="53213"/>
                  </a:lnTo>
                  <a:lnTo>
                    <a:pt x="248920" y="53340"/>
                  </a:lnTo>
                  <a:lnTo>
                    <a:pt x="250825" y="54102"/>
                  </a:lnTo>
                  <a:lnTo>
                    <a:pt x="252730" y="54737"/>
                  </a:lnTo>
                  <a:lnTo>
                    <a:pt x="254127" y="56134"/>
                  </a:lnTo>
                  <a:lnTo>
                    <a:pt x="255143" y="58293"/>
                  </a:lnTo>
                  <a:lnTo>
                    <a:pt x="256032" y="59944"/>
                  </a:lnTo>
                  <a:lnTo>
                    <a:pt x="256286" y="61595"/>
                  </a:lnTo>
                  <a:lnTo>
                    <a:pt x="256286" y="41884"/>
                  </a:lnTo>
                  <a:lnTo>
                    <a:pt x="254508" y="41021"/>
                  </a:lnTo>
                  <a:lnTo>
                    <a:pt x="250952" y="40513"/>
                  </a:lnTo>
                  <a:lnTo>
                    <a:pt x="244856" y="41783"/>
                  </a:lnTo>
                  <a:lnTo>
                    <a:pt x="240157" y="43815"/>
                  </a:lnTo>
                  <a:lnTo>
                    <a:pt x="214884" y="56261"/>
                  </a:lnTo>
                  <a:lnTo>
                    <a:pt x="242824" y="113030"/>
                  </a:lnTo>
                  <a:lnTo>
                    <a:pt x="254254" y="107315"/>
                  </a:lnTo>
                  <a:lnTo>
                    <a:pt x="243713" y="85979"/>
                  </a:lnTo>
                  <a:lnTo>
                    <a:pt x="256413" y="79756"/>
                  </a:lnTo>
                  <a:lnTo>
                    <a:pt x="260223" y="77470"/>
                  </a:lnTo>
                  <a:lnTo>
                    <a:pt x="261670" y="76327"/>
                  </a:lnTo>
                  <a:lnTo>
                    <a:pt x="264414" y="74168"/>
                  </a:lnTo>
                  <a:lnTo>
                    <a:pt x="266065" y="72263"/>
                  </a:lnTo>
                  <a:lnTo>
                    <a:pt x="268605" y="67691"/>
                  </a:lnTo>
                  <a:lnTo>
                    <a:pt x="269240" y="65024"/>
                  </a:lnTo>
                  <a:lnTo>
                    <a:pt x="269494" y="59055"/>
                  </a:lnTo>
                  <a:close/>
                </a:path>
                <a:path w="531495" h="598169">
                  <a:moveTo>
                    <a:pt x="343001" y="55245"/>
                  </a:moveTo>
                  <a:lnTo>
                    <a:pt x="330454" y="23850"/>
                  </a:lnTo>
                  <a:lnTo>
                    <a:pt x="330454" y="51943"/>
                  </a:lnTo>
                  <a:lnTo>
                    <a:pt x="330454" y="57658"/>
                  </a:lnTo>
                  <a:lnTo>
                    <a:pt x="328422" y="62230"/>
                  </a:lnTo>
                  <a:lnTo>
                    <a:pt x="326390" y="66675"/>
                  </a:lnTo>
                  <a:lnTo>
                    <a:pt x="322834" y="69596"/>
                  </a:lnTo>
                  <a:lnTo>
                    <a:pt x="318008" y="70993"/>
                  </a:lnTo>
                  <a:lnTo>
                    <a:pt x="313055" y="72517"/>
                  </a:lnTo>
                  <a:lnTo>
                    <a:pt x="308610" y="72009"/>
                  </a:lnTo>
                  <a:lnTo>
                    <a:pt x="304292" y="69342"/>
                  </a:lnTo>
                  <a:lnTo>
                    <a:pt x="300101" y="66802"/>
                  </a:lnTo>
                  <a:lnTo>
                    <a:pt x="296926" y="62103"/>
                  </a:lnTo>
                  <a:lnTo>
                    <a:pt x="294843" y="55105"/>
                  </a:lnTo>
                  <a:lnTo>
                    <a:pt x="292798" y="48501"/>
                  </a:lnTo>
                  <a:lnTo>
                    <a:pt x="310515" y="27813"/>
                  </a:lnTo>
                  <a:lnTo>
                    <a:pt x="315087" y="28321"/>
                  </a:lnTo>
                  <a:lnTo>
                    <a:pt x="319151" y="30734"/>
                  </a:lnTo>
                  <a:lnTo>
                    <a:pt x="323215" y="33274"/>
                  </a:lnTo>
                  <a:lnTo>
                    <a:pt x="326263" y="37973"/>
                  </a:lnTo>
                  <a:lnTo>
                    <a:pt x="328295" y="44958"/>
                  </a:lnTo>
                  <a:lnTo>
                    <a:pt x="330454" y="51943"/>
                  </a:lnTo>
                  <a:lnTo>
                    <a:pt x="330454" y="23850"/>
                  </a:lnTo>
                  <a:lnTo>
                    <a:pt x="326136" y="20701"/>
                  </a:lnTo>
                  <a:lnTo>
                    <a:pt x="319024" y="16764"/>
                  </a:lnTo>
                  <a:lnTo>
                    <a:pt x="311150" y="16256"/>
                  </a:lnTo>
                  <a:lnTo>
                    <a:pt x="302133" y="18923"/>
                  </a:lnTo>
                  <a:lnTo>
                    <a:pt x="297180" y="20320"/>
                  </a:lnTo>
                  <a:lnTo>
                    <a:pt x="280543" y="43053"/>
                  </a:lnTo>
                  <a:lnTo>
                    <a:pt x="279908" y="47752"/>
                  </a:lnTo>
                  <a:lnTo>
                    <a:pt x="280543" y="53213"/>
                  </a:lnTo>
                  <a:lnTo>
                    <a:pt x="282448" y="59436"/>
                  </a:lnTo>
                  <a:lnTo>
                    <a:pt x="285242" y="69088"/>
                  </a:lnTo>
                  <a:lnTo>
                    <a:pt x="290195" y="75819"/>
                  </a:lnTo>
                  <a:lnTo>
                    <a:pt x="297180" y="79756"/>
                  </a:lnTo>
                  <a:lnTo>
                    <a:pt x="304165" y="83566"/>
                  </a:lnTo>
                  <a:lnTo>
                    <a:pt x="312166" y="84201"/>
                  </a:lnTo>
                  <a:lnTo>
                    <a:pt x="330073" y="78867"/>
                  </a:lnTo>
                  <a:lnTo>
                    <a:pt x="336296" y="73914"/>
                  </a:lnTo>
                  <a:lnTo>
                    <a:pt x="337007" y="72517"/>
                  </a:lnTo>
                  <a:lnTo>
                    <a:pt x="339979" y="66802"/>
                  </a:lnTo>
                  <a:lnTo>
                    <a:pt x="342112" y="61214"/>
                  </a:lnTo>
                  <a:lnTo>
                    <a:pt x="343001" y="55245"/>
                  </a:lnTo>
                  <a:close/>
                </a:path>
                <a:path w="531495" h="598169">
                  <a:moveTo>
                    <a:pt x="407035" y="64389"/>
                  </a:moveTo>
                  <a:lnTo>
                    <a:pt x="399034" y="1651"/>
                  </a:lnTo>
                  <a:lnTo>
                    <a:pt x="387350" y="3175"/>
                  </a:lnTo>
                  <a:lnTo>
                    <a:pt x="392684" y="45085"/>
                  </a:lnTo>
                  <a:lnTo>
                    <a:pt x="361569" y="6477"/>
                  </a:lnTo>
                  <a:lnTo>
                    <a:pt x="349250" y="8001"/>
                  </a:lnTo>
                  <a:lnTo>
                    <a:pt x="357251" y="70739"/>
                  </a:lnTo>
                  <a:lnTo>
                    <a:pt x="369062" y="69215"/>
                  </a:lnTo>
                  <a:lnTo>
                    <a:pt x="363855" y="28321"/>
                  </a:lnTo>
                  <a:lnTo>
                    <a:pt x="394335" y="66040"/>
                  </a:lnTo>
                  <a:lnTo>
                    <a:pt x="407035" y="64389"/>
                  </a:lnTo>
                  <a:close/>
                </a:path>
                <a:path w="531495" h="598169">
                  <a:moveTo>
                    <a:pt x="466979" y="42545"/>
                  </a:moveTo>
                  <a:lnTo>
                    <a:pt x="437769" y="23495"/>
                  </a:lnTo>
                  <a:lnTo>
                    <a:pt x="433832" y="21971"/>
                  </a:lnTo>
                  <a:lnTo>
                    <a:pt x="431038" y="19558"/>
                  </a:lnTo>
                  <a:lnTo>
                    <a:pt x="430403" y="18161"/>
                  </a:lnTo>
                  <a:lnTo>
                    <a:pt x="430530" y="15113"/>
                  </a:lnTo>
                  <a:lnTo>
                    <a:pt x="431165" y="13843"/>
                  </a:lnTo>
                  <a:lnTo>
                    <a:pt x="434721" y="11303"/>
                  </a:lnTo>
                  <a:lnTo>
                    <a:pt x="437642" y="10668"/>
                  </a:lnTo>
                  <a:lnTo>
                    <a:pt x="444881" y="10795"/>
                  </a:lnTo>
                  <a:lnTo>
                    <a:pt x="447548" y="11557"/>
                  </a:lnTo>
                  <a:lnTo>
                    <a:pt x="451104" y="14478"/>
                  </a:lnTo>
                  <a:lnTo>
                    <a:pt x="452247" y="16764"/>
                  </a:lnTo>
                  <a:lnTo>
                    <a:pt x="452755" y="20066"/>
                  </a:lnTo>
                  <a:lnTo>
                    <a:pt x="465582" y="19685"/>
                  </a:lnTo>
                  <a:lnTo>
                    <a:pt x="441579" y="127"/>
                  </a:lnTo>
                  <a:lnTo>
                    <a:pt x="436753" y="0"/>
                  </a:lnTo>
                  <a:lnTo>
                    <a:pt x="418084" y="22352"/>
                  </a:lnTo>
                  <a:lnTo>
                    <a:pt x="419989" y="26670"/>
                  </a:lnTo>
                  <a:lnTo>
                    <a:pt x="426593" y="32766"/>
                  </a:lnTo>
                  <a:lnTo>
                    <a:pt x="431292" y="34925"/>
                  </a:lnTo>
                  <a:lnTo>
                    <a:pt x="438150" y="36703"/>
                  </a:lnTo>
                  <a:lnTo>
                    <a:pt x="446786" y="39116"/>
                  </a:lnTo>
                  <a:lnTo>
                    <a:pt x="450469" y="40513"/>
                  </a:lnTo>
                  <a:lnTo>
                    <a:pt x="451993" y="41402"/>
                  </a:lnTo>
                  <a:lnTo>
                    <a:pt x="453644" y="43561"/>
                  </a:lnTo>
                  <a:lnTo>
                    <a:pt x="454152" y="44831"/>
                  </a:lnTo>
                  <a:lnTo>
                    <a:pt x="454025" y="48641"/>
                  </a:lnTo>
                  <a:lnTo>
                    <a:pt x="453009" y="50673"/>
                  </a:lnTo>
                  <a:lnTo>
                    <a:pt x="448691" y="54102"/>
                  </a:lnTo>
                  <a:lnTo>
                    <a:pt x="445643" y="54864"/>
                  </a:lnTo>
                  <a:lnTo>
                    <a:pt x="441452" y="54864"/>
                  </a:lnTo>
                  <a:lnTo>
                    <a:pt x="427863" y="42418"/>
                  </a:lnTo>
                  <a:lnTo>
                    <a:pt x="415417" y="43434"/>
                  </a:lnTo>
                  <a:lnTo>
                    <a:pt x="416179" y="50546"/>
                  </a:lnTo>
                  <a:lnTo>
                    <a:pt x="418592" y="56007"/>
                  </a:lnTo>
                  <a:lnTo>
                    <a:pt x="422910" y="59690"/>
                  </a:lnTo>
                  <a:lnTo>
                    <a:pt x="427101" y="63500"/>
                  </a:lnTo>
                  <a:lnTo>
                    <a:pt x="433197" y="65532"/>
                  </a:lnTo>
                  <a:lnTo>
                    <a:pt x="446659" y="65659"/>
                  </a:lnTo>
                  <a:lnTo>
                    <a:pt x="451231" y="65024"/>
                  </a:lnTo>
                  <a:lnTo>
                    <a:pt x="458724" y="62103"/>
                  </a:lnTo>
                  <a:lnTo>
                    <a:pt x="461645" y="59817"/>
                  </a:lnTo>
                  <a:lnTo>
                    <a:pt x="465709" y="53467"/>
                  </a:lnTo>
                  <a:lnTo>
                    <a:pt x="466852" y="50165"/>
                  </a:lnTo>
                  <a:lnTo>
                    <a:pt x="466979" y="42545"/>
                  </a:lnTo>
                  <a:close/>
                </a:path>
                <a:path w="531495" h="598169">
                  <a:moveTo>
                    <a:pt x="531368" y="10668"/>
                  </a:moveTo>
                  <a:lnTo>
                    <a:pt x="485013" y="3556"/>
                  </a:lnTo>
                  <a:lnTo>
                    <a:pt x="475361" y="66040"/>
                  </a:lnTo>
                  <a:lnTo>
                    <a:pt x="522986" y="73406"/>
                  </a:lnTo>
                  <a:lnTo>
                    <a:pt x="524637" y="62865"/>
                  </a:lnTo>
                  <a:lnTo>
                    <a:pt x="489712" y="57404"/>
                  </a:lnTo>
                  <a:lnTo>
                    <a:pt x="492252" y="40386"/>
                  </a:lnTo>
                  <a:lnTo>
                    <a:pt x="523621" y="45339"/>
                  </a:lnTo>
                  <a:lnTo>
                    <a:pt x="525272" y="34798"/>
                  </a:lnTo>
                  <a:lnTo>
                    <a:pt x="493903" y="29845"/>
                  </a:lnTo>
                  <a:lnTo>
                    <a:pt x="496062" y="16002"/>
                  </a:lnTo>
                  <a:lnTo>
                    <a:pt x="529717" y="21209"/>
                  </a:lnTo>
                  <a:lnTo>
                    <a:pt x="531368" y="10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9955" y="2269489"/>
            <a:ext cx="232028" cy="31407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867777" y="2858389"/>
            <a:ext cx="821055" cy="256540"/>
            <a:chOff x="7867777" y="2858389"/>
            <a:chExt cx="821055" cy="25654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7777" y="2929255"/>
              <a:ext cx="325120" cy="179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5630" y="2858389"/>
              <a:ext cx="472948" cy="256159"/>
            </a:xfrm>
            <a:prstGeom prst="rect">
              <a:avLst/>
            </a:prstGeom>
          </p:spPr>
        </p:pic>
      </p:grpSp>
      <p:sp>
        <p:nvSpPr>
          <p:cNvPr id="14" name="Date Placeholder 1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EC477F8-2942-496B-8409-52A03249ED21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882" y="1021207"/>
            <a:ext cx="8505190" cy="417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49554" indent="-342900">
              <a:lnSpc>
                <a:spcPct val="100000"/>
              </a:lnSpc>
              <a:spcBef>
                <a:spcPts val="105"/>
              </a:spcBef>
              <a:buClr>
                <a:srgbClr val="F79546"/>
              </a:buClr>
              <a:buSzPct val="79411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Khuyên</a:t>
            </a:r>
            <a:r>
              <a:rPr sz="17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người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17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tiếp</a:t>
            </a:r>
            <a:r>
              <a:rPr sz="17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tục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dùng</a:t>
            </a:r>
            <a:r>
              <a:rPr sz="17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thuốc</a:t>
            </a:r>
            <a:r>
              <a:rPr sz="17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17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đã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17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kê</a:t>
            </a:r>
            <a:r>
              <a:rPr sz="17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đơn,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đặc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biệt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là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corticosteroid</a:t>
            </a:r>
            <a:r>
              <a:rPr sz="17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dạng</a:t>
            </a:r>
            <a:r>
              <a:rPr sz="17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hít</a:t>
            </a:r>
            <a:r>
              <a:rPr sz="17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(ICS)</a:t>
            </a:r>
            <a:r>
              <a:rPr sz="17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17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corticoseroid</a:t>
            </a:r>
            <a:r>
              <a:rPr sz="17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uống</a:t>
            </a:r>
            <a:r>
              <a:rPr sz="17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(OCS)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nếu</a:t>
            </a:r>
            <a:r>
              <a:rPr sz="17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đang</a:t>
            </a:r>
            <a:r>
              <a:rPr sz="17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17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chỉ</a:t>
            </a:r>
            <a:r>
              <a:rPr sz="17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định.</a:t>
            </a:r>
            <a:endParaRPr sz="17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nên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tiếp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tục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được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sử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dụng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như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trước.</a:t>
            </a:r>
            <a:r>
              <a:rPr sz="16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Dừng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ICS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thường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dẫn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đến</a:t>
            </a:r>
            <a:endParaRPr sz="1600">
              <a:latin typeface="Microsoft Sans Serif"/>
              <a:cs typeface="Microsoft Sans Serif"/>
            </a:endParaRPr>
          </a:p>
          <a:p>
            <a:pPr marL="756285">
              <a:lnSpc>
                <a:spcPct val="100000"/>
              </a:lnSpc>
            </a:pP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nguy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làm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nặng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lên.</a:t>
            </a:r>
            <a:endParaRPr sz="1600">
              <a:latin typeface="Microsoft Sans Serif"/>
              <a:cs typeface="Microsoft Sans Serif"/>
            </a:endParaRPr>
          </a:p>
          <a:p>
            <a:pPr marL="756285" marR="47625" lvl="1" indent="-287020">
              <a:lnSpc>
                <a:spcPct val="100000"/>
              </a:lnSpc>
              <a:spcBef>
                <a:spcPts val="385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nhân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nặng: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tiếp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tục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sinh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phẩm.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Không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ngừng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OCS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đột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ngột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nếu </a:t>
            </a:r>
            <a:r>
              <a:rPr sz="1600" spc="-409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đang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được</a:t>
            </a:r>
            <a:r>
              <a:rPr sz="16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chỉ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định.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Clr>
                <a:srgbClr val="F79546"/>
              </a:buClr>
              <a:buSzPct val="79411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Đảm</a:t>
            </a:r>
            <a:r>
              <a:rPr sz="17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bảo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tất</a:t>
            </a:r>
            <a:r>
              <a:rPr sz="17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cả</a:t>
            </a:r>
            <a:r>
              <a:rPr sz="17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đều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bản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kế</a:t>
            </a:r>
            <a:r>
              <a:rPr sz="17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hoạch</a:t>
            </a:r>
            <a:r>
              <a:rPr sz="17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hành</a:t>
            </a:r>
            <a:r>
              <a:rPr sz="17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động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</a:t>
            </a:r>
            <a:r>
              <a:rPr sz="17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endParaRPr sz="17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700" spc="70" dirty="0">
                <a:solidFill>
                  <a:srgbClr val="07182B"/>
                </a:solidFill>
                <a:latin typeface="Microsoft Sans Serif"/>
                <a:cs typeface="Microsoft Sans Serif"/>
              </a:rPr>
              <a:t>hướng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dẫn</a:t>
            </a:r>
            <a:r>
              <a:rPr sz="17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về:</a:t>
            </a:r>
            <a:endParaRPr sz="17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Tăng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liều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kiểm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soát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cắt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cơn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trở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nặng</a:t>
            </a:r>
            <a:endParaRPr sz="16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Dùng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1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đợt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OCS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ngắn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ngày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cho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đợt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cấp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nặng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nào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cần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90" dirty="0">
                <a:solidFill>
                  <a:srgbClr val="124679"/>
                </a:solidFill>
                <a:latin typeface="Microsoft Sans Serif"/>
                <a:cs typeface="Microsoft Sans Serif"/>
              </a:rPr>
              <a:t>sự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trợ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giúp</a:t>
            </a:r>
            <a:r>
              <a:rPr sz="1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y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tế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Clr>
                <a:srgbClr val="F79546"/>
              </a:buClr>
              <a:buSzPct val="79411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700" spc="140" dirty="0">
                <a:solidFill>
                  <a:srgbClr val="07182B"/>
                </a:solidFill>
                <a:latin typeface="Microsoft Sans Serif"/>
                <a:cs typeface="Microsoft Sans Serif"/>
              </a:rPr>
              <a:t>Ở</a:t>
            </a:r>
            <a:r>
              <a:rPr sz="17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những</a:t>
            </a:r>
            <a:r>
              <a:rPr sz="17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nơi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dịch</a:t>
            </a:r>
            <a:r>
              <a:rPr sz="17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17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diễn</a:t>
            </a:r>
            <a:r>
              <a:rPr sz="17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biến</a:t>
            </a:r>
            <a:r>
              <a:rPr sz="17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mức</a:t>
            </a:r>
            <a:r>
              <a:rPr sz="17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độ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TB-nặng</a:t>
            </a:r>
            <a:r>
              <a:rPr sz="17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</a:t>
            </a:r>
            <a:r>
              <a:rPr sz="17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người</a:t>
            </a:r>
            <a:r>
              <a:rPr sz="17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17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nghi</a:t>
            </a:r>
            <a:r>
              <a:rPr sz="17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ngờ</a:t>
            </a:r>
            <a:r>
              <a:rPr sz="17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nhiễm</a:t>
            </a:r>
            <a:endParaRPr sz="17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COVID-19,</a:t>
            </a:r>
            <a:r>
              <a:rPr sz="17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tránh</a:t>
            </a:r>
            <a:r>
              <a:rPr sz="17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dùng</a:t>
            </a:r>
            <a:r>
              <a:rPr sz="17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thuốc</a:t>
            </a:r>
            <a:r>
              <a:rPr sz="17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phun</a:t>
            </a:r>
            <a:r>
              <a:rPr sz="17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khí</a:t>
            </a:r>
            <a:r>
              <a:rPr sz="17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dung</a:t>
            </a:r>
            <a:r>
              <a:rPr sz="17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nếu</a:t>
            </a:r>
            <a:r>
              <a:rPr sz="17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17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thể</a:t>
            </a:r>
            <a:endParaRPr sz="17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39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Phun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khí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dung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làm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tăng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nguy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phát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tán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virus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đến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khác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NV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y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tế</a:t>
            </a:r>
            <a:endParaRPr sz="16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384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đợt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cấp,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ưu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tiên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lựa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chọn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bình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xịt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định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liều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chuẩn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kết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hợp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buồng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đệm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</a:t>
            </a:r>
            <a:endParaRPr sz="1600">
              <a:latin typeface="Microsoft Sans Serif"/>
              <a:cs typeface="Microsoft Sans Serif"/>
            </a:endParaRPr>
          </a:p>
          <a:p>
            <a:pPr marL="756285">
              <a:lnSpc>
                <a:spcPct val="100000"/>
              </a:lnSpc>
            </a:pP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ống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ngậm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mặt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nạ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khít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nếu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cần,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trừ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cơn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nặng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184" y="233552"/>
            <a:ext cx="60966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COVID-19</a:t>
            </a:r>
            <a:r>
              <a:rPr sz="2600" b="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6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</a:t>
            </a:r>
            <a:r>
              <a:rPr sz="26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26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2600" b="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2600" b="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phế</a:t>
            </a:r>
            <a:r>
              <a:rPr sz="2600" b="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quản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CB9884F-239D-4CEE-8432-631348E0182F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Tăng bậc điều</a:t>
            </a:r>
            <a:r>
              <a:rPr spc="-10" dirty="0"/>
              <a:t> </a:t>
            </a:r>
            <a:r>
              <a:rPr spc="-5" dirty="0"/>
              <a:t>trị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640" y="1083716"/>
            <a:ext cx="7992109" cy="4272915"/>
          </a:xfrm>
          <a:prstGeom prst="rect">
            <a:avLst/>
          </a:prstGeom>
        </p:spPr>
        <p:txBody>
          <a:bodyPr vert="horz" wrap="square" lIns="0" tIns="205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15"/>
              </a:spcBef>
              <a:tabLst>
                <a:tab pos="527685" algn="l"/>
              </a:tabLst>
            </a:pP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1.	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Tăng</a:t>
            </a:r>
            <a:r>
              <a:rPr sz="28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dài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hạn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(ít</a:t>
            </a:r>
            <a:r>
              <a:rPr sz="2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nhất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là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2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730" dirty="0">
                <a:solidFill>
                  <a:srgbClr val="124679"/>
                </a:solidFill>
                <a:latin typeface="Microsoft Sans Serif"/>
                <a:cs typeface="Microsoft Sans Serif"/>
              </a:rPr>
              <a:t>–</a:t>
            </a:r>
            <a:r>
              <a:rPr sz="2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3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tháng)</a:t>
            </a:r>
            <a:endParaRPr sz="2800">
              <a:latin typeface="Microsoft Sans Serif"/>
              <a:cs typeface="Microsoft Sans Serif"/>
            </a:endParaRPr>
          </a:p>
          <a:p>
            <a:pPr marL="520065" marR="5080" indent="-508000">
              <a:lnSpc>
                <a:spcPct val="125000"/>
              </a:lnSpc>
              <a:spcBef>
                <a:spcPts val="670"/>
              </a:spcBef>
              <a:buFont typeface="Wingdings"/>
              <a:buChar char=""/>
              <a:tabLst>
                <a:tab pos="520065" algn="l"/>
                <a:tab pos="520700" algn="l"/>
              </a:tabLst>
            </a:pP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Nếu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nhân</a:t>
            </a:r>
            <a:r>
              <a:rPr sz="28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không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đáp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100" dirty="0">
                <a:solidFill>
                  <a:srgbClr val="124679"/>
                </a:solidFill>
                <a:latin typeface="Microsoft Sans Serif"/>
                <a:cs typeface="Microsoft Sans Serif"/>
              </a:rPr>
              <a:t>ứng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đầy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đủ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 </a:t>
            </a:r>
            <a:r>
              <a:rPr sz="2800" spc="-7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2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ban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đầu,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thể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nâng</a:t>
            </a:r>
            <a:r>
              <a:rPr sz="2800" spc="7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bậc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nếu:</a:t>
            </a:r>
            <a:endParaRPr sz="2800">
              <a:latin typeface="Microsoft Sans Serif"/>
              <a:cs typeface="Microsoft Sans Serif"/>
            </a:endParaRPr>
          </a:p>
          <a:p>
            <a:pPr marL="986790" lvl="1" indent="-407034">
              <a:lnSpc>
                <a:spcPct val="100000"/>
              </a:lnSpc>
              <a:spcBef>
                <a:spcPts val="1515"/>
              </a:spcBef>
              <a:buChar char="•"/>
              <a:tabLst>
                <a:tab pos="986155" algn="l"/>
                <a:tab pos="986790" algn="l"/>
              </a:tabLst>
            </a:pP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Khẳng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định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là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do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endParaRPr sz="2800">
              <a:latin typeface="Microsoft Sans Serif"/>
              <a:cs typeface="Microsoft Sans Serif"/>
            </a:endParaRPr>
          </a:p>
          <a:p>
            <a:pPr marL="986790" lvl="1" indent="-407034">
              <a:lnSpc>
                <a:spcPct val="100000"/>
              </a:lnSpc>
              <a:spcBef>
                <a:spcPts val="1515"/>
              </a:spcBef>
              <a:buChar char="•"/>
              <a:tabLst>
                <a:tab pos="986155" algn="l"/>
                <a:tab pos="986790" algn="l"/>
              </a:tabLst>
            </a:pP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Kỹ</a:t>
            </a:r>
            <a:r>
              <a:rPr sz="28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thuật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hít</a:t>
            </a:r>
            <a:r>
              <a:rPr sz="28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đúng</a:t>
            </a:r>
            <a:endParaRPr sz="2800">
              <a:latin typeface="Microsoft Sans Serif"/>
              <a:cs typeface="Microsoft Sans Serif"/>
            </a:endParaRPr>
          </a:p>
          <a:p>
            <a:pPr marL="986790" lvl="1" indent="-407034">
              <a:lnSpc>
                <a:spcPct val="100000"/>
              </a:lnSpc>
              <a:spcBef>
                <a:spcPts val="1515"/>
              </a:spcBef>
              <a:buChar char="•"/>
              <a:tabLst>
                <a:tab pos="986155" algn="l"/>
                <a:tab pos="986790" algn="l"/>
              </a:tabLst>
            </a:pP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Tuân</a:t>
            </a:r>
            <a:r>
              <a:rPr sz="2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thủ</a:t>
            </a:r>
            <a:r>
              <a:rPr sz="28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đúng</a:t>
            </a:r>
            <a:endParaRPr sz="2800">
              <a:latin typeface="Microsoft Sans Serif"/>
              <a:cs typeface="Microsoft Sans Serif"/>
            </a:endParaRPr>
          </a:p>
          <a:p>
            <a:pPr marL="986790" lvl="1" indent="-407034">
              <a:lnSpc>
                <a:spcPct val="100000"/>
              </a:lnSpc>
              <a:spcBef>
                <a:spcPts val="1510"/>
              </a:spcBef>
              <a:buChar char="•"/>
              <a:tabLst>
                <a:tab pos="986155" algn="l"/>
                <a:tab pos="986790" algn="l"/>
              </a:tabLst>
            </a:pP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Giải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quyết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140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được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yếu</a:t>
            </a:r>
            <a:r>
              <a:rPr sz="2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tố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nguy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135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43402C4-1AF0-410A-B75B-0AD5CC78E0D5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214145"/>
            <a:ext cx="8152130" cy="305625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0"/>
              </a:spcBef>
              <a:tabLst>
                <a:tab pos="527685" algn="l"/>
              </a:tabLst>
            </a:pP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1.	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Tăng</a:t>
            </a:r>
            <a:r>
              <a:rPr sz="28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dài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hạn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(ít</a:t>
            </a:r>
            <a:r>
              <a:rPr sz="2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nhất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là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2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730" dirty="0">
                <a:solidFill>
                  <a:srgbClr val="124679"/>
                </a:solidFill>
                <a:latin typeface="Microsoft Sans Serif"/>
                <a:cs typeface="Microsoft Sans Serif"/>
              </a:rPr>
              <a:t>–</a:t>
            </a:r>
            <a:r>
              <a:rPr sz="2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3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tháng)</a:t>
            </a:r>
            <a:endParaRPr sz="2800">
              <a:latin typeface="Microsoft Sans Serif"/>
              <a:cs typeface="Microsoft Sans Serif"/>
            </a:endParaRPr>
          </a:p>
          <a:p>
            <a:pPr marL="520065" marR="5080" indent="-508000">
              <a:lnSpc>
                <a:spcPct val="130100"/>
              </a:lnSpc>
              <a:spcBef>
                <a:spcPts val="670"/>
              </a:spcBef>
              <a:buFont typeface="Wingdings"/>
              <a:buChar char=""/>
              <a:tabLst>
                <a:tab pos="520065" algn="l"/>
                <a:tab pos="520700" algn="l"/>
              </a:tabLst>
            </a:pP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Tăng</a:t>
            </a:r>
            <a:r>
              <a:rPr sz="28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bậc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luôn</a:t>
            </a:r>
            <a:r>
              <a:rPr sz="28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phải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xem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là</a:t>
            </a:r>
            <a:r>
              <a:rPr sz="2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10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thử</a:t>
            </a:r>
            <a:r>
              <a:rPr sz="2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 </a:t>
            </a:r>
            <a:r>
              <a:rPr sz="2800" spc="-7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phải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xem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lại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đáp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100" dirty="0">
                <a:solidFill>
                  <a:srgbClr val="124679"/>
                </a:solidFill>
                <a:latin typeface="Microsoft Sans Serif"/>
                <a:cs typeface="Microsoft Sans Serif"/>
              </a:rPr>
              <a:t>ứng</a:t>
            </a:r>
            <a:r>
              <a:rPr sz="2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sau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2</a:t>
            </a:r>
            <a:r>
              <a:rPr sz="28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730" dirty="0">
                <a:solidFill>
                  <a:srgbClr val="124679"/>
                </a:solidFill>
                <a:latin typeface="Microsoft Sans Serif"/>
                <a:cs typeface="Microsoft Sans Serif"/>
              </a:rPr>
              <a:t>–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3</a:t>
            </a:r>
            <a:r>
              <a:rPr sz="2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tháng</a:t>
            </a:r>
            <a:endParaRPr sz="2800">
              <a:latin typeface="Microsoft Sans Serif"/>
              <a:cs typeface="Microsoft Sans Serif"/>
            </a:endParaRPr>
          </a:p>
          <a:p>
            <a:pPr marL="520065" marR="179070" indent="-508000">
              <a:lnSpc>
                <a:spcPct val="130100"/>
              </a:lnSpc>
              <a:spcBef>
                <a:spcPts val="665"/>
              </a:spcBef>
              <a:buFont typeface="Wingdings"/>
              <a:buChar char=""/>
              <a:tabLst>
                <a:tab pos="520065" algn="l"/>
                <a:tab pos="520700" algn="l"/>
              </a:tabLst>
            </a:pP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Nếu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không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đáp</a:t>
            </a:r>
            <a:r>
              <a:rPr sz="2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ứng: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về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lại</a:t>
            </a:r>
            <a:r>
              <a:rPr sz="28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bậc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cũ,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cách </a:t>
            </a:r>
            <a:r>
              <a:rPr sz="2800" spc="-7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khác</a:t>
            </a:r>
            <a:r>
              <a:rPr sz="2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chuyển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tuyến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trên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9929" y="181813"/>
            <a:ext cx="2643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/>
                <a:cs typeface="Times New Roman"/>
              </a:rPr>
              <a:t>Tăng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bậc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điều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trị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1469C8A-6731-4647-A94F-A247B758825C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1640" y="1303096"/>
            <a:ext cx="8002270" cy="329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40"/>
              </a:lnSpc>
              <a:tabLst>
                <a:tab pos="576580" algn="l"/>
              </a:tabLst>
            </a:pPr>
            <a:r>
              <a:rPr sz="3200" dirty="0">
                <a:solidFill>
                  <a:srgbClr val="124679"/>
                </a:solidFill>
                <a:latin typeface="Microsoft Sans Serif"/>
                <a:cs typeface="Microsoft Sans Serif"/>
              </a:rPr>
              <a:t>2.	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Tăng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ngắn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hạn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(1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735" dirty="0">
                <a:solidFill>
                  <a:srgbClr val="124679"/>
                </a:solidFill>
                <a:latin typeface="Microsoft Sans Serif"/>
                <a:cs typeface="Microsoft Sans Serif"/>
              </a:rPr>
              <a:t>–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2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tuần)</a:t>
            </a:r>
            <a:endParaRPr sz="2800">
              <a:latin typeface="Microsoft Sans Serif"/>
              <a:cs typeface="Microsoft Sans Serif"/>
            </a:endParaRPr>
          </a:p>
          <a:p>
            <a:pPr marL="579755" indent="-567690">
              <a:lnSpc>
                <a:spcPct val="100000"/>
              </a:lnSpc>
              <a:spcBef>
                <a:spcPts val="2455"/>
              </a:spcBef>
              <a:buFont typeface="Wingdings"/>
              <a:buChar char=""/>
              <a:tabLst>
                <a:tab pos="579755" algn="l"/>
                <a:tab pos="580390" algn="l"/>
              </a:tabLst>
            </a:pP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nhiễm</a:t>
            </a:r>
            <a:r>
              <a:rPr sz="28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virus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110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đường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hô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hấp</a:t>
            </a:r>
            <a:endParaRPr sz="2800">
              <a:latin typeface="Microsoft Sans Serif"/>
              <a:cs typeface="Microsoft Sans Serif"/>
            </a:endParaRPr>
          </a:p>
          <a:p>
            <a:pPr marL="579755" indent="-567690">
              <a:lnSpc>
                <a:spcPct val="100000"/>
              </a:lnSpc>
              <a:spcBef>
                <a:spcPts val="2350"/>
              </a:spcBef>
              <a:buFont typeface="Wingdings"/>
              <a:buChar char=""/>
              <a:tabLst>
                <a:tab pos="579755" algn="l"/>
                <a:tab pos="580390" algn="l"/>
              </a:tabLst>
            </a:pP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Tiếp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xúc</a:t>
            </a:r>
            <a:r>
              <a:rPr sz="2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dị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nguyên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2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vào</a:t>
            </a:r>
            <a:r>
              <a:rPr sz="2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mùa</a:t>
            </a:r>
            <a:endParaRPr sz="2800">
              <a:latin typeface="Microsoft Sans Serif"/>
              <a:cs typeface="Microsoft Sans Serif"/>
            </a:endParaRPr>
          </a:p>
          <a:p>
            <a:pPr marL="527685" marR="5080">
              <a:lnSpc>
                <a:spcPct val="150100"/>
              </a:lnSpc>
              <a:spcBef>
                <a:spcPts val="670"/>
              </a:spcBef>
            </a:pPr>
            <a:r>
              <a:rPr sz="2800" spc="105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thể</a:t>
            </a:r>
            <a:r>
              <a:rPr sz="2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155" dirty="0">
                <a:solidFill>
                  <a:srgbClr val="124679"/>
                </a:solidFill>
                <a:latin typeface="Microsoft Sans Serif"/>
                <a:cs typeface="Microsoft Sans Serif"/>
              </a:rPr>
              <a:t>tự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tăng</a:t>
            </a:r>
            <a:r>
              <a:rPr sz="28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bậc</a:t>
            </a:r>
            <a:r>
              <a:rPr sz="2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theo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bảng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kế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hoạch</a:t>
            </a:r>
            <a:r>
              <a:rPr sz="2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hành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động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theo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chỉ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định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bác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sĩ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Tăng bậc điều</a:t>
            </a:r>
            <a:r>
              <a:rPr spc="-10" dirty="0"/>
              <a:t> </a:t>
            </a:r>
            <a:r>
              <a:rPr spc="-5" dirty="0"/>
              <a:t>trị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CB7C36F-5F59-4BA7-9C4B-FA172DF43400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962660"/>
            <a:ext cx="8179434" cy="309880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3.</a:t>
            </a:r>
            <a:r>
              <a:rPr sz="28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chỉnh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theo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ngày</a:t>
            </a:r>
            <a:endParaRPr sz="2400">
              <a:latin typeface="Microsoft Sans Serif"/>
              <a:cs typeface="Microsoft Sans Serif"/>
            </a:endParaRPr>
          </a:p>
          <a:p>
            <a:pPr marL="520065" marR="501015" indent="-508000">
              <a:lnSpc>
                <a:spcPct val="125099"/>
              </a:lnSpc>
              <a:spcBef>
                <a:spcPts val="635"/>
              </a:spcBef>
              <a:buFont typeface="Wingdings"/>
              <a:buChar char=""/>
              <a:tabLst>
                <a:tab pos="520065" algn="l"/>
                <a:tab pos="520700" algn="l"/>
              </a:tabLst>
            </a:pPr>
            <a:r>
              <a:rPr sz="24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nhân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135" dirty="0">
                <a:solidFill>
                  <a:srgbClr val="124679"/>
                </a:solidFill>
                <a:latin typeface="Microsoft Sans Serif"/>
                <a:cs typeface="Microsoft Sans Serif"/>
              </a:rPr>
              <a:t>sử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dụng</a:t>
            </a:r>
            <a:r>
              <a:rPr sz="24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budesonide/</a:t>
            </a:r>
            <a:r>
              <a:rPr sz="2400" spc="7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formoterol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hay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beclometasone/</a:t>
            </a:r>
            <a:r>
              <a:rPr sz="24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formoterol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như</a:t>
            </a:r>
            <a:r>
              <a:rPr sz="24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ngừa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cơn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cắt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cơn</a:t>
            </a:r>
            <a:endParaRPr sz="2400">
              <a:latin typeface="Microsoft Sans Serif"/>
              <a:cs typeface="Microsoft Sans Serif"/>
            </a:endParaRPr>
          </a:p>
          <a:p>
            <a:pPr marL="520065" marR="5080" indent="-508000">
              <a:lnSpc>
                <a:spcPct val="125000"/>
              </a:lnSpc>
              <a:spcBef>
                <a:spcPts val="575"/>
              </a:spcBef>
              <a:buFont typeface="Wingdings"/>
              <a:buChar char=""/>
              <a:tabLst>
                <a:tab pos="520065" algn="l"/>
                <a:tab pos="520700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nhân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thể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chỉnh</a:t>
            </a:r>
            <a:r>
              <a:rPr sz="24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số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nhát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ngày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tùy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 </a:t>
            </a:r>
            <a:r>
              <a:rPr sz="2400" spc="-6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endParaRPr sz="2400">
              <a:latin typeface="Microsoft Sans Serif"/>
              <a:cs typeface="Microsoft Sans Serif"/>
            </a:endParaRPr>
          </a:p>
          <a:p>
            <a:pPr marL="520065" indent="-508000">
              <a:lnSpc>
                <a:spcPct val="100000"/>
              </a:lnSpc>
              <a:spcBef>
                <a:spcPts val="1300"/>
              </a:spcBef>
              <a:buFont typeface="Wingdings"/>
              <a:buChar char=""/>
              <a:tabLst>
                <a:tab pos="520065" algn="l"/>
                <a:tab pos="520700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Vẫn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tiếp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tục</a:t>
            </a:r>
            <a:r>
              <a:rPr sz="24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liều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duy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trì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Tăng bậc điều</a:t>
            </a:r>
            <a:r>
              <a:rPr spc="-10" dirty="0"/>
              <a:t> </a:t>
            </a:r>
            <a:r>
              <a:rPr spc="-5" dirty="0"/>
              <a:t>trị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670FEBC-2956-42EA-AC5B-5976E9379B14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535401"/>
            <a:ext cx="7856220" cy="37325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8260" indent="-343535">
              <a:lnSpc>
                <a:spcPct val="12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Để</a:t>
            </a:r>
            <a:r>
              <a:rPr sz="3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tìm</a:t>
            </a:r>
            <a:r>
              <a:rPr sz="3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liều</a:t>
            </a:r>
            <a:r>
              <a:rPr sz="3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3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3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thấp</a:t>
            </a:r>
            <a:r>
              <a:rPr sz="32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nhất</a:t>
            </a:r>
            <a:r>
              <a:rPr sz="3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đủ</a:t>
            </a:r>
            <a:r>
              <a:rPr sz="3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để</a:t>
            </a:r>
            <a:r>
              <a:rPr sz="3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duy</a:t>
            </a:r>
            <a:r>
              <a:rPr sz="3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trì </a:t>
            </a:r>
            <a:r>
              <a:rPr sz="3200" spc="-8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kiểm</a:t>
            </a:r>
            <a:r>
              <a:rPr sz="32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124679"/>
                </a:solidFill>
                <a:latin typeface="Microsoft Sans Serif"/>
                <a:cs typeface="Microsoft Sans Serif"/>
              </a:rPr>
              <a:t>soát</a:t>
            </a:r>
            <a:r>
              <a:rPr sz="3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</a:t>
            </a:r>
            <a:r>
              <a:rPr sz="32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3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10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đợt</a:t>
            </a:r>
            <a:r>
              <a:rPr sz="32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kịch</a:t>
            </a:r>
            <a:r>
              <a:rPr sz="32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phát</a:t>
            </a:r>
            <a:endParaRPr sz="3200">
              <a:latin typeface="Microsoft Sans Serif"/>
              <a:cs typeface="Microsoft Sans Serif"/>
            </a:endParaRPr>
          </a:p>
          <a:p>
            <a:pPr marL="355600" marR="120014" indent="-343535">
              <a:lnSpc>
                <a:spcPct val="12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Giảm</a:t>
            </a:r>
            <a:r>
              <a:rPr sz="32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thiểu</a:t>
            </a:r>
            <a:r>
              <a:rPr sz="3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chi</a:t>
            </a:r>
            <a:r>
              <a:rPr sz="3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phí</a:t>
            </a:r>
            <a:r>
              <a:rPr sz="3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3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3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3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nguy</a:t>
            </a:r>
            <a:r>
              <a:rPr sz="3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160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3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tác </a:t>
            </a:r>
            <a:r>
              <a:rPr sz="3200" spc="-8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dụng</a:t>
            </a:r>
            <a:r>
              <a:rPr sz="3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phụ</a:t>
            </a:r>
            <a:endParaRPr sz="3200">
              <a:latin typeface="Microsoft Sans Serif"/>
              <a:cs typeface="Microsoft Sans Serif"/>
            </a:endParaRPr>
          </a:p>
          <a:p>
            <a:pPr marL="355600" marR="5080" indent="-343535">
              <a:lnSpc>
                <a:spcPct val="12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Để khuyến </a:t>
            </a:r>
            <a:r>
              <a:rPr sz="3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khích </a:t>
            </a:r>
            <a:r>
              <a:rPr sz="3200" spc="130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 </a:t>
            </a:r>
            <a:r>
              <a:rPr sz="3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duy </a:t>
            </a:r>
            <a:r>
              <a:rPr sz="32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trì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dùng </a:t>
            </a:r>
            <a:r>
              <a:rPr sz="3200" spc="-8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</a:t>
            </a:r>
            <a:r>
              <a:rPr sz="3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kiểm</a:t>
            </a:r>
            <a:r>
              <a:rPr sz="32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124679"/>
                </a:solidFill>
                <a:latin typeface="Microsoft Sans Serif"/>
                <a:cs typeface="Microsoft Sans Serif"/>
              </a:rPr>
              <a:t>soát</a:t>
            </a:r>
            <a:r>
              <a:rPr sz="3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32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đều</a:t>
            </a:r>
            <a:r>
              <a:rPr sz="3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đặn.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1720" y="183007"/>
            <a:ext cx="270891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Giảm</a:t>
            </a:r>
            <a:r>
              <a:rPr sz="26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006FC0"/>
                </a:solidFill>
                <a:latin typeface="Arial"/>
                <a:cs typeface="Arial"/>
              </a:rPr>
              <a:t>bậc</a:t>
            </a:r>
            <a:r>
              <a:rPr sz="26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điều</a:t>
            </a:r>
            <a:r>
              <a:rPr sz="26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Arial"/>
                <a:cs typeface="Arial"/>
              </a:rPr>
              <a:t>trị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72280" y="777062"/>
            <a:ext cx="136906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i="1" spc="5" dirty="0">
                <a:solidFill>
                  <a:srgbClr val="4E6BF9"/>
                </a:solidFill>
                <a:latin typeface="Arial"/>
                <a:cs typeface="Arial"/>
              </a:rPr>
              <a:t>Mục</a:t>
            </a:r>
            <a:r>
              <a:rPr sz="2600" b="0" i="1" spc="-75" dirty="0">
                <a:solidFill>
                  <a:srgbClr val="4E6BF9"/>
                </a:solidFill>
                <a:latin typeface="Arial"/>
                <a:cs typeface="Arial"/>
              </a:rPr>
              <a:t> </a:t>
            </a:r>
            <a:r>
              <a:rPr sz="2600" b="0" i="1" spc="-5" dirty="0">
                <a:solidFill>
                  <a:srgbClr val="4E6BF9"/>
                </a:solidFill>
                <a:latin typeface="Arial"/>
                <a:cs typeface="Arial"/>
              </a:rPr>
              <a:t>đích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0A26863-5B26-427D-B056-2441C034EA66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3540" y="0"/>
            <a:ext cx="8204200" cy="537210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72720" algn="ctr">
              <a:lnSpc>
                <a:spcPct val="100000"/>
              </a:lnSpc>
              <a:spcBef>
                <a:spcPts val="1660"/>
              </a:spcBef>
            </a:pP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Giảm</a:t>
            </a:r>
            <a:r>
              <a:rPr sz="26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006FC0"/>
                </a:solidFill>
                <a:latin typeface="Arial"/>
                <a:cs typeface="Arial"/>
              </a:rPr>
              <a:t>bậc</a:t>
            </a:r>
            <a:r>
              <a:rPr sz="26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điều</a:t>
            </a:r>
            <a:r>
              <a:rPr sz="26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Arial"/>
                <a:cs typeface="Arial"/>
              </a:rPr>
              <a:t>trị</a:t>
            </a:r>
            <a:endParaRPr sz="2600">
              <a:latin typeface="Arial"/>
              <a:cs typeface="Arial"/>
            </a:endParaRPr>
          </a:p>
          <a:p>
            <a:pPr marL="176530" algn="ctr">
              <a:lnSpc>
                <a:spcPct val="100000"/>
              </a:lnSpc>
              <a:spcBef>
                <a:spcPts val="1565"/>
              </a:spcBef>
            </a:pPr>
            <a:r>
              <a:rPr sz="2600" i="1" dirty="0">
                <a:solidFill>
                  <a:srgbClr val="4E6BF9"/>
                </a:solidFill>
                <a:latin typeface="Arial"/>
                <a:cs typeface="Arial"/>
              </a:rPr>
              <a:t>Thời</a:t>
            </a:r>
            <a:r>
              <a:rPr sz="2600" i="1" spc="-45" dirty="0">
                <a:solidFill>
                  <a:srgbClr val="4E6BF9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4E6BF9"/>
                </a:solidFill>
                <a:latin typeface="Arial"/>
                <a:cs typeface="Arial"/>
              </a:rPr>
              <a:t>điểm</a:t>
            </a:r>
            <a:endParaRPr sz="2600">
              <a:latin typeface="Arial"/>
              <a:cs typeface="Arial"/>
            </a:endParaRPr>
          </a:p>
          <a:p>
            <a:pPr marL="579755" marR="139700" indent="-567690">
              <a:lnSpc>
                <a:spcPct val="120000"/>
              </a:lnSpc>
              <a:spcBef>
                <a:spcPts val="1525"/>
              </a:spcBef>
              <a:buFont typeface="Wingdings"/>
              <a:buChar char=""/>
              <a:tabLst>
                <a:tab pos="579755" algn="l"/>
                <a:tab pos="580390" algn="l"/>
              </a:tabLst>
            </a:pPr>
            <a:r>
              <a:rPr sz="2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Xem</a:t>
            </a:r>
            <a:r>
              <a:rPr sz="2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xét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việc</a:t>
            </a:r>
            <a:r>
              <a:rPr sz="2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giảm</a:t>
            </a:r>
            <a:r>
              <a:rPr sz="2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bậc</a:t>
            </a:r>
            <a:r>
              <a:rPr sz="2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2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2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2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hen </a:t>
            </a:r>
            <a:r>
              <a:rPr sz="2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đã</a:t>
            </a:r>
            <a:r>
              <a:rPr sz="2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135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được</a:t>
            </a:r>
            <a:r>
              <a:rPr sz="2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kiểm</a:t>
            </a:r>
            <a:r>
              <a:rPr sz="2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soát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tốt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chức</a:t>
            </a:r>
            <a:r>
              <a:rPr sz="2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năng</a:t>
            </a:r>
            <a:r>
              <a:rPr sz="2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phổi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ổn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định</a:t>
            </a:r>
            <a:r>
              <a:rPr sz="2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90" dirty="0">
                <a:solidFill>
                  <a:srgbClr val="124679"/>
                </a:solidFill>
                <a:latin typeface="Microsoft Sans Serif"/>
                <a:cs typeface="Microsoft Sans Serif"/>
              </a:rPr>
              <a:t>≥ </a:t>
            </a:r>
            <a:r>
              <a:rPr sz="2600" spc="-67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3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tháng</a:t>
            </a:r>
            <a:endParaRPr sz="2600">
              <a:latin typeface="Microsoft Sans Serif"/>
              <a:cs typeface="Microsoft Sans Serif"/>
            </a:endParaRPr>
          </a:p>
          <a:p>
            <a:pPr marL="579755" marR="481330" indent="-567690">
              <a:lnSpc>
                <a:spcPct val="120000"/>
              </a:lnSpc>
              <a:spcBef>
                <a:spcPts val="625"/>
              </a:spcBef>
              <a:buFont typeface="Wingdings"/>
              <a:buChar char=""/>
              <a:tabLst>
                <a:tab pos="579755" algn="l"/>
                <a:tab pos="580390" algn="l"/>
              </a:tabLst>
            </a:pPr>
            <a:r>
              <a:rPr sz="2600" spc="105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2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2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không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nhiễm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trùng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hô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hấp,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không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 </a:t>
            </a:r>
            <a:r>
              <a:rPr sz="2600" spc="-67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xa,</a:t>
            </a:r>
            <a:r>
              <a:rPr sz="2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không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mang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thai</a:t>
            </a:r>
            <a:endParaRPr sz="2600">
              <a:latin typeface="Microsoft Sans Serif"/>
              <a:cs typeface="Microsoft Sans Serif"/>
            </a:endParaRPr>
          </a:p>
          <a:p>
            <a:pPr marL="579755" marR="5080" indent="-567690">
              <a:lnSpc>
                <a:spcPct val="120000"/>
              </a:lnSpc>
              <a:spcBef>
                <a:spcPts val="625"/>
              </a:spcBef>
              <a:buFont typeface="Wingdings"/>
              <a:buChar char=""/>
              <a:tabLst>
                <a:tab pos="579755" algn="l"/>
                <a:tab pos="580390" algn="l"/>
              </a:tabLst>
            </a:pP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Nếu </a:t>
            </a:r>
            <a:r>
              <a:rPr sz="2600" spc="105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 </a:t>
            </a:r>
            <a:r>
              <a:rPr sz="2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còn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yếu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tố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nguy </a:t>
            </a:r>
            <a:r>
              <a:rPr sz="2600" spc="130" dirty="0">
                <a:solidFill>
                  <a:srgbClr val="124679"/>
                </a:solidFill>
                <a:latin typeface="Microsoft Sans Serif"/>
                <a:cs typeface="Microsoft Sans Serif"/>
              </a:rPr>
              <a:t>cơ </a:t>
            </a:r>
            <a:r>
              <a:rPr sz="26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cơn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kịch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phát </a:t>
            </a:r>
            <a:r>
              <a:rPr sz="2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2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tắc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nghẽn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110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đường</a:t>
            </a:r>
            <a:r>
              <a:rPr sz="2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cố</a:t>
            </a:r>
            <a:r>
              <a:rPr sz="2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định</a:t>
            </a:r>
            <a:r>
              <a:rPr sz="2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phải</a:t>
            </a:r>
            <a:r>
              <a:rPr sz="2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theo</a:t>
            </a:r>
            <a:r>
              <a:rPr sz="2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dõi</a:t>
            </a:r>
            <a:r>
              <a:rPr sz="2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sát </a:t>
            </a:r>
            <a:r>
              <a:rPr sz="2600" spc="-67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2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dirty="0">
                <a:solidFill>
                  <a:srgbClr val="124679"/>
                </a:solidFill>
                <a:latin typeface="Microsoft Sans Serif"/>
                <a:cs typeface="Microsoft Sans Serif"/>
              </a:rPr>
              <a:t>hạ</a:t>
            </a:r>
            <a:r>
              <a:rPr sz="2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liều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AE13B3A-860E-4E26-926B-F1C521FBCE07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1451" y="17097"/>
            <a:ext cx="8328659" cy="494728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R="59055" algn="ctr">
              <a:lnSpc>
                <a:spcPct val="100000"/>
              </a:lnSpc>
              <a:spcBef>
                <a:spcPts val="1655"/>
              </a:spcBef>
            </a:pP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Giảm</a:t>
            </a:r>
            <a:r>
              <a:rPr sz="26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006FC0"/>
                </a:solidFill>
                <a:latin typeface="Arial"/>
                <a:cs typeface="Arial"/>
              </a:rPr>
              <a:t>bậc</a:t>
            </a:r>
            <a:r>
              <a:rPr sz="26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điều</a:t>
            </a:r>
            <a:r>
              <a:rPr sz="26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Arial"/>
                <a:cs typeface="Arial"/>
              </a:rPr>
              <a:t>trị</a:t>
            </a:r>
            <a:endParaRPr sz="2600">
              <a:latin typeface="Arial"/>
              <a:cs typeface="Arial"/>
            </a:endParaRPr>
          </a:p>
          <a:p>
            <a:pPr marR="58419" algn="ctr">
              <a:lnSpc>
                <a:spcPct val="100000"/>
              </a:lnSpc>
              <a:spcBef>
                <a:spcPts val="1560"/>
              </a:spcBef>
            </a:pPr>
            <a:r>
              <a:rPr sz="2600" i="1" spc="-85" dirty="0">
                <a:solidFill>
                  <a:srgbClr val="006FC0"/>
                </a:solidFill>
                <a:latin typeface="Arial"/>
                <a:cs typeface="Arial"/>
              </a:rPr>
              <a:t>Các</a:t>
            </a:r>
            <a:r>
              <a:rPr sz="2600" i="1" spc="2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006FC0"/>
                </a:solidFill>
                <a:latin typeface="Arial"/>
                <a:cs typeface="Arial"/>
              </a:rPr>
              <a:t>bước</a:t>
            </a:r>
            <a:r>
              <a:rPr sz="2600" i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006FC0"/>
                </a:solidFill>
                <a:latin typeface="Arial"/>
                <a:cs typeface="Arial"/>
              </a:rPr>
              <a:t>chuẩn</a:t>
            </a:r>
            <a:r>
              <a:rPr sz="2600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i="1" spc="-5" dirty="0">
                <a:solidFill>
                  <a:srgbClr val="006FC0"/>
                </a:solidFill>
                <a:latin typeface="Arial"/>
                <a:cs typeface="Arial"/>
              </a:rPr>
              <a:t>bị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Arial"/>
              <a:cs typeface="Arial"/>
            </a:endParaRPr>
          </a:p>
          <a:p>
            <a:pPr marL="698500" marR="196215" indent="-686435">
              <a:lnSpc>
                <a:spcPct val="120000"/>
              </a:lnSpc>
              <a:buFont typeface="Wingdings"/>
              <a:buChar char=""/>
              <a:tabLst>
                <a:tab pos="698500" algn="l"/>
                <a:tab pos="699135" algn="l"/>
              </a:tabLst>
            </a:pPr>
            <a:r>
              <a:rPr sz="2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Ghi</a:t>
            </a:r>
            <a:r>
              <a:rPr sz="28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nhận</a:t>
            </a:r>
            <a:r>
              <a:rPr sz="28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mức</a:t>
            </a:r>
            <a:r>
              <a:rPr sz="2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độ</a:t>
            </a:r>
            <a:r>
              <a:rPr sz="2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kiểm</a:t>
            </a:r>
            <a:r>
              <a:rPr sz="2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soát</a:t>
            </a:r>
            <a:r>
              <a:rPr sz="2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triệu</a:t>
            </a:r>
            <a:r>
              <a:rPr sz="2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chứng</a:t>
            </a:r>
            <a:r>
              <a:rPr sz="28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và</a:t>
            </a:r>
            <a:r>
              <a:rPr sz="2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cân </a:t>
            </a:r>
            <a:r>
              <a:rPr sz="2800" spc="-7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nhắc</a:t>
            </a:r>
            <a:r>
              <a:rPr sz="2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các</a:t>
            </a:r>
            <a:r>
              <a:rPr sz="28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yếu</a:t>
            </a:r>
            <a:r>
              <a:rPr sz="2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tố</a:t>
            </a:r>
            <a:r>
              <a:rPr sz="2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nguy</a:t>
            </a:r>
            <a:r>
              <a:rPr sz="2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135" dirty="0">
                <a:solidFill>
                  <a:srgbClr val="001F5F"/>
                </a:solidFill>
                <a:latin typeface="Microsoft Sans Serif"/>
                <a:cs typeface="Microsoft Sans Serif"/>
              </a:rPr>
              <a:t>cơ</a:t>
            </a:r>
            <a:endParaRPr sz="2800">
              <a:latin typeface="Microsoft Sans Serif"/>
              <a:cs typeface="Microsoft Sans Serif"/>
            </a:endParaRPr>
          </a:p>
          <a:p>
            <a:pPr marL="698500" marR="586740" indent="-686435">
              <a:lnSpc>
                <a:spcPct val="120000"/>
              </a:lnSpc>
              <a:spcBef>
                <a:spcPts val="675"/>
              </a:spcBef>
              <a:buFont typeface="Wingdings"/>
              <a:buChar char=""/>
              <a:tabLst>
                <a:tab pos="698500" algn="l"/>
                <a:tab pos="699135" algn="l"/>
              </a:tabLst>
            </a:pPr>
            <a:r>
              <a:rPr sz="2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Đảm</a:t>
            </a:r>
            <a:r>
              <a:rPr sz="2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bảo</a:t>
            </a:r>
            <a:r>
              <a:rPr sz="28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bệnh</a:t>
            </a:r>
            <a:r>
              <a:rPr sz="2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nhân</a:t>
            </a:r>
            <a:r>
              <a:rPr sz="28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có</a:t>
            </a:r>
            <a:r>
              <a:rPr sz="2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kế</a:t>
            </a:r>
            <a:r>
              <a:rPr sz="2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hoạch</a:t>
            </a:r>
            <a:r>
              <a:rPr sz="2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hành</a:t>
            </a:r>
            <a:r>
              <a:rPr sz="28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động </a:t>
            </a:r>
            <a:r>
              <a:rPr sz="2800" spc="-7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hen</a:t>
            </a:r>
            <a:endParaRPr sz="2800">
              <a:latin typeface="Microsoft Sans Serif"/>
              <a:cs typeface="Microsoft Sans Serif"/>
            </a:endParaRPr>
          </a:p>
          <a:p>
            <a:pPr marL="698500" indent="-686435">
              <a:lnSpc>
                <a:spcPct val="100000"/>
              </a:lnSpc>
              <a:spcBef>
                <a:spcPts val="1345"/>
              </a:spcBef>
              <a:buFont typeface="Wingdings"/>
              <a:buChar char=""/>
              <a:tabLst>
                <a:tab pos="698500" algn="l"/>
                <a:tab pos="699135" algn="l"/>
              </a:tabLst>
            </a:pPr>
            <a:r>
              <a:rPr sz="2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Giải</a:t>
            </a:r>
            <a:r>
              <a:rPr sz="2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thích</a:t>
            </a:r>
            <a:r>
              <a:rPr sz="28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và</a:t>
            </a:r>
            <a:r>
              <a:rPr sz="2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110" dirty="0">
                <a:solidFill>
                  <a:srgbClr val="001F5F"/>
                </a:solidFill>
                <a:latin typeface="Microsoft Sans Serif"/>
                <a:cs typeface="Microsoft Sans Serif"/>
              </a:rPr>
              <a:t>hướng</a:t>
            </a:r>
            <a:r>
              <a:rPr sz="28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dẫn</a:t>
            </a:r>
            <a:r>
              <a:rPr sz="2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đầy</a:t>
            </a:r>
            <a:r>
              <a:rPr sz="28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đủ</a:t>
            </a:r>
            <a:r>
              <a:rPr sz="2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cho</a:t>
            </a:r>
            <a:r>
              <a:rPr sz="2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110" dirty="0">
                <a:solidFill>
                  <a:srgbClr val="001F5F"/>
                </a:solidFill>
                <a:latin typeface="Microsoft Sans Serif"/>
                <a:cs typeface="Microsoft Sans Serif"/>
              </a:rPr>
              <a:t>người</a:t>
            </a:r>
            <a:r>
              <a:rPr sz="28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bệnh</a:t>
            </a:r>
            <a:endParaRPr sz="2800">
              <a:latin typeface="Microsoft Sans Serif"/>
              <a:cs typeface="Microsoft Sans Serif"/>
            </a:endParaRPr>
          </a:p>
          <a:p>
            <a:pPr marL="698500" indent="-686435">
              <a:lnSpc>
                <a:spcPct val="100000"/>
              </a:lnSpc>
              <a:spcBef>
                <a:spcPts val="1345"/>
              </a:spcBef>
              <a:buFont typeface="Wingdings"/>
              <a:buChar char=""/>
              <a:tabLst>
                <a:tab pos="698500" algn="l"/>
                <a:tab pos="699135" algn="l"/>
              </a:tabLst>
            </a:pPr>
            <a:r>
              <a:rPr sz="2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Đặt</a:t>
            </a:r>
            <a:r>
              <a:rPr sz="2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lịch</a:t>
            </a:r>
            <a:r>
              <a:rPr sz="2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tái</a:t>
            </a:r>
            <a:r>
              <a:rPr sz="2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khám</a:t>
            </a:r>
            <a:r>
              <a:rPr sz="2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theo</a:t>
            </a:r>
            <a:r>
              <a:rPr sz="28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dõi</a:t>
            </a:r>
            <a:r>
              <a:rPr sz="28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trong</a:t>
            </a:r>
            <a:r>
              <a:rPr sz="28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vòng</a:t>
            </a:r>
            <a:r>
              <a:rPr sz="2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1-3</a:t>
            </a:r>
            <a:r>
              <a:rPr sz="28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tháng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042D5EC-40CC-47EA-9B80-6EC338E89491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7097"/>
            <a:ext cx="8057515" cy="417512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1655"/>
              </a:spcBef>
            </a:pP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Giảm</a:t>
            </a:r>
            <a:r>
              <a:rPr sz="26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006FC0"/>
                </a:solidFill>
                <a:latin typeface="Arial"/>
                <a:cs typeface="Arial"/>
              </a:rPr>
              <a:t>bậc</a:t>
            </a:r>
            <a:r>
              <a:rPr sz="26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6FC0"/>
                </a:solidFill>
                <a:latin typeface="Arial"/>
                <a:cs typeface="Arial"/>
              </a:rPr>
              <a:t>điều</a:t>
            </a:r>
            <a:r>
              <a:rPr sz="26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Arial"/>
                <a:cs typeface="Arial"/>
              </a:rPr>
              <a:t>trị</a:t>
            </a:r>
            <a:endParaRPr sz="2600">
              <a:latin typeface="Arial"/>
              <a:cs typeface="Arial"/>
            </a:endParaRPr>
          </a:p>
          <a:p>
            <a:pPr marL="13970" algn="ctr">
              <a:lnSpc>
                <a:spcPct val="100000"/>
              </a:lnSpc>
              <a:spcBef>
                <a:spcPts val="1560"/>
              </a:spcBef>
            </a:pPr>
            <a:r>
              <a:rPr sz="2600" i="1" dirty="0">
                <a:solidFill>
                  <a:srgbClr val="006FC0"/>
                </a:solidFill>
                <a:latin typeface="Arial"/>
                <a:cs typeface="Arial"/>
              </a:rPr>
              <a:t>Các</a:t>
            </a:r>
            <a:r>
              <a:rPr sz="2600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i="1" spc="-5" dirty="0">
                <a:solidFill>
                  <a:srgbClr val="006FC0"/>
                </a:solidFill>
                <a:latin typeface="Arial"/>
                <a:cs typeface="Arial"/>
              </a:rPr>
              <a:t>bước</a:t>
            </a:r>
            <a:r>
              <a:rPr sz="2600" i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006FC0"/>
                </a:solidFill>
                <a:latin typeface="Arial"/>
                <a:cs typeface="Arial"/>
              </a:rPr>
              <a:t>tiến</a:t>
            </a:r>
            <a:r>
              <a:rPr sz="2600" i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i="1" spc="-5" dirty="0">
                <a:solidFill>
                  <a:srgbClr val="006FC0"/>
                </a:solidFill>
                <a:latin typeface="Arial"/>
                <a:cs typeface="Arial"/>
              </a:rPr>
              <a:t>hành</a:t>
            </a:r>
            <a:endParaRPr sz="2600">
              <a:latin typeface="Arial"/>
              <a:cs typeface="Arial"/>
            </a:endParaRPr>
          </a:p>
          <a:p>
            <a:pPr marL="520065" marR="5080" indent="-508000">
              <a:lnSpc>
                <a:spcPct val="150000"/>
              </a:lnSpc>
              <a:spcBef>
                <a:spcPts val="2480"/>
              </a:spcBef>
              <a:buFont typeface="Wingdings"/>
              <a:buChar char=""/>
              <a:tabLst>
                <a:tab pos="520065" algn="l"/>
                <a:tab pos="520700" algn="l"/>
              </a:tabLst>
            </a:pP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Mỗi</a:t>
            </a:r>
            <a:r>
              <a:rPr sz="28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lần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giảm</a:t>
            </a:r>
            <a:r>
              <a:rPr sz="28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25-50%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ICS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mỗi</a:t>
            </a:r>
            <a:r>
              <a:rPr sz="28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3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tháng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là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khả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thi </a:t>
            </a:r>
            <a:r>
              <a:rPr sz="2800" spc="-7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an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toàn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cho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hầu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hết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110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endParaRPr sz="2800">
              <a:latin typeface="Microsoft Sans Serif"/>
              <a:cs typeface="Microsoft Sans Serif"/>
            </a:endParaRPr>
          </a:p>
          <a:p>
            <a:pPr marL="520065" marR="588645" indent="-508000">
              <a:lnSpc>
                <a:spcPct val="150000"/>
              </a:lnSpc>
              <a:spcBef>
                <a:spcPts val="675"/>
              </a:spcBef>
              <a:buFont typeface="Wingdings"/>
              <a:buChar char=""/>
              <a:tabLst>
                <a:tab pos="520065" algn="l"/>
                <a:tab pos="520700" algn="l"/>
              </a:tabLst>
            </a:pPr>
            <a:r>
              <a:rPr sz="28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Ngưng</a:t>
            </a:r>
            <a:r>
              <a:rPr sz="28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hoàn</a:t>
            </a:r>
            <a:r>
              <a:rPr sz="28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toàn</a:t>
            </a:r>
            <a:r>
              <a:rPr sz="28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ICS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làm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tăng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nguy</a:t>
            </a:r>
            <a:r>
              <a:rPr sz="2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135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2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đợt </a:t>
            </a:r>
            <a:r>
              <a:rPr sz="2800" spc="-7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kịch</a:t>
            </a:r>
            <a:r>
              <a:rPr sz="2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24679"/>
                </a:solidFill>
                <a:latin typeface="Microsoft Sans Serif"/>
                <a:cs typeface="Microsoft Sans Serif"/>
              </a:rPr>
              <a:t>phát</a:t>
            </a:r>
            <a:r>
              <a:rPr sz="28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(Evidence</a:t>
            </a:r>
            <a:r>
              <a:rPr sz="2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A)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969E2F5-3F08-40D0-9E4A-FE9A370DD730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396746"/>
          <a:ext cx="8248650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0"/>
                <a:gridCol w="4800600"/>
              </a:tblGrid>
              <a:tr h="4667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Giảm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từ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bậc</a:t>
                      </a:r>
                      <a:r>
                        <a:rPr sz="22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50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b="1" spc="-1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sz="2200" b="1" spc="2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cách</a:t>
                      </a:r>
                      <a:r>
                        <a:rPr sz="2200" b="1" spc="2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hạ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liều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5046"/>
                    </a:solidFill>
                  </a:tcPr>
                </a:tc>
              </a:tr>
              <a:tr h="25604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- ICS/LABA</a:t>
                      </a:r>
                      <a:r>
                        <a:rPr sz="22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liều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cao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CS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uống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7"/>
                    </a:solidFill>
                  </a:tcPr>
                </a:tc>
                <a:tc>
                  <a:txBody>
                    <a:bodyPr/>
                    <a:lstStyle/>
                    <a:p>
                      <a:pPr marL="323850" indent="-232410">
                        <a:lnSpc>
                          <a:spcPct val="100000"/>
                        </a:lnSpc>
                        <a:spcBef>
                          <a:spcPts val="475"/>
                        </a:spcBef>
                        <a:buFont typeface="Microsoft Sans Serif"/>
                        <a:buChar char="•"/>
                        <a:tabLst>
                          <a:tab pos="323850" algn="l"/>
                          <a:tab pos="324485" algn="l"/>
                        </a:tabLst>
                      </a:pP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Tiếp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tục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ICS/LABA</a:t>
                      </a:r>
                      <a:r>
                        <a:rPr sz="22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liều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cao, hạ liều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CS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uống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23850" marR="158750" indent="-232410">
                        <a:lnSpc>
                          <a:spcPts val="3170"/>
                        </a:lnSpc>
                        <a:spcBef>
                          <a:spcPts val="190"/>
                        </a:spcBef>
                        <a:buFont typeface="Microsoft Sans Serif"/>
                        <a:buChar char="•"/>
                        <a:tabLst>
                          <a:tab pos="323850" algn="l"/>
                          <a:tab pos="324485" algn="l"/>
                          <a:tab pos="1440815" algn="l"/>
                        </a:tabLst>
                      </a:pPr>
                      <a:r>
                        <a:rPr sz="2200" spc="-95" dirty="0">
                          <a:latin typeface="Times New Roman"/>
                          <a:cs typeface="Times New Roman"/>
                        </a:rPr>
                        <a:t>Phân</a:t>
                      </a:r>
                      <a:r>
                        <a:rPr sz="2200" spc="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40" dirty="0">
                          <a:latin typeface="Times New Roman"/>
                          <a:cs typeface="Times New Roman"/>
                        </a:rPr>
                        <a:t>tích	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đàm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để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hướng dẫn giảm liều </a:t>
                      </a:r>
                      <a:r>
                        <a:rPr sz="2200" spc="-5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CS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uống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23850" indent="-232410">
                        <a:lnSpc>
                          <a:spcPct val="100000"/>
                        </a:lnSpc>
                        <a:spcBef>
                          <a:spcPts val="335"/>
                        </a:spcBef>
                        <a:buFont typeface="Microsoft Sans Serif"/>
                        <a:buChar char="•"/>
                        <a:tabLst>
                          <a:tab pos="323850" algn="l"/>
                          <a:tab pos="324485" algn="l"/>
                        </a:tabLst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CS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uống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0" dirty="0">
                          <a:latin typeface="Times New Roman"/>
                          <a:cs typeface="Times New Roman"/>
                        </a:rPr>
                        <a:t>cách</a:t>
                      </a:r>
                      <a:r>
                        <a:rPr sz="2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95" dirty="0">
                          <a:latin typeface="Times New Roman"/>
                          <a:cs typeface="Times New Roman"/>
                        </a:rPr>
                        <a:t>ngày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23850" indent="-232410">
                        <a:lnSpc>
                          <a:spcPct val="100000"/>
                        </a:lnSpc>
                        <a:spcBef>
                          <a:spcPts val="530"/>
                        </a:spcBef>
                        <a:buFont typeface="Microsoft Sans Serif"/>
                        <a:buChar char="•"/>
                        <a:tabLst>
                          <a:tab pos="323850" algn="l"/>
                          <a:tab pos="324485" algn="l"/>
                        </a:tabLst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Thay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CS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uống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với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liều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cao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ICS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7"/>
                    </a:solidFill>
                  </a:tcPr>
                </a:tc>
              </a:tr>
              <a:tr h="89164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- IC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2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LABA</a:t>
                      </a:r>
                      <a:r>
                        <a:rPr sz="2200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liều</a:t>
                      </a:r>
                      <a:r>
                        <a:rPr sz="2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1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200" spc="-390" dirty="0">
                          <a:latin typeface="Times New Roman"/>
                          <a:cs typeface="Times New Roman"/>
                        </a:rPr>
                        <a:t>á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c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thuốc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95" dirty="0">
                          <a:latin typeface="Times New Roman"/>
                          <a:cs typeface="Times New Roman"/>
                        </a:rPr>
                        <a:t>khác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C"/>
                    </a:solidFill>
                  </a:tcPr>
                </a:tc>
                <a:tc>
                  <a:txBody>
                    <a:bodyPr/>
                    <a:lstStyle/>
                    <a:p>
                      <a:pPr marL="323850" indent="-232410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Microsoft Sans Serif"/>
                        <a:buChar char="•"/>
                        <a:tabLst>
                          <a:tab pos="323850" algn="l"/>
                          <a:tab pos="324485" algn="l"/>
                        </a:tabLst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Chuyển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65" dirty="0">
                          <a:latin typeface="Times New Roman"/>
                          <a:cs typeface="Times New Roman"/>
                        </a:rPr>
                        <a:t>chuyên</a:t>
                      </a:r>
                      <a:r>
                        <a:rPr sz="22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gia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để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có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lời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65" dirty="0">
                          <a:latin typeface="Times New Roman"/>
                          <a:cs typeface="Times New Roman"/>
                        </a:rPr>
                        <a:t>khuyên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59328" y="110439"/>
            <a:ext cx="2702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/>
                <a:cs typeface="Times New Roman"/>
              </a:rPr>
              <a:t>Giảm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bậc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điều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trị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98265" y="732790"/>
            <a:ext cx="2425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006FC0"/>
                </a:solidFill>
                <a:latin typeface="Times New Roman"/>
                <a:cs typeface="Times New Roman"/>
              </a:rPr>
              <a:t>Các</a:t>
            </a:r>
            <a:r>
              <a:rPr sz="2400" i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6FC0"/>
                </a:solidFill>
                <a:latin typeface="Times New Roman"/>
                <a:cs typeface="Times New Roman"/>
              </a:rPr>
              <a:t>bước</a:t>
            </a:r>
            <a:r>
              <a:rPr sz="2400" i="1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6FC0"/>
                </a:solidFill>
                <a:latin typeface="Times New Roman"/>
                <a:cs typeface="Times New Roman"/>
              </a:rPr>
              <a:t>tiến</a:t>
            </a:r>
            <a:r>
              <a:rPr sz="2400" i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6FC0"/>
                </a:solidFill>
                <a:latin typeface="Times New Roman"/>
                <a:cs typeface="Times New Roman"/>
              </a:rPr>
              <a:t>hành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0E37FC6-1EBE-4DF5-B41C-771CA9C85498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478280"/>
          <a:ext cx="8248650" cy="3867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0"/>
                <a:gridCol w="4800600"/>
              </a:tblGrid>
              <a:tr h="4149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Giảm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từ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bậc</a:t>
                      </a:r>
                      <a:r>
                        <a:rPr sz="22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50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b="1" spc="-1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sz="2200" b="1" spc="2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cách</a:t>
                      </a:r>
                      <a:r>
                        <a:rPr sz="2200" b="1" spc="2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hạ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liều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5046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91440" marR="364490">
                        <a:lnSpc>
                          <a:spcPts val="3170"/>
                        </a:lnSpc>
                        <a:spcBef>
                          <a:spcPts val="145"/>
                        </a:spcBef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ICS/LABA</a:t>
                      </a:r>
                      <a:r>
                        <a:rPr sz="22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liều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cao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hoặc </a:t>
                      </a:r>
                      <a:r>
                        <a:rPr sz="2200" spc="-5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trung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40" dirty="0">
                          <a:latin typeface="Times New Roman"/>
                          <a:cs typeface="Times New Roman"/>
                        </a:rPr>
                        <a:t>bình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7"/>
                    </a:solidFill>
                  </a:tcPr>
                </a:tc>
                <a:tc>
                  <a:txBody>
                    <a:bodyPr/>
                    <a:lstStyle/>
                    <a:p>
                      <a:pPr marL="323850" indent="-232410">
                        <a:lnSpc>
                          <a:spcPct val="100000"/>
                        </a:lnSpc>
                        <a:spcBef>
                          <a:spcPts val="480"/>
                        </a:spcBef>
                        <a:buFont typeface="Microsoft Sans Serif"/>
                        <a:buChar char="•"/>
                        <a:tabLst>
                          <a:tab pos="323850" algn="l"/>
                          <a:tab pos="324485" algn="l"/>
                        </a:tabLst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Giảm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50%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ICS</a:t>
                      </a:r>
                      <a:r>
                        <a:rPr sz="2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trong ICS/LABA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23850" indent="-232410">
                        <a:lnSpc>
                          <a:spcPct val="100000"/>
                        </a:lnSpc>
                        <a:spcBef>
                          <a:spcPts val="530"/>
                        </a:spcBef>
                        <a:buFont typeface="Microsoft Sans Serif"/>
                        <a:buChar char="•"/>
                        <a:tabLst>
                          <a:tab pos="323850" algn="l"/>
                          <a:tab pos="324485" algn="l"/>
                        </a:tabLst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Cắt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LABA</a:t>
                      </a:r>
                      <a:r>
                        <a:rPr sz="22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dễ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dẫn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đến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xấu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đi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7"/>
                    </a:solidFill>
                  </a:tcPr>
                </a:tc>
              </a:tr>
              <a:tr h="1661198">
                <a:tc>
                  <a:txBody>
                    <a:bodyPr/>
                    <a:lstStyle/>
                    <a:p>
                      <a:pPr marL="91440" marR="184150">
                        <a:lnSpc>
                          <a:spcPts val="3170"/>
                        </a:lnSpc>
                        <a:spcBef>
                          <a:spcPts val="145"/>
                        </a:spcBef>
                        <a:tabLst>
                          <a:tab pos="658495" algn="l"/>
                        </a:tabLst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ICS/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formoterol</a:t>
                      </a:r>
                      <a:r>
                        <a:rPr sz="2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liều trung </a:t>
                      </a:r>
                      <a:r>
                        <a:rPr sz="2200" spc="-5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40" dirty="0">
                          <a:latin typeface="Times New Roman"/>
                          <a:cs typeface="Times New Roman"/>
                        </a:rPr>
                        <a:t>bình	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để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ngừa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cơn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cắt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cơn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C"/>
                    </a:solidFill>
                  </a:tcPr>
                </a:tc>
                <a:tc>
                  <a:txBody>
                    <a:bodyPr/>
                    <a:lstStyle/>
                    <a:p>
                      <a:pPr marL="323850" indent="-232410">
                        <a:lnSpc>
                          <a:spcPct val="100000"/>
                        </a:lnSpc>
                        <a:spcBef>
                          <a:spcPts val="484"/>
                        </a:spcBef>
                        <a:buFont typeface="Microsoft Sans Serif"/>
                        <a:buChar char="•"/>
                        <a:tabLst>
                          <a:tab pos="323850" algn="l"/>
                          <a:tab pos="324485" algn="l"/>
                        </a:tabLst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Giảm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ICS/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formoterol</a:t>
                      </a:r>
                      <a:r>
                        <a:rPr sz="2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xuống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liều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thấp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23850" indent="-232410">
                        <a:lnSpc>
                          <a:spcPct val="100000"/>
                        </a:lnSpc>
                        <a:spcBef>
                          <a:spcPts val="525"/>
                        </a:spcBef>
                        <a:buFont typeface="Microsoft Sans Serif"/>
                        <a:buChar char="•"/>
                        <a:tabLst>
                          <a:tab pos="323850" algn="l"/>
                          <a:tab pos="324485" algn="l"/>
                        </a:tabLst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Duy 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trì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ICS/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formoterol</a:t>
                      </a:r>
                      <a:r>
                        <a:rPr sz="2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liều</a:t>
                      </a:r>
                      <a:r>
                        <a:rPr sz="2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thấp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để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cắt</a:t>
                      </a:r>
                      <a:r>
                        <a:rPr sz="2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cơn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C"/>
                    </a:solidFill>
                  </a:tcPr>
                </a:tc>
              </a:tr>
              <a:tr h="88901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ICS</a:t>
                      </a:r>
                      <a:r>
                        <a:rPr sz="2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liều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cao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thuốc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ngừa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cơn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95" dirty="0">
                          <a:latin typeface="Times New Roman"/>
                          <a:cs typeface="Times New Roman"/>
                        </a:rPr>
                        <a:t>khác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7"/>
                    </a:solidFill>
                  </a:tcPr>
                </a:tc>
                <a:tc>
                  <a:txBody>
                    <a:bodyPr/>
                    <a:lstStyle/>
                    <a:p>
                      <a:pPr marL="323850" indent="-232410">
                        <a:lnSpc>
                          <a:spcPct val="100000"/>
                        </a:lnSpc>
                        <a:spcBef>
                          <a:spcPts val="484"/>
                        </a:spcBef>
                        <a:buFont typeface="Microsoft Sans Serif"/>
                        <a:buChar char="•"/>
                        <a:tabLst>
                          <a:tab pos="323850" algn="l"/>
                          <a:tab pos="324485" algn="l"/>
                        </a:tabLst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Giảm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50% ICS</a:t>
                      </a:r>
                      <a:r>
                        <a:rPr sz="2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tiếp tục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thuốc ngừa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2385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cơn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hai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8866" y="127457"/>
            <a:ext cx="2914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Giảm</a:t>
            </a:r>
            <a:r>
              <a:rPr spc="-25" dirty="0"/>
              <a:t> </a:t>
            </a:r>
            <a:r>
              <a:rPr spc="-5" dirty="0"/>
              <a:t>bậc điều</a:t>
            </a:r>
            <a:r>
              <a:rPr spc="-10" dirty="0"/>
              <a:t> </a:t>
            </a:r>
            <a:r>
              <a:rPr dirty="0"/>
              <a:t>trị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30372" y="749934"/>
            <a:ext cx="2689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006FC0"/>
                </a:solidFill>
                <a:latin typeface="Arial"/>
                <a:cs typeface="Arial"/>
              </a:rPr>
              <a:t>Các</a:t>
            </a:r>
            <a:r>
              <a:rPr sz="2400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6FC0"/>
                </a:solidFill>
                <a:latin typeface="Arial"/>
                <a:cs typeface="Arial"/>
              </a:rPr>
              <a:t>bước</a:t>
            </a:r>
            <a:r>
              <a:rPr sz="2400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6FC0"/>
                </a:solidFill>
                <a:latin typeface="Arial"/>
                <a:cs typeface="Arial"/>
              </a:rPr>
              <a:t>tiến</a:t>
            </a:r>
            <a:r>
              <a:rPr sz="2400" i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6FC0"/>
                </a:solidFill>
                <a:latin typeface="Arial"/>
                <a:cs typeface="Arial"/>
              </a:rPr>
              <a:t>hành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2D44750-E307-4ABA-8ABF-E42AC06AB58C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178" y="995070"/>
            <a:ext cx="8277859" cy="412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95580" indent="-343535">
              <a:lnSpc>
                <a:spcPct val="110100"/>
              </a:lnSpc>
              <a:spcBef>
                <a:spcPts val="100"/>
              </a:spcBef>
              <a:buClr>
                <a:srgbClr val="F79546"/>
              </a:buClr>
              <a:buSzPct val="78947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1900" i="1" spc="-85" dirty="0">
                <a:solidFill>
                  <a:srgbClr val="07182B"/>
                </a:solidFill>
                <a:latin typeface="Arial"/>
                <a:cs typeface="Arial"/>
              </a:rPr>
              <a:t>Tuân</a:t>
            </a:r>
            <a:r>
              <a:rPr sz="1900" i="1" spc="19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thủ</a:t>
            </a:r>
            <a:r>
              <a:rPr sz="1900" i="1" spc="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70" dirty="0">
                <a:solidFill>
                  <a:srgbClr val="07182B"/>
                </a:solidFill>
                <a:latin typeface="Arial"/>
                <a:cs typeface="Arial"/>
              </a:rPr>
              <a:t>các</a:t>
            </a:r>
            <a:r>
              <a:rPr sz="1900" i="1" spc="20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khuyến</a:t>
            </a:r>
            <a:r>
              <a:rPr sz="1900" i="1" spc="2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70" dirty="0">
                <a:solidFill>
                  <a:srgbClr val="07182B"/>
                </a:solidFill>
                <a:latin typeface="Arial"/>
                <a:cs typeface="Arial"/>
              </a:rPr>
              <a:t>cáo</a:t>
            </a:r>
            <a:r>
              <a:rPr sz="1900" i="1" spc="20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thử</a:t>
            </a:r>
            <a:r>
              <a:rPr sz="1900" i="1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test</a:t>
            </a:r>
            <a:r>
              <a:rPr sz="1900" i="1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COVID-19</a:t>
            </a:r>
            <a:r>
              <a:rPr sz="1900" i="1" spc="3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7182B"/>
                </a:solidFill>
                <a:latin typeface="Arial"/>
                <a:cs typeface="Arial"/>
              </a:rPr>
              <a:t>và</a:t>
            </a:r>
            <a:r>
              <a:rPr sz="1900" i="1" spc="-1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70" dirty="0">
                <a:solidFill>
                  <a:srgbClr val="07182B"/>
                </a:solidFill>
                <a:latin typeface="Arial"/>
                <a:cs typeface="Arial"/>
              </a:rPr>
              <a:t>các</a:t>
            </a:r>
            <a:r>
              <a:rPr sz="1900" i="1" spc="20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07182B"/>
                </a:solidFill>
                <a:latin typeface="Arial"/>
                <a:cs typeface="Arial"/>
              </a:rPr>
              <a:t>biện</a:t>
            </a:r>
            <a:r>
              <a:rPr sz="1900" i="1" spc="2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0" dirty="0">
                <a:solidFill>
                  <a:srgbClr val="07182B"/>
                </a:solidFill>
                <a:latin typeface="Arial"/>
                <a:cs typeface="Arial"/>
              </a:rPr>
              <a:t>pháp</a:t>
            </a:r>
            <a:r>
              <a:rPr sz="1900" i="1" spc="2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kiểm</a:t>
            </a:r>
            <a:r>
              <a:rPr sz="1900" i="1" spc="2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0" dirty="0">
                <a:solidFill>
                  <a:srgbClr val="07182B"/>
                </a:solidFill>
                <a:latin typeface="Arial"/>
                <a:cs typeface="Arial"/>
              </a:rPr>
              <a:t>soát </a:t>
            </a:r>
            <a:r>
              <a:rPr sz="1900" i="1" spc="-5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07182B"/>
                </a:solidFill>
                <a:latin typeface="Arial"/>
                <a:cs typeface="Arial"/>
              </a:rPr>
              <a:t>nhiễm</a:t>
            </a:r>
            <a:r>
              <a:rPr sz="1900" i="1" spc="3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khuẩn</a:t>
            </a:r>
            <a:r>
              <a:rPr sz="1900" i="1" spc="3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khi</a:t>
            </a:r>
            <a:r>
              <a:rPr sz="1900" i="1" spc="1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đo</a:t>
            </a:r>
            <a:r>
              <a:rPr sz="1900" i="1" spc="1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7182B"/>
                </a:solidFill>
                <a:latin typeface="Arial"/>
                <a:cs typeface="Arial"/>
              </a:rPr>
              <a:t>hô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hấp</a:t>
            </a:r>
            <a:r>
              <a:rPr sz="1900" i="1" spc="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7182B"/>
                </a:solidFill>
                <a:latin typeface="Arial"/>
                <a:cs typeface="Arial"/>
              </a:rPr>
              <a:t>ký</a:t>
            </a:r>
            <a:r>
              <a:rPr sz="1900" i="1" spc="-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hoặc</a:t>
            </a:r>
            <a:r>
              <a:rPr sz="1900" i="1" spc="2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07182B"/>
                </a:solidFill>
                <a:latin typeface="Arial"/>
                <a:cs typeface="Arial"/>
              </a:rPr>
              <a:t>lưu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07182B"/>
                </a:solidFill>
                <a:latin typeface="Arial"/>
                <a:cs typeface="Arial"/>
              </a:rPr>
              <a:t>lượng</a:t>
            </a:r>
            <a:r>
              <a:rPr sz="1900" i="1" spc="3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07182B"/>
                </a:solidFill>
                <a:latin typeface="Arial"/>
                <a:cs typeface="Arial"/>
              </a:rPr>
              <a:t>đỉnh</a:t>
            </a:r>
            <a:r>
              <a:rPr sz="1900" i="1" spc="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(LLĐ)</a:t>
            </a:r>
            <a:endParaRPr sz="1900">
              <a:latin typeface="Arial"/>
              <a:cs typeface="Arial"/>
            </a:endParaRPr>
          </a:p>
          <a:p>
            <a:pPr marL="756285" marR="42545" lvl="1" indent="-287020">
              <a:lnSpc>
                <a:spcPct val="110000"/>
              </a:lnSpc>
              <a:spcBef>
                <a:spcPts val="32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700" spc="95" dirty="0">
                <a:solidFill>
                  <a:srgbClr val="124679"/>
                </a:solidFill>
                <a:latin typeface="Microsoft Sans Serif"/>
                <a:cs typeface="Microsoft Sans Serif"/>
              </a:rPr>
              <a:t>Sử</a:t>
            </a:r>
            <a:r>
              <a:rPr sz="17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dụng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phin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lọc</a:t>
            </a:r>
            <a:r>
              <a:rPr sz="17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hợp</a:t>
            </a:r>
            <a:r>
              <a:rPr sz="17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lý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để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giảm</a:t>
            </a:r>
            <a:r>
              <a:rPr sz="17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thiểu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nguy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lây</a:t>
            </a:r>
            <a:r>
              <a:rPr sz="17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nhiễm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17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đo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hô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hấp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ký, </a:t>
            </a:r>
            <a:r>
              <a:rPr sz="17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70" dirty="0">
                <a:solidFill>
                  <a:srgbClr val="124679"/>
                </a:solidFill>
                <a:latin typeface="Microsoft Sans Serif"/>
                <a:cs typeface="Microsoft Sans Serif"/>
              </a:rPr>
              <a:t>hướng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dẫn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nhân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giữ</a:t>
            </a:r>
            <a:r>
              <a:rPr sz="17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nguyên</a:t>
            </a:r>
            <a:r>
              <a:rPr sz="17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ống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ngậm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nếu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bị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ho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</a:t>
            </a:r>
            <a:r>
              <a:rPr sz="17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lúc</a:t>
            </a:r>
            <a:r>
              <a:rPr sz="17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đo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hô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hấp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ký</a:t>
            </a:r>
            <a:endParaRPr sz="1700">
              <a:latin typeface="Microsoft Sans Serif"/>
              <a:cs typeface="Microsoft Sans Serif"/>
            </a:endParaRPr>
          </a:p>
          <a:p>
            <a:pPr marL="756285" marR="5080" lvl="1" indent="-287020">
              <a:lnSpc>
                <a:spcPct val="110000"/>
              </a:lnSpc>
              <a:spcBef>
                <a:spcPts val="30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700" spc="140" dirty="0">
                <a:solidFill>
                  <a:srgbClr val="124679"/>
                </a:solidFill>
                <a:latin typeface="Microsoft Sans Serif"/>
                <a:cs typeface="Microsoft Sans Serif"/>
              </a:rPr>
              <a:t>Ở</a:t>
            </a:r>
            <a:r>
              <a:rPr sz="17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những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nơi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lây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truyền</a:t>
            </a:r>
            <a:r>
              <a:rPr sz="17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cộng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đồng,</a:t>
            </a:r>
            <a:r>
              <a:rPr sz="17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trì</a:t>
            </a:r>
            <a:r>
              <a:rPr sz="17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hoãn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việc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đo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hô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hấp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ký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LLĐ </a:t>
            </a:r>
            <a:r>
              <a:rPr sz="1700" spc="-434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</a:t>
            </a:r>
            <a:r>
              <a:rPr sz="17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quá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trình</a:t>
            </a:r>
            <a:r>
              <a:rPr sz="17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thăm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khám</a:t>
            </a:r>
            <a:r>
              <a:rPr sz="17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trừ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yêu</a:t>
            </a:r>
            <a:r>
              <a:rPr sz="17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cầu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cấp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bách,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cân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nhắc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theo</a:t>
            </a:r>
            <a:r>
              <a:rPr sz="17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dõi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 CNHH</a:t>
            </a:r>
            <a:r>
              <a:rPr sz="17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tại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nhà</a:t>
            </a:r>
            <a:endParaRPr sz="17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505"/>
              </a:spcBef>
              <a:buClr>
                <a:srgbClr val="F79546"/>
              </a:buClr>
              <a:buSzPct val="78947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1900" i="1" spc="-85" dirty="0">
                <a:solidFill>
                  <a:srgbClr val="07182B"/>
                </a:solidFill>
                <a:latin typeface="Arial"/>
                <a:cs typeface="Arial"/>
              </a:rPr>
              <a:t>Tuân</a:t>
            </a:r>
            <a:r>
              <a:rPr sz="1900" i="1" spc="19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thủ</a:t>
            </a:r>
            <a:r>
              <a:rPr sz="1900" i="1" spc="1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chặt</a:t>
            </a:r>
            <a:r>
              <a:rPr sz="1900" i="1" spc="2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chẽ</a:t>
            </a:r>
            <a:r>
              <a:rPr sz="1900" i="1" spc="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70" dirty="0">
                <a:solidFill>
                  <a:srgbClr val="07182B"/>
                </a:solidFill>
                <a:latin typeface="Arial"/>
                <a:cs typeface="Arial"/>
              </a:rPr>
              <a:t>các</a:t>
            </a:r>
            <a:r>
              <a:rPr sz="1900" i="1" spc="18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07182B"/>
                </a:solidFill>
                <a:latin typeface="Arial"/>
                <a:cs typeface="Arial"/>
              </a:rPr>
              <a:t>biện</a:t>
            </a:r>
            <a:r>
              <a:rPr sz="1900" i="1" spc="2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0" dirty="0">
                <a:solidFill>
                  <a:srgbClr val="07182B"/>
                </a:solidFill>
                <a:latin typeface="Arial"/>
                <a:cs typeface="Arial"/>
              </a:rPr>
              <a:t>pháp</a:t>
            </a:r>
            <a:r>
              <a:rPr sz="1900" i="1" spc="2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kiểm</a:t>
            </a:r>
            <a:r>
              <a:rPr sz="1900" i="1" spc="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0" dirty="0">
                <a:solidFill>
                  <a:srgbClr val="07182B"/>
                </a:solidFill>
                <a:latin typeface="Arial"/>
                <a:cs typeface="Arial"/>
              </a:rPr>
              <a:t>soát</a:t>
            </a:r>
            <a:r>
              <a:rPr sz="1900" i="1" spc="20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65" dirty="0">
                <a:solidFill>
                  <a:srgbClr val="07182B"/>
                </a:solidFill>
                <a:latin typeface="Arial"/>
                <a:cs typeface="Arial"/>
              </a:rPr>
              <a:t>lây</a:t>
            </a:r>
            <a:r>
              <a:rPr sz="1900" i="1" spc="19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07182B"/>
                </a:solidFill>
                <a:latin typeface="Arial"/>
                <a:cs typeface="Arial"/>
              </a:rPr>
              <a:t>nhiễm</a:t>
            </a:r>
            <a:r>
              <a:rPr sz="1900" i="1" spc="3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nếu</a:t>
            </a:r>
            <a:r>
              <a:rPr sz="19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phải</a:t>
            </a:r>
            <a:r>
              <a:rPr sz="19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105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19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endParaRPr sz="19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229"/>
              </a:spcBef>
            </a:pP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19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kỹ</a:t>
            </a:r>
            <a:r>
              <a:rPr sz="19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thuật</a:t>
            </a:r>
            <a:r>
              <a:rPr sz="19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19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thể</a:t>
            </a:r>
            <a:r>
              <a:rPr sz="19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tạo</a:t>
            </a:r>
            <a:r>
              <a:rPr sz="19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ra</a:t>
            </a:r>
            <a:r>
              <a:rPr sz="19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giọt</a:t>
            </a:r>
            <a:r>
              <a:rPr sz="19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bắn.</a:t>
            </a:r>
            <a:endParaRPr sz="1900">
              <a:latin typeface="Microsoft Sans Serif"/>
              <a:cs typeface="Microsoft Sans Serif"/>
            </a:endParaRPr>
          </a:p>
          <a:p>
            <a:pPr marL="756285" marR="177800" lvl="1" indent="-287020">
              <a:lnSpc>
                <a:spcPct val="110000"/>
              </a:lnSpc>
              <a:spcBef>
                <a:spcPts val="325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7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Ví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dụ: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phun</a:t>
            </a:r>
            <a:r>
              <a:rPr sz="17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khí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dung,</a:t>
            </a:r>
            <a:r>
              <a:rPr sz="17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40" dirty="0">
                <a:solidFill>
                  <a:srgbClr val="124679"/>
                </a:solidFill>
                <a:latin typeface="Microsoft Sans Serif"/>
                <a:cs typeface="Microsoft Sans Serif"/>
              </a:rPr>
              <a:t>oxy,</a:t>
            </a:r>
            <a:r>
              <a:rPr sz="17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lấy</a:t>
            </a:r>
            <a:r>
              <a:rPr sz="17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đờm,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vỗ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rung,</a:t>
            </a:r>
            <a:r>
              <a:rPr sz="17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thông</a:t>
            </a:r>
            <a:r>
              <a:rPr sz="17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khí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hỗ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trợ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không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xâm </a:t>
            </a:r>
            <a:r>
              <a:rPr sz="1700" spc="-4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nhập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đặt</a:t>
            </a:r>
            <a:r>
              <a:rPr sz="17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nội</a:t>
            </a:r>
            <a:r>
              <a:rPr sz="17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khí</a:t>
            </a:r>
            <a:r>
              <a:rPr sz="17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124679"/>
                </a:solidFill>
                <a:latin typeface="Microsoft Sans Serif"/>
                <a:cs typeface="Microsoft Sans Serif"/>
              </a:rPr>
              <a:t>quản.</a:t>
            </a:r>
            <a:endParaRPr sz="17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505"/>
              </a:spcBef>
              <a:buClr>
                <a:srgbClr val="F79546"/>
              </a:buClr>
              <a:buSzPct val="78947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Theo</a:t>
            </a:r>
            <a:r>
              <a:rPr sz="1900" i="1" spc="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65" dirty="0">
                <a:solidFill>
                  <a:srgbClr val="07182B"/>
                </a:solidFill>
                <a:latin typeface="Arial"/>
                <a:cs typeface="Arial"/>
              </a:rPr>
              <a:t>dõi</a:t>
            </a:r>
            <a:r>
              <a:rPr sz="1900" i="1" spc="19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7182B"/>
                </a:solidFill>
                <a:latin typeface="Arial"/>
                <a:cs typeface="Arial"/>
              </a:rPr>
              <a:t>và</a:t>
            </a:r>
            <a:r>
              <a:rPr sz="1900" i="1" spc="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0" dirty="0">
                <a:solidFill>
                  <a:srgbClr val="07182B"/>
                </a:solidFill>
                <a:latin typeface="Arial"/>
                <a:cs typeface="Arial"/>
              </a:rPr>
              <a:t>tuân</a:t>
            </a:r>
            <a:r>
              <a:rPr sz="1900" i="1" spc="19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thủ</a:t>
            </a:r>
            <a:r>
              <a:rPr sz="1900" i="1" spc="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65" dirty="0">
                <a:solidFill>
                  <a:srgbClr val="07182B"/>
                </a:solidFill>
                <a:latin typeface="Arial"/>
                <a:cs typeface="Arial"/>
              </a:rPr>
              <a:t>các</a:t>
            </a:r>
            <a:r>
              <a:rPr sz="1900" i="1" spc="18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khuyến</a:t>
            </a:r>
            <a:r>
              <a:rPr sz="1900" i="1" spc="3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65" dirty="0">
                <a:solidFill>
                  <a:srgbClr val="07182B"/>
                </a:solidFill>
                <a:latin typeface="Arial"/>
                <a:cs typeface="Arial"/>
              </a:rPr>
              <a:t>cáo</a:t>
            </a:r>
            <a:r>
              <a:rPr sz="1900" i="1" spc="200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của</a:t>
            </a:r>
            <a:r>
              <a:rPr sz="1900" i="1" spc="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y</a:t>
            </a:r>
            <a:r>
              <a:rPr sz="1900" i="1" spc="-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tế</a:t>
            </a:r>
            <a:r>
              <a:rPr sz="1900" i="1" spc="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5" dirty="0">
                <a:solidFill>
                  <a:srgbClr val="07182B"/>
                </a:solidFill>
                <a:latin typeface="Arial"/>
                <a:cs typeface="Arial"/>
              </a:rPr>
              <a:t>địa</a:t>
            </a:r>
            <a:r>
              <a:rPr sz="1900" i="1" spc="1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i="1" spc="-10" dirty="0">
                <a:solidFill>
                  <a:srgbClr val="07182B"/>
                </a:solidFill>
                <a:latin typeface="Arial"/>
                <a:cs typeface="Arial"/>
              </a:rPr>
              <a:t>phương</a:t>
            </a:r>
            <a:r>
              <a:rPr sz="1900" i="1" spc="25" dirty="0">
                <a:solidFill>
                  <a:srgbClr val="07182B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về</a:t>
            </a:r>
            <a:r>
              <a:rPr sz="19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19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chiến</a:t>
            </a:r>
            <a:endParaRPr sz="19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229"/>
              </a:spcBef>
            </a:pPr>
            <a:r>
              <a:rPr sz="1900" spc="95" dirty="0">
                <a:solidFill>
                  <a:srgbClr val="07182B"/>
                </a:solidFill>
                <a:latin typeface="Microsoft Sans Serif"/>
                <a:cs typeface="Microsoft Sans Serif"/>
              </a:rPr>
              <a:t>lược</a:t>
            </a:r>
            <a:r>
              <a:rPr sz="19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vệ</a:t>
            </a:r>
            <a:r>
              <a:rPr sz="19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sinh</a:t>
            </a:r>
            <a:r>
              <a:rPr sz="19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phòng</a:t>
            </a:r>
            <a:r>
              <a:rPr sz="19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19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19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105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19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r>
              <a:rPr sz="19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19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trang</a:t>
            </a:r>
            <a:r>
              <a:rPr sz="19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thiếu</a:t>
            </a:r>
            <a:r>
              <a:rPr sz="19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bị</a:t>
            </a:r>
            <a:r>
              <a:rPr sz="19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bảo</a:t>
            </a:r>
            <a:r>
              <a:rPr sz="19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hộ</a:t>
            </a:r>
            <a:r>
              <a:rPr sz="19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cá</a:t>
            </a:r>
            <a:r>
              <a:rPr sz="19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9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184" y="233552"/>
            <a:ext cx="665988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Hen phế quản</a:t>
            </a:r>
            <a:r>
              <a:rPr sz="2300" b="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và</a:t>
            </a:r>
            <a:r>
              <a:rPr sz="23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phòng</a:t>
            </a:r>
            <a:r>
              <a:rPr sz="2300" b="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b="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ngừa</a:t>
            </a:r>
            <a:r>
              <a:rPr sz="2300" b="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lây</a:t>
            </a:r>
            <a:r>
              <a:rPr sz="2300" b="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b="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nhiễm</a:t>
            </a:r>
            <a:r>
              <a:rPr sz="2300" b="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3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COVID-19</a:t>
            </a:r>
            <a:endParaRPr sz="2300">
              <a:latin typeface="Microsoft Sans Serif"/>
              <a:cs typeface="Microsoft Sans Serif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E67FD7C-A1DB-485C-8AE9-8A600349E927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460246"/>
          <a:ext cx="8248650" cy="3846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0"/>
                <a:gridCol w="4800600"/>
              </a:tblGrid>
              <a:tr h="4147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Giảm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từ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bậc</a:t>
                      </a:r>
                      <a:r>
                        <a:rPr sz="22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50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b="1" spc="-1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sz="2200" b="1" spc="2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cách</a:t>
                      </a:r>
                      <a:r>
                        <a:rPr sz="2200" b="1" spc="2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hạ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liều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5046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ICS/LABA</a:t>
                      </a:r>
                      <a:r>
                        <a:rPr sz="22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liều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thấp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7"/>
                    </a:solidFill>
                  </a:tcPr>
                </a:tc>
                <a:tc>
                  <a:txBody>
                    <a:bodyPr/>
                    <a:lstStyle/>
                    <a:p>
                      <a:pPr marL="267335" indent="-175895">
                        <a:lnSpc>
                          <a:spcPct val="100000"/>
                        </a:lnSpc>
                        <a:spcBef>
                          <a:spcPts val="480"/>
                        </a:spcBef>
                        <a:buFont typeface="Microsoft Sans Serif"/>
                        <a:buChar char="•"/>
                        <a:tabLst>
                          <a:tab pos="267970" algn="l"/>
                        </a:tabLst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Giảm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ICS/LABA</a:t>
                      </a:r>
                      <a:r>
                        <a:rPr sz="22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về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95" dirty="0">
                          <a:latin typeface="Times New Roman"/>
                          <a:cs typeface="Times New Roman"/>
                        </a:rPr>
                        <a:t>ngày</a:t>
                      </a:r>
                      <a:r>
                        <a:rPr sz="22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lần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67335" indent="-175895">
                        <a:lnSpc>
                          <a:spcPct val="100000"/>
                        </a:lnSpc>
                        <a:spcBef>
                          <a:spcPts val="530"/>
                        </a:spcBef>
                        <a:buFont typeface="Microsoft Sans Serif"/>
                        <a:buChar char="•"/>
                        <a:tabLst>
                          <a:tab pos="267970" algn="l"/>
                        </a:tabLst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Cắt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LABA</a:t>
                      </a:r>
                      <a:r>
                        <a:rPr sz="22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dễ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dẫn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đến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xấu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đi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7"/>
                    </a:solidFill>
                  </a:tcPr>
                </a:tc>
              </a:tr>
              <a:tr h="1661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ICS/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formoterol</a:t>
                      </a:r>
                      <a:r>
                        <a:rPr sz="2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liều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thấp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để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ngừa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cơn 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2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cắt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cơn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C"/>
                    </a:solidFill>
                  </a:tcPr>
                </a:tc>
                <a:tc>
                  <a:txBody>
                    <a:bodyPr/>
                    <a:lstStyle/>
                    <a:p>
                      <a:pPr marL="267335" indent="-175895">
                        <a:lnSpc>
                          <a:spcPct val="100000"/>
                        </a:lnSpc>
                        <a:spcBef>
                          <a:spcPts val="480"/>
                        </a:spcBef>
                        <a:buFont typeface="Microsoft Sans Serif"/>
                        <a:buChar char="•"/>
                        <a:tabLst>
                          <a:tab pos="267970" algn="l"/>
                        </a:tabLst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Giảm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ICS/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formoterol</a:t>
                      </a:r>
                      <a:r>
                        <a:rPr sz="2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về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95" dirty="0">
                          <a:latin typeface="Times New Roman"/>
                          <a:cs typeface="Times New Roman"/>
                        </a:rPr>
                        <a:t>ngày</a:t>
                      </a:r>
                      <a:r>
                        <a:rPr sz="2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lần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Duy 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trì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ICS/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formoterol</a:t>
                      </a:r>
                      <a:r>
                        <a:rPr sz="2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liều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thấp</a:t>
                      </a:r>
                      <a:r>
                        <a:rPr sz="2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để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cắt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cơn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C"/>
                    </a:solidFill>
                  </a:tcPr>
                </a:tc>
              </a:tr>
              <a:tr h="86874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4"/>
                        </a:spcBef>
                        <a:tabLst>
                          <a:tab pos="1987550" algn="l"/>
                        </a:tabLst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ICS</a:t>
                      </a:r>
                      <a:r>
                        <a:rPr sz="2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trung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40" dirty="0">
                          <a:latin typeface="Times New Roman"/>
                          <a:cs typeface="Times New Roman"/>
                        </a:rPr>
                        <a:t>bình	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hoặc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cao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7"/>
                    </a:solidFill>
                  </a:tcPr>
                </a:tc>
                <a:tc>
                  <a:txBody>
                    <a:bodyPr/>
                    <a:lstStyle/>
                    <a:p>
                      <a:pPr marL="267335" indent="-175895">
                        <a:lnSpc>
                          <a:spcPct val="100000"/>
                        </a:lnSpc>
                        <a:spcBef>
                          <a:spcPts val="484"/>
                        </a:spcBef>
                        <a:buFont typeface="Microsoft Sans Serif"/>
                        <a:buChar char="•"/>
                        <a:tabLst>
                          <a:tab pos="267970" algn="l"/>
                        </a:tabLst>
                      </a:pP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Giảm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50%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liều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ICS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96514" y="120142"/>
            <a:ext cx="2912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Giảm</a:t>
            </a:r>
            <a:r>
              <a:rPr spc="-25" dirty="0"/>
              <a:t> </a:t>
            </a:r>
            <a:r>
              <a:rPr spc="-5" dirty="0"/>
              <a:t>bậc</a:t>
            </a:r>
            <a:r>
              <a:rPr dirty="0"/>
              <a:t> </a:t>
            </a:r>
            <a:r>
              <a:rPr spc="-5" dirty="0"/>
              <a:t>điều</a:t>
            </a:r>
            <a:r>
              <a:rPr spc="-25" dirty="0"/>
              <a:t> </a:t>
            </a:r>
            <a:r>
              <a:rPr dirty="0"/>
              <a:t>trị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93466" y="750773"/>
            <a:ext cx="291846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i="1" dirty="0">
                <a:solidFill>
                  <a:srgbClr val="006FC0"/>
                </a:solidFill>
                <a:latin typeface="Arial"/>
                <a:cs typeface="Arial"/>
              </a:rPr>
              <a:t>Các</a:t>
            </a:r>
            <a:r>
              <a:rPr sz="2600" i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i="1" spc="-5" dirty="0">
                <a:solidFill>
                  <a:srgbClr val="006FC0"/>
                </a:solidFill>
                <a:latin typeface="Arial"/>
                <a:cs typeface="Arial"/>
              </a:rPr>
              <a:t>bước</a:t>
            </a:r>
            <a:r>
              <a:rPr sz="2600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i="1" dirty="0">
                <a:solidFill>
                  <a:srgbClr val="006FC0"/>
                </a:solidFill>
                <a:latin typeface="Arial"/>
                <a:cs typeface="Arial"/>
              </a:rPr>
              <a:t>tiến</a:t>
            </a:r>
            <a:r>
              <a:rPr sz="2600" i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600" i="1" spc="-5" dirty="0">
                <a:solidFill>
                  <a:srgbClr val="006FC0"/>
                </a:solidFill>
                <a:latin typeface="Arial"/>
                <a:cs typeface="Arial"/>
              </a:rPr>
              <a:t>hành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F406165-DC64-4050-82CF-4103374209F5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339214"/>
          <a:ext cx="8229600" cy="4221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9400"/>
                <a:gridCol w="5410200"/>
              </a:tblGrid>
              <a:tr h="482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Giảm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từ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bậc</a:t>
                      </a:r>
                      <a:r>
                        <a:rPr sz="22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52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200" b="1" spc="-1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sz="2200" b="1" spc="2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cách</a:t>
                      </a:r>
                      <a:r>
                        <a:rPr sz="2200" b="1" spc="2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hạ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liều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4352D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ICS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liều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thấp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7"/>
                    </a:solidFill>
                  </a:tcPr>
                </a:tc>
                <a:tc>
                  <a:txBody>
                    <a:bodyPr/>
                    <a:lstStyle/>
                    <a:p>
                      <a:pPr marL="267335" indent="-175260">
                        <a:lnSpc>
                          <a:spcPct val="100000"/>
                        </a:lnSpc>
                        <a:spcBef>
                          <a:spcPts val="480"/>
                        </a:spcBef>
                        <a:buFont typeface="Microsoft Sans Serif"/>
                        <a:buChar char="•"/>
                        <a:tabLst>
                          <a:tab pos="267335" algn="l"/>
                        </a:tabLst>
                      </a:pPr>
                      <a:r>
                        <a:rPr sz="2200" spc="-95" dirty="0">
                          <a:latin typeface="Times New Roman"/>
                          <a:cs typeface="Times New Roman"/>
                        </a:rPr>
                        <a:t>Ngày</a:t>
                      </a:r>
                      <a:r>
                        <a:rPr sz="2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1 lần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(budesonide, ciclesonide,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nometasone)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7"/>
                    </a:solidFill>
                  </a:tcPr>
                </a:tc>
              </a:tr>
              <a:tr h="284991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ICS</a:t>
                      </a:r>
                      <a:r>
                        <a:rPr sz="2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liều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thấp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hay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200" spc="-55" dirty="0">
                          <a:latin typeface="Times New Roman"/>
                          <a:cs typeface="Times New Roman"/>
                        </a:rPr>
                        <a:t>LTRA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C"/>
                    </a:solidFill>
                  </a:tcPr>
                </a:tc>
                <a:tc>
                  <a:txBody>
                    <a:bodyPr/>
                    <a:lstStyle/>
                    <a:p>
                      <a:pPr marL="267335" indent="-175260">
                        <a:lnSpc>
                          <a:spcPct val="100000"/>
                        </a:lnSpc>
                        <a:spcBef>
                          <a:spcPts val="480"/>
                        </a:spcBef>
                        <a:buFont typeface="Microsoft Sans Serif"/>
                        <a:buChar char="•"/>
                        <a:tabLst>
                          <a:tab pos="267335" algn="l"/>
                        </a:tabLst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Chỉ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xem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25" dirty="0">
                          <a:latin typeface="Times New Roman"/>
                          <a:cs typeface="Times New Roman"/>
                        </a:rPr>
                        <a:t>xét</a:t>
                      </a:r>
                      <a:r>
                        <a:rPr sz="2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dừng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thuốc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ngừa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cơn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nếu </a:t>
                      </a:r>
                      <a:r>
                        <a:rPr sz="2200" spc="-65" dirty="0">
                          <a:latin typeface="Times New Roman"/>
                          <a:cs typeface="Times New Roman"/>
                        </a:rPr>
                        <a:t>không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67335" marR="321945">
                        <a:lnSpc>
                          <a:spcPct val="120000"/>
                        </a:lnSpc>
                        <a:spcBef>
                          <a:spcPts val="5"/>
                        </a:spcBef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có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triệu</a:t>
                      </a:r>
                      <a:r>
                        <a:rPr sz="2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chứng trong</a:t>
                      </a:r>
                      <a:r>
                        <a:rPr sz="2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6-12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80" dirty="0">
                          <a:latin typeface="Times New Roman"/>
                          <a:cs typeface="Times New Roman"/>
                        </a:rPr>
                        <a:t>tháng</a:t>
                      </a:r>
                      <a:r>
                        <a:rPr sz="2200" spc="3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qua,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người </a:t>
                      </a:r>
                      <a:r>
                        <a:rPr sz="2200" spc="-5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bệnh </a:t>
                      </a:r>
                      <a:r>
                        <a:rPr sz="2200" spc="-65" dirty="0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sz="2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có yếu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tố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nguy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cơ,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bảng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kế 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h </a:t>
                      </a:r>
                      <a:r>
                        <a:rPr sz="2200" spc="1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2200" spc="-385" dirty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nh </a:t>
                      </a:r>
                      <a:r>
                        <a:rPr sz="22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động</a:t>
                      </a:r>
                      <a:r>
                        <a:rPr sz="2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2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à</a:t>
                      </a:r>
                      <a:r>
                        <a:rPr sz="2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theo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200" spc="-315" dirty="0">
                          <a:latin typeface="Times New Roman"/>
                          <a:cs typeface="Times New Roman"/>
                        </a:rPr>
                        <a:t>õ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2200" spc="-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200" spc="-395" dirty="0">
                          <a:latin typeface="Times New Roman"/>
                          <a:cs typeface="Times New Roman"/>
                        </a:rPr>
                        <a:t>á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2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67335" marR="167640" indent="-175260">
                        <a:lnSpc>
                          <a:spcPct val="120000"/>
                        </a:lnSpc>
                        <a:buFont typeface="Microsoft Sans Serif"/>
                        <a:buChar char="•"/>
                        <a:tabLst>
                          <a:tab pos="267335" algn="l"/>
                        </a:tabLst>
                      </a:pPr>
                      <a:r>
                        <a:rPr sz="2200" spc="-65" dirty="0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sz="2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30" dirty="0">
                          <a:latin typeface="Times New Roman"/>
                          <a:cs typeface="Times New Roman"/>
                        </a:rPr>
                        <a:t>nên</a:t>
                      </a:r>
                      <a:r>
                        <a:rPr sz="22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cắt </a:t>
                      </a:r>
                      <a:r>
                        <a:rPr sz="2200" spc="-95" dirty="0">
                          <a:latin typeface="Times New Roman"/>
                          <a:cs typeface="Times New Roman"/>
                        </a:rPr>
                        <a:t>hoàn</a:t>
                      </a:r>
                      <a:r>
                        <a:rPr sz="22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95" dirty="0">
                          <a:latin typeface="Times New Roman"/>
                          <a:cs typeface="Times New Roman"/>
                        </a:rPr>
                        <a:t>toàn</a:t>
                      </a:r>
                      <a:r>
                        <a:rPr sz="22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ICS ở người lớn </a:t>
                      </a:r>
                      <a:r>
                        <a:rPr sz="2200" spc="10" dirty="0">
                          <a:latin typeface="Times New Roman"/>
                          <a:cs typeface="Times New Roman"/>
                        </a:rPr>
                        <a:t>vì </a:t>
                      </a:r>
                      <a:r>
                        <a:rPr sz="2200" spc="-5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130" dirty="0">
                          <a:latin typeface="Times New Roman"/>
                          <a:cs typeface="Times New Roman"/>
                        </a:rPr>
                        <a:t>làm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tăng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nguy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 cơ</a:t>
                      </a:r>
                      <a:r>
                        <a:rPr sz="2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đợt kịch</a:t>
                      </a:r>
                      <a:r>
                        <a:rPr sz="2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95" dirty="0">
                          <a:latin typeface="Times New Roman"/>
                          <a:cs typeface="Times New Roman"/>
                        </a:rPr>
                        <a:t>phát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DE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03778" y="101549"/>
            <a:ext cx="24968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Giảm</a:t>
            </a:r>
            <a:r>
              <a:rPr sz="2400" spc="-45" dirty="0"/>
              <a:t> </a:t>
            </a:r>
            <a:r>
              <a:rPr sz="2400" spc="-5" dirty="0"/>
              <a:t>bậc</a:t>
            </a:r>
            <a:r>
              <a:rPr sz="2400" spc="-30" dirty="0"/>
              <a:t> </a:t>
            </a:r>
            <a:r>
              <a:rPr sz="2400" dirty="0"/>
              <a:t>điều</a:t>
            </a:r>
            <a:r>
              <a:rPr sz="2400" spc="-40" dirty="0"/>
              <a:t> </a:t>
            </a:r>
            <a:r>
              <a:rPr sz="2400" dirty="0"/>
              <a:t>trị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3207766" y="650875"/>
            <a:ext cx="2689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006FC0"/>
                </a:solidFill>
                <a:latin typeface="Arial"/>
                <a:cs typeface="Arial"/>
              </a:rPr>
              <a:t>Các</a:t>
            </a:r>
            <a:r>
              <a:rPr sz="2400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6FC0"/>
                </a:solidFill>
                <a:latin typeface="Arial"/>
                <a:cs typeface="Arial"/>
              </a:rPr>
              <a:t>bước</a:t>
            </a:r>
            <a:r>
              <a:rPr sz="2400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6FC0"/>
                </a:solidFill>
                <a:latin typeface="Arial"/>
                <a:cs typeface="Arial"/>
              </a:rPr>
              <a:t>tiến</a:t>
            </a:r>
            <a:r>
              <a:rPr sz="2400" i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6FC0"/>
                </a:solidFill>
                <a:latin typeface="Arial"/>
                <a:cs typeface="Arial"/>
              </a:rPr>
              <a:t>hành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4AF88DE-D6CB-4778-B0F8-E3E8A5EF3DAB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184" y="233552"/>
            <a:ext cx="573214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124679"/>
                </a:solidFill>
              </a:rPr>
              <a:t>Mức</a:t>
            </a:r>
            <a:r>
              <a:rPr sz="2600" spc="-5" dirty="0">
                <a:solidFill>
                  <a:srgbClr val="124679"/>
                </a:solidFill>
              </a:rPr>
              <a:t> liều</a:t>
            </a:r>
            <a:r>
              <a:rPr sz="2600" dirty="0">
                <a:solidFill>
                  <a:srgbClr val="124679"/>
                </a:solidFill>
              </a:rPr>
              <a:t> ICS ở</a:t>
            </a:r>
            <a:r>
              <a:rPr sz="2600" spc="-5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người</a:t>
            </a:r>
            <a:r>
              <a:rPr sz="2600" spc="-25" dirty="0">
                <a:solidFill>
                  <a:srgbClr val="124679"/>
                </a:solidFill>
              </a:rPr>
              <a:t> </a:t>
            </a:r>
            <a:r>
              <a:rPr sz="2600" spc="5" dirty="0">
                <a:solidFill>
                  <a:srgbClr val="124679"/>
                </a:solidFill>
              </a:rPr>
              <a:t>bệnh</a:t>
            </a:r>
            <a:r>
              <a:rPr sz="2600" spc="-20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≥</a:t>
            </a:r>
            <a:r>
              <a:rPr sz="2600" spc="-5" dirty="0">
                <a:solidFill>
                  <a:srgbClr val="124679"/>
                </a:solidFill>
              </a:rPr>
              <a:t> 12 </a:t>
            </a:r>
            <a:r>
              <a:rPr sz="2600" dirty="0">
                <a:solidFill>
                  <a:srgbClr val="124679"/>
                </a:solidFill>
              </a:rPr>
              <a:t>tuổi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55" y="5564336"/>
            <a:ext cx="775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32257" y="1300733"/>
          <a:ext cx="8187053" cy="3060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7435"/>
                <a:gridCol w="2047239"/>
                <a:gridCol w="1241425"/>
                <a:gridCol w="1290954"/>
              </a:tblGrid>
              <a:tr h="34601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6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Corticoid</a:t>
                      </a:r>
                      <a:r>
                        <a:rPr sz="1600" b="1" spc="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dạng</a:t>
                      </a:r>
                      <a:r>
                        <a:rPr sz="1600" b="1" spc="-2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3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hít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F79546"/>
                      </a:solidFill>
                      <a:prstDash val="solid"/>
                    </a:lnL>
                    <a:lnT w="6350">
                      <a:solidFill>
                        <a:srgbClr val="F79546"/>
                      </a:solidFill>
                      <a:prstDash val="solid"/>
                    </a:lnT>
                    <a:solidFill>
                      <a:srgbClr val="F8B4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4511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600" b="1" spc="-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Tổng</a:t>
                      </a:r>
                      <a:r>
                        <a:rPr sz="16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liều</a:t>
                      </a:r>
                      <a:r>
                        <a:rPr sz="1600" b="1" spc="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hàng</a:t>
                      </a:r>
                      <a:r>
                        <a:rPr sz="1600" b="1" spc="15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ngày</a:t>
                      </a:r>
                      <a:r>
                        <a:rPr sz="1600" b="1" spc="15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(mcg)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R w="6350">
                      <a:solidFill>
                        <a:srgbClr val="F79546"/>
                      </a:solidFill>
                      <a:prstDash val="solid"/>
                    </a:lnR>
                    <a:lnT w="6350">
                      <a:solidFill>
                        <a:srgbClr val="F79546"/>
                      </a:solidFill>
                      <a:prstDash val="solid"/>
                    </a:lnT>
                    <a:solidFill>
                      <a:srgbClr val="F8B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4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79546"/>
                      </a:solidFill>
                      <a:prstDash val="solid"/>
                    </a:lnL>
                    <a:solidFill>
                      <a:srgbClr val="F8B47A"/>
                    </a:solidFill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3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Thấp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solidFill>
                      <a:srgbClr val="F8B47A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300" b="1" spc="-2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Trung</a:t>
                      </a:r>
                      <a:r>
                        <a:rPr sz="1300" b="1" spc="-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8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bình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solidFill>
                      <a:srgbClr val="F8B47A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3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Cao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R w="6350">
                      <a:solidFill>
                        <a:srgbClr val="F79546"/>
                      </a:solidFill>
                      <a:prstDash val="solid"/>
                    </a:lnR>
                    <a:solidFill>
                      <a:srgbClr val="F8B47A"/>
                    </a:solidFill>
                  </a:tcPr>
                </a:tc>
              </a:tr>
              <a:tr h="304357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Beclometasone</a:t>
                      </a:r>
                      <a:r>
                        <a:rPr sz="1400" spc="-2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dipropionate</a:t>
                      </a:r>
                      <a:r>
                        <a:rPr sz="1400" spc="-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(CFC)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6350">
                      <a:solidFill>
                        <a:srgbClr val="F7954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60400" marR="31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5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200–500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3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&gt;500–1000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&gt;1000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  <a:tr h="299867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Beclometasone</a:t>
                      </a:r>
                      <a:r>
                        <a:rPr sz="1400" spc="-2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dipropionate</a:t>
                      </a:r>
                      <a:r>
                        <a:rPr sz="1400" spc="-1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(HFA)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6350">
                      <a:solidFill>
                        <a:srgbClr val="F7954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60400" marR="31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5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100–200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4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&gt;200–400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&gt;400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  <a:tr h="300207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Budesonide</a:t>
                      </a:r>
                      <a:r>
                        <a:rPr sz="1400" spc="-7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(DPI)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6350">
                      <a:solidFill>
                        <a:srgbClr val="F7954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60400" marR="31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5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200–400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4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&gt;400–800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&gt;800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  <a:tr h="30019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Ciclesonide</a:t>
                      </a:r>
                      <a:r>
                        <a:rPr sz="1400" spc="-5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(HFA)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6350">
                      <a:solidFill>
                        <a:srgbClr val="F7954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5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80–160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4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&gt;160–320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&gt;320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  <a:tr h="3001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Fluticasone</a:t>
                      </a:r>
                      <a:r>
                        <a:rPr sz="1400" spc="-3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furoate</a:t>
                      </a:r>
                      <a:r>
                        <a:rPr sz="1400" spc="-3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(DPI)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6350">
                      <a:solidFill>
                        <a:srgbClr val="F7954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200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  <a:tr h="3001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Fluticasone</a:t>
                      </a:r>
                      <a:r>
                        <a:rPr sz="1400" spc="-3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propionate</a:t>
                      </a:r>
                      <a:r>
                        <a:rPr sz="1400" spc="-2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(DPI</a:t>
                      </a:r>
                      <a:r>
                        <a:rPr sz="1400" spc="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sz="1400" spc="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HFA)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6350">
                      <a:solidFill>
                        <a:srgbClr val="F7954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60400" marR="31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5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100–250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4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&gt;250–500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&gt;500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  <a:tr h="3001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Mometasone</a:t>
                      </a:r>
                      <a:r>
                        <a:rPr sz="1400" spc="-3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furoate</a:t>
                      </a:r>
                      <a:r>
                        <a:rPr sz="1400" spc="-3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(DPI)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6350">
                      <a:solidFill>
                        <a:srgbClr val="F7954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200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400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  <a:tr h="295114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Mometasone</a:t>
                      </a:r>
                      <a:r>
                        <a:rPr sz="1400" spc="-3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furoate</a:t>
                      </a:r>
                      <a:r>
                        <a:rPr sz="1400" spc="-3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(HFA)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6350">
                      <a:solidFill>
                        <a:srgbClr val="F79546"/>
                      </a:solidFill>
                      <a:prstDash val="solid"/>
                    </a:lnL>
                    <a:lnB w="635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200-400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B w="635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F795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&gt;400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6350">
                      <a:solidFill>
                        <a:srgbClr val="F79546"/>
                      </a:solidFill>
                      <a:prstDash val="solid"/>
                    </a:lnR>
                    <a:lnB w="6350">
                      <a:solidFill>
                        <a:srgbClr val="F7954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6E19B61-ECCB-4947-881B-B445920E6ACB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184" y="233552"/>
            <a:ext cx="514794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124679"/>
                </a:solidFill>
              </a:rPr>
              <a:t>Mức</a:t>
            </a:r>
            <a:r>
              <a:rPr sz="2600" spc="-5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liều</a:t>
            </a:r>
            <a:r>
              <a:rPr sz="2600" spc="-5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ICS</a:t>
            </a:r>
            <a:r>
              <a:rPr sz="2600" spc="-5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ở</a:t>
            </a:r>
            <a:r>
              <a:rPr sz="2600" spc="-5" dirty="0">
                <a:solidFill>
                  <a:srgbClr val="124679"/>
                </a:solidFill>
              </a:rPr>
              <a:t> trẻ </a:t>
            </a:r>
            <a:r>
              <a:rPr sz="2600" dirty="0">
                <a:solidFill>
                  <a:srgbClr val="124679"/>
                </a:solidFill>
              </a:rPr>
              <a:t>em</a:t>
            </a:r>
            <a:r>
              <a:rPr sz="2600" spc="-5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≥</a:t>
            </a:r>
            <a:r>
              <a:rPr sz="2600" spc="-5" dirty="0">
                <a:solidFill>
                  <a:srgbClr val="124679"/>
                </a:solidFill>
              </a:rPr>
              <a:t> </a:t>
            </a:r>
            <a:r>
              <a:rPr sz="2600" spc="-40" dirty="0">
                <a:solidFill>
                  <a:srgbClr val="124679"/>
                </a:solidFill>
              </a:rPr>
              <a:t>6-11</a:t>
            </a:r>
            <a:r>
              <a:rPr sz="2600" spc="-5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tuổi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55" y="5564336"/>
            <a:ext cx="775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32257" y="1209294"/>
          <a:ext cx="8178797" cy="3545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8065"/>
                <a:gridCol w="1988819"/>
                <a:gridCol w="1330959"/>
                <a:gridCol w="1290954"/>
              </a:tblGrid>
              <a:tr h="359408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Corticoid</a:t>
                      </a:r>
                      <a:r>
                        <a:rPr sz="1600" b="1" spc="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dạng</a:t>
                      </a:r>
                      <a:r>
                        <a:rPr sz="1600" b="1" spc="-2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3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hít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6350">
                      <a:solidFill>
                        <a:srgbClr val="F79546"/>
                      </a:solidFill>
                      <a:prstDash val="solid"/>
                    </a:lnL>
                    <a:lnT w="6350">
                      <a:solidFill>
                        <a:srgbClr val="F79546"/>
                      </a:solidFill>
                      <a:prstDash val="solid"/>
                    </a:lnT>
                    <a:solidFill>
                      <a:srgbClr val="F8B4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11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b="1" spc="-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Tổng</a:t>
                      </a:r>
                      <a:r>
                        <a:rPr sz="1600" b="1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liều</a:t>
                      </a:r>
                      <a:r>
                        <a:rPr sz="1600" b="1" spc="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hàng</a:t>
                      </a:r>
                      <a:r>
                        <a:rPr sz="1600" b="1" spc="15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ngày</a:t>
                      </a:r>
                      <a:r>
                        <a:rPr sz="1600" b="1" spc="15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(mcg)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R w="6350">
                      <a:solidFill>
                        <a:srgbClr val="F79546"/>
                      </a:solidFill>
                      <a:prstDash val="solid"/>
                    </a:lnR>
                    <a:lnT w="6350">
                      <a:solidFill>
                        <a:srgbClr val="F79546"/>
                      </a:solidFill>
                      <a:prstDash val="solid"/>
                    </a:lnT>
                    <a:solidFill>
                      <a:srgbClr val="F8B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1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79546"/>
                      </a:solidFill>
                      <a:prstDash val="solid"/>
                    </a:lnL>
                    <a:solidFill>
                      <a:srgbClr val="F8B47A"/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3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Thấp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solidFill>
                      <a:srgbClr val="F8B47A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300" b="1" spc="-2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Trung</a:t>
                      </a:r>
                      <a:r>
                        <a:rPr sz="1300" b="1" spc="-1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80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bình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solidFill>
                      <a:srgbClr val="F8B47A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300" b="1" spc="-5" dirty="0">
                          <a:solidFill>
                            <a:srgbClr val="124679"/>
                          </a:solidFill>
                          <a:latin typeface="Arial"/>
                          <a:cs typeface="Arial"/>
                        </a:rPr>
                        <a:t>Cao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R w="6350">
                      <a:solidFill>
                        <a:srgbClr val="F79546"/>
                      </a:solidFill>
                      <a:prstDash val="solid"/>
                    </a:lnR>
                    <a:solidFill>
                      <a:srgbClr val="F8B47A"/>
                    </a:solidFill>
                  </a:tcPr>
                </a:tc>
              </a:tr>
              <a:tr h="323554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Beclometasone</a:t>
                      </a:r>
                      <a:r>
                        <a:rPr sz="1400" spc="-3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dipropionate</a:t>
                      </a:r>
                      <a:r>
                        <a:rPr sz="1400" spc="-3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(CFC)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L w="6350">
                      <a:solidFill>
                        <a:srgbClr val="F7954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997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5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100–200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spc="4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&gt;200–400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&gt;400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7625" marB="0"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  <a:tr h="319437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Beclometasone</a:t>
                      </a:r>
                      <a:r>
                        <a:rPr sz="1400" spc="-3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dipropionate</a:t>
                      </a:r>
                      <a:r>
                        <a:rPr sz="1400" spc="-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(HFA)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6350">
                      <a:solidFill>
                        <a:srgbClr val="F7954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499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6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50–100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4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&gt;100–200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&gt;200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  <a:tr h="319733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Budesonide</a:t>
                      </a:r>
                      <a:r>
                        <a:rPr sz="1400" spc="-7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(DPI)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6350">
                      <a:solidFill>
                        <a:srgbClr val="F7954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997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5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100–200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4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&gt;200–400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&gt;400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  <a:tr h="319563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Budesonide</a:t>
                      </a:r>
                      <a:r>
                        <a:rPr sz="1400" spc="-5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(nebules)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6350">
                      <a:solidFill>
                        <a:srgbClr val="F7954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997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5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250–500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3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&gt;500–1000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&gt;1000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Ciclesonide</a:t>
                      </a:r>
                      <a:r>
                        <a:rPr sz="1400" spc="-5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(HFA)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6350">
                      <a:solidFill>
                        <a:srgbClr val="F7954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80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5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&gt;80–160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&gt;160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Fluticasone</a:t>
                      </a:r>
                      <a:r>
                        <a:rPr sz="1400" spc="-4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furoate</a:t>
                      </a:r>
                      <a:r>
                        <a:rPr sz="1400" spc="-4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(DPI)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6350">
                      <a:solidFill>
                        <a:srgbClr val="F7954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126364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n.a.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  <a:tr h="319404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Fluticasone</a:t>
                      </a:r>
                      <a:r>
                        <a:rPr sz="1400" spc="-3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propionate</a:t>
                      </a:r>
                      <a:r>
                        <a:rPr sz="1400" spc="-3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(DPI)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6350">
                      <a:solidFill>
                        <a:srgbClr val="F7954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499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5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50–100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4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&gt;100–200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&gt;200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  <a:tr h="319443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Fluticasone</a:t>
                      </a:r>
                      <a:r>
                        <a:rPr sz="1400" spc="-3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propionate</a:t>
                      </a:r>
                      <a:r>
                        <a:rPr sz="1400" spc="-3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(HFA)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6350">
                      <a:solidFill>
                        <a:srgbClr val="F7954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499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5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50–100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4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&gt;100–200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&gt;200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  <a:tr h="314444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Mometasone</a:t>
                      </a:r>
                      <a:r>
                        <a:rPr sz="1400" spc="-3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furoate</a:t>
                      </a:r>
                      <a:r>
                        <a:rPr sz="1400" spc="-3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(HFA)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6350">
                      <a:solidFill>
                        <a:srgbClr val="F7954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5" dirty="0">
                          <a:solidFill>
                            <a:srgbClr val="124679"/>
                          </a:solidFill>
                          <a:latin typeface="Microsoft Sans Serif"/>
                          <a:cs typeface="Microsoft Sans Serif"/>
                        </a:rPr>
                        <a:t>200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R w="6350">
                      <a:solidFill>
                        <a:srgbClr val="F79546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9021D43-4A11-48B1-823E-DABC1A1BE6F6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458" y="193040"/>
            <a:ext cx="65557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124679"/>
                </a:solidFill>
              </a:rPr>
              <a:t>Liều</a:t>
            </a:r>
            <a:r>
              <a:rPr sz="2200" spc="10" dirty="0">
                <a:solidFill>
                  <a:srgbClr val="124679"/>
                </a:solidFill>
              </a:rPr>
              <a:t> </a:t>
            </a:r>
            <a:r>
              <a:rPr sz="2200" spc="-5" dirty="0">
                <a:solidFill>
                  <a:srgbClr val="124679"/>
                </a:solidFill>
              </a:rPr>
              <a:t>thấp,</a:t>
            </a:r>
            <a:r>
              <a:rPr sz="2200" spc="25" dirty="0">
                <a:solidFill>
                  <a:srgbClr val="124679"/>
                </a:solidFill>
              </a:rPr>
              <a:t> </a:t>
            </a:r>
            <a:r>
              <a:rPr sz="2200" spc="-5" dirty="0">
                <a:solidFill>
                  <a:srgbClr val="124679"/>
                </a:solidFill>
              </a:rPr>
              <a:t>trung</a:t>
            </a:r>
            <a:r>
              <a:rPr sz="2200" spc="25" dirty="0">
                <a:solidFill>
                  <a:srgbClr val="124679"/>
                </a:solidFill>
              </a:rPr>
              <a:t> </a:t>
            </a:r>
            <a:r>
              <a:rPr sz="2200" spc="-5" dirty="0">
                <a:solidFill>
                  <a:srgbClr val="124679"/>
                </a:solidFill>
              </a:rPr>
              <a:t>bình,</a:t>
            </a:r>
            <a:r>
              <a:rPr sz="2200" spc="15" dirty="0">
                <a:solidFill>
                  <a:srgbClr val="124679"/>
                </a:solidFill>
              </a:rPr>
              <a:t> </a:t>
            </a:r>
            <a:r>
              <a:rPr sz="2200" spc="-10" dirty="0">
                <a:solidFill>
                  <a:srgbClr val="124679"/>
                </a:solidFill>
              </a:rPr>
              <a:t>cao</a:t>
            </a:r>
            <a:r>
              <a:rPr sz="2200" spc="15" dirty="0">
                <a:solidFill>
                  <a:srgbClr val="124679"/>
                </a:solidFill>
              </a:rPr>
              <a:t> </a:t>
            </a:r>
            <a:r>
              <a:rPr sz="2200" spc="-10" dirty="0">
                <a:solidFill>
                  <a:srgbClr val="124679"/>
                </a:solidFill>
              </a:rPr>
              <a:t>của</a:t>
            </a:r>
            <a:r>
              <a:rPr sz="2200" spc="20" dirty="0">
                <a:solidFill>
                  <a:srgbClr val="124679"/>
                </a:solidFill>
              </a:rPr>
              <a:t> </a:t>
            </a:r>
            <a:r>
              <a:rPr sz="2200" spc="-10" dirty="0">
                <a:solidFill>
                  <a:srgbClr val="124679"/>
                </a:solidFill>
              </a:rPr>
              <a:t>các</a:t>
            </a:r>
            <a:r>
              <a:rPr sz="2200" spc="10" dirty="0">
                <a:solidFill>
                  <a:srgbClr val="124679"/>
                </a:solidFill>
              </a:rPr>
              <a:t> </a:t>
            </a:r>
            <a:r>
              <a:rPr sz="2200" spc="-5" dirty="0">
                <a:solidFill>
                  <a:srgbClr val="124679"/>
                </a:solidFill>
              </a:rPr>
              <a:t>ICS</a:t>
            </a:r>
            <a:r>
              <a:rPr sz="2200" dirty="0">
                <a:solidFill>
                  <a:srgbClr val="124679"/>
                </a:solidFill>
              </a:rPr>
              <a:t> </a:t>
            </a:r>
            <a:r>
              <a:rPr sz="2200" spc="-5" dirty="0">
                <a:solidFill>
                  <a:srgbClr val="124679"/>
                </a:solidFill>
              </a:rPr>
              <a:t>khác</a:t>
            </a:r>
            <a:r>
              <a:rPr sz="2200" spc="20" dirty="0">
                <a:solidFill>
                  <a:srgbClr val="124679"/>
                </a:solidFill>
              </a:rPr>
              <a:t> </a:t>
            </a:r>
            <a:r>
              <a:rPr sz="2200" spc="-5" dirty="0">
                <a:solidFill>
                  <a:srgbClr val="124679"/>
                </a:solidFill>
              </a:rPr>
              <a:t>nhau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263" y="913556"/>
            <a:ext cx="8524240" cy="432371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35915" indent="-285750">
              <a:lnSpc>
                <a:spcPct val="100000"/>
              </a:lnSpc>
              <a:spcBef>
                <a:spcPts val="890"/>
              </a:spcBef>
              <a:buFont typeface="Wingdings"/>
              <a:buChar char=""/>
              <a:tabLst>
                <a:tab pos="335915" algn="l"/>
                <a:tab pos="336550" algn="l"/>
              </a:tabLst>
            </a:pP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KHÔNG</a:t>
            </a:r>
            <a:r>
              <a:rPr sz="16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phải</a:t>
            </a:r>
            <a:r>
              <a:rPr sz="16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bảng</a:t>
            </a:r>
            <a:r>
              <a:rPr sz="16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tương</a:t>
            </a:r>
            <a:r>
              <a:rPr sz="16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đương</a:t>
            </a:r>
            <a:endParaRPr sz="1600">
              <a:latin typeface="Microsoft Sans Serif"/>
              <a:cs typeface="Microsoft Sans Serif"/>
            </a:endParaRPr>
          </a:p>
          <a:p>
            <a:pPr marL="793115" lvl="1" indent="-285750">
              <a:lnSpc>
                <a:spcPct val="100000"/>
              </a:lnSpc>
              <a:spcBef>
                <a:spcPts val="705"/>
              </a:spcBef>
              <a:buFont typeface="Wingdings"/>
              <a:buChar char=""/>
              <a:tabLst>
                <a:tab pos="793115" algn="l"/>
                <a:tab pos="79375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Tổng </a:t>
            </a:r>
            <a:r>
              <a:rPr sz="1400" spc="-10" dirty="0">
                <a:latin typeface="Microsoft Sans Serif"/>
                <a:cs typeface="Microsoft Sans Serif"/>
              </a:rPr>
              <a:t>liều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hàng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ngày </a:t>
            </a:r>
            <a:r>
              <a:rPr sz="1400" spc="70" dirty="0">
                <a:latin typeface="Microsoft Sans Serif"/>
                <a:cs typeface="Microsoft Sans Serif"/>
              </a:rPr>
              <a:t>được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đề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xuất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cho các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45" dirty="0">
                <a:latin typeface="Microsoft Sans Serif"/>
                <a:cs typeface="Microsoft Sans Serif"/>
              </a:rPr>
              <a:t>lựa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chọn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điều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trị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liều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'thấp',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'trung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bình'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và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'cao'</a:t>
            </a:r>
            <a:endParaRPr sz="1400">
              <a:latin typeface="Microsoft Sans Serif"/>
              <a:cs typeface="Microsoft Sans Serif"/>
            </a:endParaRPr>
          </a:p>
          <a:p>
            <a:pPr marL="793115" lvl="1" indent="-285750">
              <a:lnSpc>
                <a:spcPct val="100000"/>
              </a:lnSpc>
              <a:spcBef>
                <a:spcPts val="695"/>
              </a:spcBef>
              <a:buFont typeface="Wingdings"/>
              <a:buChar char=""/>
              <a:tabLst>
                <a:tab pos="793115" algn="l"/>
                <a:tab pos="793750" algn="l"/>
              </a:tabLst>
            </a:pPr>
            <a:r>
              <a:rPr sz="1400" spc="50" dirty="0">
                <a:latin typeface="Microsoft Sans Serif"/>
                <a:cs typeface="Microsoft Sans Serif"/>
              </a:rPr>
              <a:t>Dựa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trên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các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nghiên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50" dirty="0">
                <a:latin typeface="Microsoft Sans Serif"/>
                <a:cs typeface="Microsoft Sans Serif"/>
              </a:rPr>
              <a:t>cứu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đã </a:t>
            </a:r>
            <a:r>
              <a:rPr sz="1400" dirty="0">
                <a:latin typeface="Microsoft Sans Serif"/>
                <a:cs typeface="Microsoft Sans Serif"/>
              </a:rPr>
              <a:t>có (rất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ít)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và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thông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tin </a:t>
            </a:r>
            <a:r>
              <a:rPr sz="1400" dirty="0">
                <a:latin typeface="Microsoft Sans Serif"/>
                <a:cs typeface="Microsoft Sans Serif"/>
              </a:rPr>
              <a:t>sản</a:t>
            </a:r>
            <a:r>
              <a:rPr sz="1400" spc="-5" dirty="0">
                <a:latin typeface="Microsoft Sans Serif"/>
                <a:cs typeface="Microsoft Sans Serif"/>
              </a:rPr>
              <a:t> phẩm</a:t>
            </a:r>
            <a:endParaRPr sz="1400">
              <a:latin typeface="Microsoft Sans Serif"/>
              <a:cs typeface="Microsoft Sans Serif"/>
            </a:endParaRPr>
          </a:p>
          <a:p>
            <a:pPr marL="793115" lvl="1" indent="-285750">
              <a:lnSpc>
                <a:spcPct val="100000"/>
              </a:lnSpc>
              <a:spcBef>
                <a:spcPts val="695"/>
              </a:spcBef>
              <a:buFont typeface="Wingdings"/>
              <a:buChar char=""/>
              <a:tabLst>
                <a:tab pos="793115" algn="l"/>
                <a:tab pos="79375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KHÔNG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hàm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ý </a:t>
            </a:r>
            <a:r>
              <a:rPr sz="1400" spc="60" dirty="0">
                <a:latin typeface="Microsoft Sans Serif"/>
                <a:cs typeface="Microsoft Sans Serif"/>
              </a:rPr>
              <a:t>tương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60" dirty="0">
                <a:latin typeface="Microsoft Sans Serif"/>
                <a:cs typeface="Microsoft Sans Serif"/>
              </a:rPr>
              <a:t>đương</a:t>
            </a:r>
            <a:r>
              <a:rPr sz="1400" spc="-10" dirty="0">
                <a:latin typeface="Microsoft Sans Serif"/>
                <a:cs typeface="Microsoft Sans Serif"/>
              </a:rPr>
              <a:t> về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hiệu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quả</a:t>
            </a:r>
            <a:endParaRPr sz="1400">
              <a:latin typeface="Microsoft Sans Serif"/>
              <a:cs typeface="Microsoft Sans Serif"/>
            </a:endParaRPr>
          </a:p>
          <a:p>
            <a:pPr marL="311785" marR="144780" indent="-287020">
              <a:lnSpc>
                <a:spcPct val="100000"/>
              </a:lnSpc>
              <a:spcBef>
                <a:spcPts val="705"/>
              </a:spcBef>
              <a:buFont typeface="Wingdings"/>
              <a:buChar char=""/>
              <a:tabLst>
                <a:tab pos="311785" algn="l"/>
                <a:tab pos="31242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Liều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dùng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có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thể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riêng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biệt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cho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40" dirty="0">
                <a:latin typeface="Microsoft Sans Serif"/>
                <a:cs typeface="Microsoft Sans Serif"/>
              </a:rPr>
              <a:t>từng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quốc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gia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tùy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thuộc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vào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tính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sẵn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có,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qui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định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ghi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nhãn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và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60" dirty="0">
                <a:latin typeface="Microsoft Sans Serif"/>
                <a:cs typeface="Microsoft Sans Serif"/>
              </a:rPr>
              <a:t>hướng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dẫn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lâm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sàng</a:t>
            </a:r>
            <a:endParaRPr sz="1600">
              <a:latin typeface="Microsoft Sans Serif"/>
              <a:cs typeface="Microsoft Sans Serif"/>
            </a:endParaRPr>
          </a:p>
          <a:p>
            <a:pPr marL="311785" indent="-287020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311785" algn="l"/>
                <a:tab pos="312420" algn="l"/>
              </a:tabLst>
            </a:pP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Ý </a:t>
            </a:r>
            <a:r>
              <a:rPr sz="16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nghĩa</a:t>
            </a:r>
            <a:r>
              <a:rPr sz="16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lâm</a:t>
            </a:r>
            <a:r>
              <a:rPr sz="16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sàng</a:t>
            </a:r>
            <a:endParaRPr sz="1600">
              <a:latin typeface="Microsoft Sans Serif"/>
              <a:cs typeface="Microsoft Sans Serif"/>
            </a:endParaRPr>
          </a:p>
          <a:p>
            <a:pPr marL="793115" lvl="1" indent="-285750">
              <a:lnSpc>
                <a:spcPct val="100000"/>
              </a:lnSpc>
              <a:spcBef>
                <a:spcPts val="610"/>
              </a:spcBef>
              <a:buFont typeface="Wingdings"/>
              <a:buChar char=""/>
              <a:tabLst>
                <a:tab pos="793115" algn="l"/>
                <a:tab pos="793750" algn="l"/>
              </a:tabLst>
            </a:pPr>
            <a:r>
              <a:rPr sz="1400" dirty="0">
                <a:latin typeface="Microsoft Sans Serif"/>
                <a:cs typeface="Microsoft Sans Serif"/>
              </a:rPr>
              <a:t>ICS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liều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thấp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đem</a:t>
            </a:r>
            <a:r>
              <a:rPr sz="1400" spc="-10" dirty="0">
                <a:latin typeface="Microsoft Sans Serif"/>
                <a:cs typeface="Microsoft Sans Serif"/>
              </a:rPr>
              <a:t> lại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hầu</a:t>
            </a:r>
            <a:r>
              <a:rPr sz="1400" spc="-5" dirty="0">
                <a:latin typeface="Microsoft Sans Serif"/>
                <a:cs typeface="Microsoft Sans Serif"/>
              </a:rPr>
              <a:t> hết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40" dirty="0">
                <a:latin typeface="Microsoft Sans Serif"/>
                <a:cs typeface="Microsoft Sans Serif"/>
              </a:rPr>
              <a:t>lợi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25" dirty="0">
                <a:latin typeface="Microsoft Sans Serif"/>
                <a:cs typeface="Microsoft Sans Serif"/>
              </a:rPr>
              <a:t>ích</a:t>
            </a:r>
            <a:r>
              <a:rPr sz="1400" spc="-5" dirty="0">
                <a:latin typeface="Microsoft Sans Serif"/>
                <a:cs typeface="Microsoft Sans Serif"/>
              </a:rPr>
              <a:t> lâm</a:t>
            </a:r>
            <a:r>
              <a:rPr sz="1400" dirty="0">
                <a:latin typeface="Microsoft Sans Serif"/>
                <a:cs typeface="Microsoft Sans Serif"/>
              </a:rPr>
              <a:t> sàng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của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ICS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cho hầu</a:t>
            </a:r>
            <a:r>
              <a:rPr sz="1400" spc="-5" dirty="0">
                <a:latin typeface="Microsoft Sans Serif"/>
                <a:cs typeface="Microsoft Sans Serif"/>
              </a:rPr>
              <a:t> hết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bệnh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nhân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hen</a:t>
            </a:r>
            <a:endParaRPr sz="1400">
              <a:latin typeface="Microsoft Sans Serif"/>
              <a:cs typeface="Microsoft Sans Serif"/>
            </a:endParaRPr>
          </a:p>
          <a:p>
            <a:pPr marL="793115" marR="68580" lvl="1" indent="-28511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793115" algn="l"/>
                <a:tab pos="79375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Khả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năng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đáp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50" dirty="0">
                <a:latin typeface="Microsoft Sans Serif"/>
                <a:cs typeface="Microsoft Sans Serif"/>
              </a:rPr>
              <a:t>ứng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của</a:t>
            </a:r>
            <a:r>
              <a:rPr sz="1400" spc="-5" dirty="0">
                <a:latin typeface="Microsoft Sans Serif"/>
                <a:cs typeface="Microsoft Sans Serif"/>
              </a:rPr>
              <a:t> ICS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khác nhau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35" dirty="0">
                <a:latin typeface="Microsoft Sans Serif"/>
                <a:cs typeface="Microsoft Sans Serif"/>
              </a:rPr>
              <a:t>giữa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các </a:t>
            </a:r>
            <a:r>
              <a:rPr sz="1400" spc="-5" dirty="0">
                <a:latin typeface="Microsoft Sans Serif"/>
                <a:cs typeface="Microsoft Sans Serif"/>
              </a:rPr>
              <a:t>bệnh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nhân, </a:t>
            </a:r>
            <a:r>
              <a:rPr sz="1400" spc="25" dirty="0">
                <a:latin typeface="Microsoft Sans Serif"/>
                <a:cs typeface="Microsoft Sans Serif"/>
              </a:rPr>
              <a:t>vì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vậy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một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số </a:t>
            </a:r>
            <a:r>
              <a:rPr sz="1400" spc="-5" dirty="0">
                <a:latin typeface="Microsoft Sans Serif"/>
                <a:cs typeface="Microsoft Sans Serif"/>
              </a:rPr>
              <a:t>bệnh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nhân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có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thể </a:t>
            </a:r>
            <a:r>
              <a:rPr sz="1400" spc="-5" dirty="0">
                <a:latin typeface="Microsoft Sans Serif"/>
                <a:cs typeface="Microsoft Sans Serif"/>
              </a:rPr>
              <a:t>cần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ICS </a:t>
            </a:r>
            <a:r>
              <a:rPr sz="1400" spc="-10" dirty="0">
                <a:latin typeface="Microsoft Sans Serif"/>
                <a:cs typeface="Microsoft Sans Serif"/>
              </a:rPr>
              <a:t>liều </a:t>
            </a:r>
            <a:r>
              <a:rPr sz="1400" dirty="0">
                <a:latin typeface="Microsoft Sans Serif"/>
                <a:cs typeface="Microsoft Sans Serif"/>
              </a:rPr>
              <a:t>trung </a:t>
            </a:r>
            <a:r>
              <a:rPr sz="1400" spc="15" dirty="0">
                <a:latin typeface="Microsoft Sans Serif"/>
                <a:cs typeface="Microsoft Sans Serif"/>
              </a:rPr>
              <a:t>bình </a:t>
            </a:r>
            <a:r>
              <a:rPr sz="1400" spc="-5" dirty="0">
                <a:latin typeface="Microsoft Sans Serif"/>
                <a:cs typeface="Microsoft Sans Serif"/>
              </a:rPr>
              <a:t>nếu </a:t>
            </a:r>
            <a:r>
              <a:rPr sz="1400" spc="15" dirty="0">
                <a:latin typeface="Microsoft Sans Serif"/>
                <a:cs typeface="Microsoft Sans Serif"/>
              </a:rPr>
              <a:t>tình </a:t>
            </a:r>
            <a:r>
              <a:rPr sz="1400" dirty="0">
                <a:latin typeface="Microsoft Sans Serif"/>
                <a:cs typeface="Microsoft Sans Serif"/>
              </a:rPr>
              <a:t>trạng </a:t>
            </a:r>
            <a:r>
              <a:rPr sz="1400" spc="-5" dirty="0">
                <a:latin typeface="Microsoft Sans Serif"/>
                <a:cs typeface="Microsoft Sans Serif"/>
              </a:rPr>
              <a:t>hen </a:t>
            </a:r>
            <a:r>
              <a:rPr sz="1400" dirty="0">
                <a:latin typeface="Microsoft Sans Serif"/>
                <a:cs typeface="Microsoft Sans Serif"/>
              </a:rPr>
              <a:t>không </a:t>
            </a:r>
            <a:r>
              <a:rPr sz="1400" spc="70" dirty="0">
                <a:latin typeface="Microsoft Sans Serif"/>
                <a:cs typeface="Microsoft Sans Serif"/>
              </a:rPr>
              <a:t>được </a:t>
            </a:r>
            <a:r>
              <a:rPr sz="1400" spc="-5" dirty="0">
                <a:latin typeface="Microsoft Sans Serif"/>
                <a:cs typeface="Microsoft Sans Serif"/>
              </a:rPr>
              <a:t>kiểm soát mặc dù tuân </a:t>
            </a:r>
            <a:r>
              <a:rPr sz="1400" dirty="0">
                <a:latin typeface="Microsoft Sans Serif"/>
                <a:cs typeface="Microsoft Sans Serif"/>
              </a:rPr>
              <a:t>thủ </a:t>
            </a:r>
            <a:r>
              <a:rPr sz="1400" spc="-5" dirty="0">
                <a:latin typeface="Microsoft Sans Serif"/>
                <a:cs typeface="Microsoft Sans Serif"/>
              </a:rPr>
              <a:t>tốt </a:t>
            </a:r>
            <a:r>
              <a:rPr sz="1400" spc="-10" dirty="0">
                <a:latin typeface="Microsoft Sans Serif"/>
                <a:cs typeface="Microsoft Sans Serif"/>
              </a:rPr>
              <a:t>và </a:t>
            </a:r>
            <a:r>
              <a:rPr sz="1400" dirty="0">
                <a:latin typeface="Microsoft Sans Serif"/>
                <a:cs typeface="Microsoft Sans Serif"/>
              </a:rPr>
              <a:t>dùng </a:t>
            </a:r>
            <a:r>
              <a:rPr sz="1400" spc="20" dirty="0">
                <a:latin typeface="Microsoft Sans Serif"/>
                <a:cs typeface="Microsoft Sans Serif"/>
              </a:rPr>
              <a:t>bình </a:t>
            </a:r>
            <a:r>
              <a:rPr sz="1400" spc="25" dirty="0">
                <a:latin typeface="Microsoft Sans Serif"/>
                <a:cs typeface="Microsoft Sans Serif"/>
              </a:rPr>
              <a:t>hít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đúng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kỹ </a:t>
            </a:r>
            <a:r>
              <a:rPr sz="1400" spc="-5" dirty="0">
                <a:latin typeface="Microsoft Sans Serif"/>
                <a:cs typeface="Microsoft Sans Serif"/>
              </a:rPr>
              <a:t>thuật</a:t>
            </a:r>
            <a:endParaRPr sz="1400">
              <a:latin typeface="Microsoft Sans Serif"/>
              <a:cs typeface="Microsoft Sans Serif"/>
            </a:endParaRPr>
          </a:p>
          <a:p>
            <a:pPr marL="793115" lvl="1" indent="-285750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793115" algn="l"/>
                <a:tab pos="79375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Rất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35" dirty="0">
                <a:latin typeface="Microsoft Sans Serif"/>
                <a:cs typeface="Microsoft Sans Serif"/>
              </a:rPr>
              <a:t>ít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bệnh nhân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cần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ICS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liều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cao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(kết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45" dirty="0">
                <a:latin typeface="Microsoft Sans Serif"/>
                <a:cs typeface="Microsoft Sans Serif"/>
              </a:rPr>
              <a:t>hợp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35" dirty="0">
                <a:latin typeface="Microsoft Sans Serif"/>
                <a:cs typeface="Microsoft Sans Serif"/>
              </a:rPr>
              <a:t>với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LABA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hoặc </a:t>
            </a:r>
            <a:r>
              <a:rPr sz="1400" dirty="0">
                <a:latin typeface="Microsoft Sans Serif"/>
                <a:cs typeface="Microsoft Sans Serif"/>
              </a:rPr>
              <a:t>riêng</a:t>
            </a:r>
            <a:r>
              <a:rPr sz="1400" spc="-5" dirty="0">
                <a:latin typeface="Microsoft Sans Serif"/>
                <a:cs typeface="Microsoft Sans Serif"/>
              </a:rPr>
              <a:t> biệt)</a:t>
            </a:r>
            <a:endParaRPr sz="1400">
              <a:latin typeface="Microsoft Sans Serif"/>
              <a:cs typeface="Microsoft Sans Serif"/>
            </a:endParaRPr>
          </a:p>
          <a:p>
            <a:pPr marL="1192530" marR="424815" indent="-228600">
              <a:lnSpc>
                <a:spcPts val="1400"/>
              </a:lnSpc>
              <a:spcBef>
                <a:spcPts val="550"/>
              </a:spcBef>
            </a:pPr>
            <a:r>
              <a:rPr sz="1200" dirty="0">
                <a:solidFill>
                  <a:srgbClr val="F79546"/>
                </a:solidFill>
                <a:latin typeface="Courier New"/>
                <a:cs typeface="Courier New"/>
              </a:rPr>
              <a:t>o</a:t>
            </a:r>
            <a:r>
              <a:rPr sz="1200" spc="365" dirty="0">
                <a:solidFill>
                  <a:srgbClr val="F79546"/>
                </a:solidFill>
                <a:latin typeface="Courier New"/>
                <a:cs typeface="Courier New"/>
              </a:rPr>
              <a:t> </a:t>
            </a:r>
            <a:r>
              <a:rPr sz="1200" spc="65" dirty="0">
                <a:latin typeface="Microsoft Sans Serif"/>
                <a:cs typeface="Microsoft Sans Serif"/>
              </a:rPr>
              <a:t>Sử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dụng</a:t>
            </a:r>
            <a:r>
              <a:rPr sz="1200" spc="-10" dirty="0">
                <a:latin typeface="Microsoft Sans Serif"/>
                <a:cs typeface="Microsoft Sans Serif"/>
              </a:rPr>
              <a:t> lâu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dài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làm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tăng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nguy </a:t>
            </a:r>
            <a:r>
              <a:rPr sz="1200" spc="55" dirty="0">
                <a:latin typeface="Microsoft Sans Serif"/>
                <a:cs typeface="Microsoft Sans Serif"/>
              </a:rPr>
              <a:t>cơ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tác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dụng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phụ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tại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chỗ </a:t>
            </a:r>
            <a:r>
              <a:rPr sz="1200" spc="-5" dirty="0">
                <a:latin typeface="Microsoft Sans Serif"/>
                <a:cs typeface="Microsoft Sans Serif"/>
              </a:rPr>
              <a:t>và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toàn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thân, </a:t>
            </a:r>
            <a:r>
              <a:rPr sz="1200" spc="-5" dirty="0">
                <a:latin typeface="Microsoft Sans Serif"/>
                <a:cs typeface="Microsoft Sans Serif"/>
              </a:rPr>
              <a:t>điều </a:t>
            </a:r>
            <a:r>
              <a:rPr sz="1200" dirty="0">
                <a:latin typeface="Microsoft Sans Serif"/>
                <a:cs typeface="Microsoft Sans Serif"/>
              </a:rPr>
              <a:t>này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phải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65" dirty="0">
                <a:latin typeface="Microsoft Sans Serif"/>
                <a:cs typeface="Microsoft Sans Serif"/>
              </a:rPr>
              <a:t>được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cân bằng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với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30" dirty="0">
                <a:latin typeface="Microsoft Sans Serif"/>
                <a:cs typeface="Microsoft Sans Serif"/>
              </a:rPr>
              <a:t>lợi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15" dirty="0">
                <a:latin typeface="Microsoft Sans Serif"/>
                <a:cs typeface="Microsoft Sans Serif"/>
              </a:rPr>
              <a:t>ích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điều trị</a:t>
            </a:r>
            <a:endParaRPr sz="1200">
              <a:latin typeface="Microsoft Sans Serif"/>
              <a:cs typeface="Microsoft Sans Serif"/>
            </a:endParaRPr>
          </a:p>
          <a:p>
            <a:pPr marL="2346325">
              <a:lnSpc>
                <a:spcPts val="1290"/>
              </a:lnSpc>
            </a:pPr>
            <a:r>
              <a:rPr sz="1100" spc="-20" dirty="0">
                <a:latin typeface="Microsoft Sans Serif"/>
                <a:cs typeface="Microsoft Sans Serif"/>
              </a:rPr>
              <a:t>ICS: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inhaled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corticosteroids;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LABA:</a:t>
            </a:r>
            <a:r>
              <a:rPr sz="1100" spc="-15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long-acting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beta</a:t>
            </a:r>
            <a:r>
              <a:rPr sz="1050" spc="-37" baseline="-11904" dirty="0">
                <a:latin typeface="Microsoft Sans Serif"/>
                <a:cs typeface="Microsoft Sans Serif"/>
              </a:rPr>
              <a:t>2</a:t>
            </a:r>
            <a:r>
              <a:rPr sz="1100" spc="-25" dirty="0">
                <a:latin typeface="Microsoft Sans Serif"/>
                <a:cs typeface="Microsoft Sans Serif"/>
              </a:rPr>
              <a:t>-agonist;</a:t>
            </a:r>
            <a:r>
              <a:rPr sz="1100" spc="-40" dirty="0">
                <a:latin typeface="Microsoft Sans Serif"/>
                <a:cs typeface="Microsoft Sans Serif"/>
              </a:rPr>
              <a:t> LAMA:</a:t>
            </a:r>
            <a:r>
              <a:rPr sz="1100" spc="10" dirty="0">
                <a:latin typeface="Microsoft Sans Serif"/>
                <a:cs typeface="Microsoft Sans Serif"/>
              </a:rPr>
              <a:t> </a:t>
            </a:r>
            <a:r>
              <a:rPr sz="1100" spc="-30" dirty="0">
                <a:latin typeface="Microsoft Sans Serif"/>
                <a:cs typeface="Microsoft Sans Serif"/>
              </a:rPr>
              <a:t>long-acting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-25" dirty="0">
                <a:latin typeface="Microsoft Sans Serif"/>
                <a:cs typeface="Microsoft Sans Serif"/>
              </a:rPr>
              <a:t>muscarinic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antagonist</a:t>
            </a:r>
            <a:endParaRPr sz="1100">
              <a:latin typeface="Microsoft Sans Serif"/>
              <a:cs typeface="Microsoft Sans Serif"/>
            </a:endParaRPr>
          </a:p>
          <a:p>
            <a:pPr marR="116839" algn="r">
              <a:lnSpc>
                <a:spcPct val="100000"/>
              </a:lnSpc>
              <a:spcBef>
                <a:spcPts val="905"/>
              </a:spcBef>
            </a:pPr>
            <a:r>
              <a:rPr sz="9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www.ginasthma.org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0E3FDB1-BDC5-4980-BB8C-BBEE19E3A8FD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66342"/>
            <a:ext cx="8282940" cy="2500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F79546"/>
              </a:buClr>
              <a:buSzPct val="7954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FDA</a:t>
            </a:r>
            <a:r>
              <a:rPr sz="2200" spc="-8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đưa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ra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khuyến</a:t>
            </a:r>
            <a:r>
              <a:rPr sz="22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cáo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vào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3/2020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về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nguy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07182B"/>
                </a:solidFill>
                <a:latin typeface="Microsoft Sans Serif"/>
                <a:cs typeface="Microsoft Sans Serif"/>
              </a:rPr>
              <a:t>cơ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trầm</a:t>
            </a:r>
            <a:r>
              <a:rPr sz="22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trọng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gây</a:t>
            </a:r>
            <a:endParaRPr sz="22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tác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phụ</a:t>
            </a:r>
            <a:r>
              <a:rPr sz="22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về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tâm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thần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kinh</a:t>
            </a:r>
            <a:r>
              <a:rPr sz="22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đối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60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</a:t>
            </a:r>
            <a:r>
              <a:rPr sz="22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montelukast,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7182B"/>
                </a:solidFill>
                <a:latin typeface="Microsoft Sans Serif"/>
                <a:cs typeface="Microsoft Sans Serif"/>
              </a:rPr>
              <a:t>bao</a:t>
            </a:r>
            <a:r>
              <a:rPr sz="22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gồm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: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49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114" dirty="0">
                <a:solidFill>
                  <a:srgbClr val="124679"/>
                </a:solidFill>
                <a:latin typeface="Microsoft Sans Serif"/>
                <a:cs typeface="Microsoft Sans Serif"/>
              </a:rPr>
              <a:t>Tự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114" dirty="0">
                <a:solidFill>
                  <a:srgbClr val="124679"/>
                </a:solidFill>
                <a:latin typeface="Microsoft Sans Serif"/>
                <a:cs typeface="Microsoft Sans Serif"/>
              </a:rPr>
              <a:t>tử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200" dirty="0">
                <a:solidFill>
                  <a:srgbClr val="124679"/>
                </a:solidFill>
                <a:latin typeface="Microsoft Sans Serif"/>
                <a:cs typeface="Microsoft Sans Serif"/>
              </a:rPr>
              <a:t>ở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lớn</a:t>
            </a:r>
            <a:r>
              <a:rPr sz="20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thanh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thiếu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niên</a:t>
            </a:r>
            <a:endParaRPr sz="20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Ác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mộng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rối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loạn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hành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vi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200" dirty="0">
                <a:solidFill>
                  <a:srgbClr val="124679"/>
                </a:solidFill>
                <a:latin typeface="Microsoft Sans Serif"/>
                <a:cs typeface="Microsoft Sans Serif"/>
              </a:rPr>
              <a:t>ở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trẻ em</a:t>
            </a:r>
            <a:endParaRPr sz="2000">
              <a:latin typeface="Microsoft Sans Serif"/>
              <a:cs typeface="Microsoft Sans Serif"/>
            </a:endParaRPr>
          </a:p>
          <a:p>
            <a:pPr marL="355600" marR="5080" indent="-343535">
              <a:lnSpc>
                <a:spcPct val="100000"/>
              </a:lnSpc>
              <a:spcBef>
                <a:spcPts val="520"/>
              </a:spcBef>
              <a:buClr>
                <a:srgbClr val="F79546"/>
              </a:buClr>
              <a:buSzPct val="7954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2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Trước</a:t>
            </a:r>
            <a:r>
              <a:rPr sz="22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khi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kê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đơn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montelukast,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viên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y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tế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cần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7182B"/>
                </a:solidFill>
                <a:latin typeface="Microsoft Sans Serif"/>
                <a:cs typeface="Microsoft Sans Serif"/>
              </a:rPr>
              <a:t>cân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nhắc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đến </a:t>
            </a:r>
            <a:r>
              <a:rPr sz="2200" spc="-57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55" dirty="0">
                <a:solidFill>
                  <a:srgbClr val="07182B"/>
                </a:solidFill>
                <a:latin typeface="Microsoft Sans Serif"/>
                <a:cs typeface="Microsoft Sans Serif"/>
              </a:rPr>
              <a:t>lợi</a:t>
            </a:r>
            <a:r>
              <a:rPr sz="22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ích</a:t>
            </a:r>
            <a:r>
              <a:rPr sz="22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nguy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07182B"/>
                </a:solidFill>
                <a:latin typeface="Microsoft Sans Serif"/>
                <a:cs typeface="Microsoft Sans Serif"/>
              </a:rPr>
              <a:t>cơ</a:t>
            </a:r>
            <a:r>
              <a:rPr sz="22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cần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114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22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thông</a:t>
            </a:r>
            <a:r>
              <a:rPr sz="22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báo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90" dirty="0">
                <a:solidFill>
                  <a:srgbClr val="07182B"/>
                </a:solidFill>
                <a:latin typeface="Microsoft Sans Serif"/>
                <a:cs typeface="Microsoft Sans Serif"/>
              </a:rPr>
              <a:t>trước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về </a:t>
            </a:r>
            <a:r>
              <a:rPr sz="22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nguy</a:t>
            </a:r>
            <a:r>
              <a:rPr sz="22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105" dirty="0">
                <a:solidFill>
                  <a:srgbClr val="07182B"/>
                </a:solidFill>
                <a:latin typeface="Microsoft Sans Serif"/>
                <a:cs typeface="Microsoft Sans Serif"/>
              </a:rPr>
              <a:t>cơ</a:t>
            </a:r>
            <a:r>
              <a:rPr sz="22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xảy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ra</a:t>
            </a:r>
            <a:r>
              <a:rPr sz="22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22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phản</a:t>
            </a:r>
            <a:r>
              <a:rPr sz="22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ứng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tâm</a:t>
            </a:r>
            <a:r>
              <a:rPr sz="22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thần</a:t>
            </a:r>
            <a:r>
              <a:rPr sz="22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kinh.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184" y="233552"/>
            <a:ext cx="45529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Tác </a:t>
            </a: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dụng</a:t>
            </a:r>
            <a:r>
              <a:rPr sz="2600" b="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phụ</a:t>
            </a:r>
            <a:r>
              <a:rPr sz="2600" b="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</a:t>
            </a:r>
            <a:r>
              <a:rPr sz="2600" b="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montelukast</a:t>
            </a:r>
            <a:endParaRPr sz="26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55633" y="3852619"/>
            <a:ext cx="4683760" cy="1559560"/>
            <a:chOff x="1755633" y="3852619"/>
            <a:chExt cx="4683760" cy="15595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5633" y="3852619"/>
              <a:ext cx="4683281" cy="15591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1555" y="3869436"/>
              <a:ext cx="4581144" cy="14660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76983" y="3864864"/>
              <a:ext cx="4590415" cy="1475740"/>
            </a:xfrm>
            <a:custGeom>
              <a:avLst/>
              <a:gdLst/>
              <a:ahLst/>
              <a:cxnLst/>
              <a:rect l="l" t="t" r="r" b="b"/>
              <a:pathLst>
                <a:path w="4590415" h="1475739">
                  <a:moveTo>
                    <a:pt x="0" y="1475232"/>
                  </a:moveTo>
                  <a:lnTo>
                    <a:pt x="4590288" y="1475232"/>
                  </a:lnTo>
                  <a:lnTo>
                    <a:pt x="4590288" y="0"/>
                  </a:lnTo>
                  <a:lnTo>
                    <a:pt x="0" y="0"/>
                  </a:lnTo>
                  <a:lnTo>
                    <a:pt x="0" y="1475232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515CAB9-E478-4C1D-AFAB-04CD38ABD0A4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97099"/>
            <a:ext cx="8162925" cy="351790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15"/>
              </a:spcBef>
              <a:buClr>
                <a:srgbClr val="F79546"/>
              </a:buClr>
              <a:buSzPct val="79166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95" dirty="0">
                <a:solidFill>
                  <a:srgbClr val="07182B"/>
                </a:solidFill>
                <a:latin typeface="Microsoft Sans Serif"/>
                <a:cs typeface="Microsoft Sans Serif"/>
              </a:rPr>
              <a:t>Hướng</a:t>
            </a:r>
            <a:r>
              <a:rPr sz="24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dẫn</a:t>
            </a:r>
            <a:r>
              <a:rPr sz="2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kỹ</a:t>
            </a:r>
            <a:r>
              <a:rPr sz="2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năng</a:t>
            </a:r>
            <a:r>
              <a:rPr sz="24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2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hỗ</a:t>
            </a:r>
            <a:r>
              <a:rPr sz="2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trợ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135" dirty="0">
                <a:solidFill>
                  <a:srgbClr val="07182B"/>
                </a:solidFill>
                <a:latin typeface="Microsoft Sans Serif"/>
                <a:cs typeface="Microsoft Sans Serif"/>
              </a:rPr>
              <a:t>tự</a:t>
            </a:r>
            <a:r>
              <a:rPr sz="2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125" dirty="0">
                <a:solidFill>
                  <a:srgbClr val="07182B"/>
                </a:solidFill>
                <a:latin typeface="Microsoft Sans Serif"/>
                <a:cs typeface="Microsoft Sans Serif"/>
              </a:rPr>
              <a:t>xử</a:t>
            </a:r>
            <a:r>
              <a:rPr sz="24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trí</a:t>
            </a: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1025"/>
              </a:spcBef>
              <a:buClr>
                <a:srgbClr val="F79546"/>
              </a:buClr>
              <a:buFont typeface="Wingdings"/>
              <a:buChar char=""/>
              <a:tabLst>
                <a:tab pos="756920" algn="l"/>
              </a:tabLst>
            </a:pP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này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bao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gồm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việc</a:t>
            </a:r>
            <a:r>
              <a:rPr sz="20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110" dirty="0">
                <a:solidFill>
                  <a:srgbClr val="124679"/>
                </a:solidFill>
                <a:latin typeface="Microsoft Sans Serif"/>
                <a:cs typeface="Microsoft Sans Serif"/>
              </a:rPr>
              <a:t>tự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theo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dõi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và/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124679"/>
                </a:solidFill>
                <a:latin typeface="Microsoft Sans Serif"/>
                <a:cs typeface="Microsoft Sans Serif"/>
              </a:rPr>
              <a:t>PEF,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viết</a:t>
            </a:r>
            <a:endParaRPr sz="2000">
              <a:latin typeface="Microsoft Sans Serif"/>
              <a:cs typeface="Microsoft Sans Serif"/>
            </a:endParaRPr>
          </a:p>
          <a:p>
            <a:pPr marL="75628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bản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kế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hoạch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hành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động</a:t>
            </a:r>
            <a:endParaRPr sz="20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1090"/>
              </a:spcBef>
              <a:buClr>
                <a:srgbClr val="F79546"/>
              </a:buClr>
              <a:buSzPct val="79166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Chỉ</a:t>
            </a:r>
            <a:r>
              <a:rPr sz="2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định</a:t>
            </a:r>
            <a:r>
              <a:rPr sz="24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thuốc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hoặc</a:t>
            </a:r>
            <a:r>
              <a:rPr sz="24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liệu</a:t>
            </a:r>
            <a:r>
              <a:rPr sz="2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pháp</a:t>
            </a:r>
            <a:r>
              <a:rPr sz="24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giảm</a:t>
            </a:r>
            <a:r>
              <a:rPr sz="24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thiểu</a:t>
            </a:r>
            <a:r>
              <a:rPr sz="24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nguy</a:t>
            </a:r>
            <a:r>
              <a:rPr sz="2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07182B"/>
                </a:solidFill>
                <a:latin typeface="Microsoft Sans Serif"/>
                <a:cs typeface="Microsoft Sans Serif"/>
              </a:rPr>
              <a:t>cơ</a:t>
            </a:r>
            <a:r>
              <a:rPr sz="2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đợt</a:t>
            </a:r>
            <a:endParaRPr sz="24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1025"/>
              </a:spcBef>
              <a:buClr>
                <a:srgbClr val="F79546"/>
              </a:buClr>
              <a:buFont typeface="Wingdings"/>
              <a:buChar char=""/>
              <a:tabLst>
                <a:tab pos="756920" algn="l"/>
              </a:tabLst>
            </a:pP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Phác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đồ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chứa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ICS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giúp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giảm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thiểu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nguy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đợt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kịch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phát</a:t>
            </a:r>
            <a:endParaRPr sz="20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960"/>
              </a:spcBef>
              <a:buClr>
                <a:srgbClr val="F79546"/>
              </a:buClr>
              <a:buFont typeface="Wingdings"/>
              <a:buChar char=""/>
              <a:tabLst>
                <a:tab pos="756920" algn="l"/>
              </a:tabLst>
            </a:pPr>
            <a:r>
              <a:rPr sz="20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</a:t>
            </a:r>
            <a:r>
              <a:rPr sz="20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nhân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 </a:t>
            </a:r>
            <a:r>
              <a:rPr sz="2000" spc="-70" dirty="0">
                <a:solidFill>
                  <a:srgbClr val="124679"/>
                </a:solidFill>
                <a:latin typeface="Microsoft Sans Serif"/>
                <a:cs typeface="Microsoft Sans Serif"/>
              </a:rPr>
              <a:t>≥</a:t>
            </a:r>
            <a:r>
              <a:rPr sz="20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1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đợt</a:t>
            </a:r>
            <a:r>
              <a:rPr sz="20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kịch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phát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trong năm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qua,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cân</a:t>
            </a:r>
            <a:r>
              <a:rPr sz="20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nhắc</a:t>
            </a:r>
            <a:r>
              <a:rPr sz="20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liệu</a:t>
            </a:r>
            <a:endParaRPr sz="2000">
              <a:latin typeface="Microsoft Sans Serif"/>
              <a:cs typeface="Microsoft Sans Serif"/>
            </a:endParaRPr>
          </a:p>
          <a:p>
            <a:pPr marL="75628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124679"/>
                </a:solidFill>
                <a:latin typeface="Microsoft Sans Serif"/>
                <a:cs typeface="Microsoft Sans Serif"/>
              </a:rPr>
              <a:t>pháp</a:t>
            </a:r>
            <a:r>
              <a:rPr sz="2000" spc="-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124679"/>
                </a:solidFill>
                <a:latin typeface="Microsoft Sans Serif"/>
                <a:cs typeface="Microsoft Sans Serif"/>
              </a:rPr>
              <a:t>SMART.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55" y="5564336"/>
            <a:ext cx="775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184" y="233552"/>
            <a:ext cx="64376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124679"/>
                </a:solidFill>
              </a:rPr>
              <a:t>Xử</a:t>
            </a:r>
            <a:r>
              <a:rPr sz="2600" spc="-10" dirty="0">
                <a:solidFill>
                  <a:srgbClr val="124679"/>
                </a:solidFill>
              </a:rPr>
              <a:t> </a:t>
            </a:r>
            <a:r>
              <a:rPr sz="2600" spc="5" dirty="0">
                <a:solidFill>
                  <a:srgbClr val="124679"/>
                </a:solidFill>
              </a:rPr>
              <a:t>trí</a:t>
            </a:r>
            <a:r>
              <a:rPr sz="2600" spc="-15" dirty="0">
                <a:solidFill>
                  <a:srgbClr val="124679"/>
                </a:solidFill>
              </a:rPr>
              <a:t> </a:t>
            </a:r>
            <a:r>
              <a:rPr sz="2600" spc="-85" dirty="0">
                <a:solidFill>
                  <a:srgbClr val="124679"/>
                </a:solidFill>
              </a:rPr>
              <a:t>các</a:t>
            </a:r>
            <a:r>
              <a:rPr sz="2600" spc="254" dirty="0">
                <a:solidFill>
                  <a:srgbClr val="124679"/>
                </a:solidFill>
              </a:rPr>
              <a:t> </a:t>
            </a:r>
            <a:r>
              <a:rPr sz="2600" spc="-10" dirty="0">
                <a:solidFill>
                  <a:srgbClr val="124679"/>
                </a:solidFill>
              </a:rPr>
              <a:t>yếu</a:t>
            </a:r>
            <a:r>
              <a:rPr sz="2600" spc="15" dirty="0">
                <a:solidFill>
                  <a:srgbClr val="124679"/>
                </a:solidFill>
              </a:rPr>
              <a:t> </a:t>
            </a:r>
            <a:r>
              <a:rPr sz="2600" spc="-5" dirty="0">
                <a:solidFill>
                  <a:srgbClr val="124679"/>
                </a:solidFill>
              </a:rPr>
              <a:t>tố</a:t>
            </a:r>
            <a:r>
              <a:rPr sz="2600" spc="-15" dirty="0">
                <a:solidFill>
                  <a:srgbClr val="124679"/>
                </a:solidFill>
              </a:rPr>
              <a:t> </a:t>
            </a:r>
            <a:r>
              <a:rPr sz="2600" spc="5" dirty="0">
                <a:solidFill>
                  <a:srgbClr val="124679"/>
                </a:solidFill>
              </a:rPr>
              <a:t>nguy</a:t>
            </a:r>
            <a:r>
              <a:rPr sz="2600" spc="-10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cơ</a:t>
            </a:r>
            <a:r>
              <a:rPr sz="2600" spc="-15" dirty="0">
                <a:solidFill>
                  <a:srgbClr val="124679"/>
                </a:solidFill>
              </a:rPr>
              <a:t> </a:t>
            </a:r>
            <a:r>
              <a:rPr sz="2600" spc="5" dirty="0">
                <a:solidFill>
                  <a:srgbClr val="124679"/>
                </a:solidFill>
              </a:rPr>
              <a:t>có</a:t>
            </a:r>
            <a:r>
              <a:rPr sz="2600" spc="-5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thể</a:t>
            </a:r>
            <a:r>
              <a:rPr sz="2600" spc="-15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thay</a:t>
            </a:r>
            <a:r>
              <a:rPr sz="2600" spc="-10" dirty="0">
                <a:solidFill>
                  <a:srgbClr val="124679"/>
                </a:solidFill>
              </a:rPr>
              <a:t> </a:t>
            </a:r>
            <a:r>
              <a:rPr sz="2600" spc="5" dirty="0">
                <a:solidFill>
                  <a:srgbClr val="124679"/>
                </a:solidFill>
              </a:rPr>
              <a:t>đổi</a:t>
            </a:r>
            <a:endParaRPr sz="26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D3BFD91-7C3F-4032-AF27-3164A41A893B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7524"/>
            <a:ext cx="8066405" cy="302577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250"/>
              </a:spcBef>
              <a:buClr>
                <a:srgbClr val="F79546"/>
              </a:buClr>
              <a:buSzPct val="79166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</a:t>
            </a:r>
            <a:r>
              <a:rPr sz="24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07182B"/>
                </a:solidFill>
                <a:latin typeface="Microsoft Sans Serif"/>
                <a:cs typeface="Microsoft Sans Serif"/>
              </a:rPr>
              <a:t>người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2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2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nặng</a:t>
            </a:r>
            <a:endParaRPr sz="2400">
              <a:latin typeface="Microsoft Sans Serif"/>
              <a:cs typeface="Microsoft Sans Serif"/>
            </a:endParaRPr>
          </a:p>
          <a:p>
            <a:pPr marL="927100" marR="5080" lvl="1" indent="-457200">
              <a:lnSpc>
                <a:spcPct val="120000"/>
              </a:lnSpc>
              <a:spcBef>
                <a:spcPts val="575"/>
              </a:spcBef>
              <a:buClr>
                <a:srgbClr val="F79546"/>
              </a:buClr>
              <a:buFont typeface="Wingdings"/>
              <a:buChar char=""/>
              <a:tabLst>
                <a:tab pos="927100" algn="l"/>
                <a:tab pos="927735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Khám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tại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124679"/>
                </a:solidFill>
                <a:latin typeface="Microsoft Sans Serif"/>
                <a:cs typeface="Microsoft Sans Serif"/>
              </a:rPr>
              <a:t>cơ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124679"/>
                </a:solidFill>
                <a:latin typeface="Microsoft Sans Serif"/>
                <a:cs typeface="Microsoft Sans Serif"/>
              </a:rPr>
              <a:t>sở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chuyên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khoa,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nếu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thể,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để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cân </a:t>
            </a:r>
            <a:r>
              <a:rPr sz="2400" spc="-6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nhắc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điều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trị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phối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hợp</a:t>
            </a:r>
            <a:endParaRPr sz="24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1155"/>
              </a:spcBef>
              <a:buClr>
                <a:srgbClr val="F79546"/>
              </a:buClr>
              <a:buSzPct val="79166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Với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07182B"/>
                </a:solidFill>
                <a:latin typeface="Microsoft Sans Serif"/>
                <a:cs typeface="Microsoft Sans Serif"/>
              </a:rPr>
              <a:t>người</a:t>
            </a:r>
            <a:r>
              <a:rPr sz="2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2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dị</a:t>
            </a:r>
            <a:r>
              <a:rPr sz="2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ứng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thức</a:t>
            </a:r>
            <a:r>
              <a:rPr sz="2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ăn:</a:t>
            </a:r>
            <a:endParaRPr sz="2400">
              <a:latin typeface="Microsoft Sans Serif"/>
              <a:cs typeface="Microsoft Sans Serif"/>
            </a:endParaRPr>
          </a:p>
          <a:p>
            <a:pPr marL="927100" lvl="1" indent="-457834">
              <a:lnSpc>
                <a:spcPct val="100000"/>
              </a:lnSpc>
              <a:spcBef>
                <a:spcPts val="1150"/>
              </a:spcBef>
              <a:buClr>
                <a:srgbClr val="F79546"/>
              </a:buClr>
              <a:buFont typeface="Wingdings"/>
              <a:buChar char=""/>
              <a:tabLst>
                <a:tab pos="927100" algn="l"/>
                <a:tab pos="927735" algn="l"/>
              </a:tabLst>
            </a:pPr>
            <a:r>
              <a:rPr sz="2400" spc="-20" dirty="0">
                <a:solidFill>
                  <a:srgbClr val="124679"/>
                </a:solidFill>
                <a:latin typeface="Microsoft Sans Serif"/>
                <a:cs typeface="Microsoft Sans Serif"/>
              </a:rPr>
              <a:t>Tránh</a:t>
            </a:r>
            <a:r>
              <a:rPr sz="24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thức</a:t>
            </a:r>
            <a:r>
              <a:rPr sz="24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ăn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bị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dị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ứng</a:t>
            </a:r>
            <a:endParaRPr sz="2400">
              <a:latin typeface="Microsoft Sans Serif"/>
              <a:cs typeface="Microsoft Sans Serif"/>
            </a:endParaRPr>
          </a:p>
          <a:p>
            <a:pPr marL="927100" lvl="1" indent="-457834">
              <a:lnSpc>
                <a:spcPct val="100000"/>
              </a:lnSpc>
              <a:spcBef>
                <a:spcPts val="1155"/>
              </a:spcBef>
              <a:buClr>
                <a:srgbClr val="F79546"/>
              </a:buClr>
              <a:buFont typeface="Wingdings"/>
              <a:buChar char=""/>
              <a:tabLst>
                <a:tab pos="927100" algn="l"/>
                <a:tab pos="927735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Đảm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bảo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sẵn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adrenalin</a:t>
            </a:r>
            <a:r>
              <a:rPr sz="24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dạng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tiêm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55" y="5564336"/>
            <a:ext cx="775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184" y="233552"/>
            <a:ext cx="64376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124679"/>
                </a:solidFill>
              </a:rPr>
              <a:t>Xử</a:t>
            </a:r>
            <a:r>
              <a:rPr sz="2600" spc="-10" dirty="0">
                <a:solidFill>
                  <a:srgbClr val="124679"/>
                </a:solidFill>
              </a:rPr>
              <a:t> </a:t>
            </a:r>
            <a:r>
              <a:rPr sz="2600" spc="5" dirty="0">
                <a:solidFill>
                  <a:srgbClr val="124679"/>
                </a:solidFill>
              </a:rPr>
              <a:t>trí</a:t>
            </a:r>
            <a:r>
              <a:rPr sz="2600" spc="-15" dirty="0">
                <a:solidFill>
                  <a:srgbClr val="124679"/>
                </a:solidFill>
              </a:rPr>
              <a:t> </a:t>
            </a:r>
            <a:r>
              <a:rPr sz="2600" spc="-85" dirty="0">
                <a:solidFill>
                  <a:srgbClr val="124679"/>
                </a:solidFill>
              </a:rPr>
              <a:t>các</a:t>
            </a:r>
            <a:r>
              <a:rPr sz="2600" spc="254" dirty="0">
                <a:solidFill>
                  <a:srgbClr val="124679"/>
                </a:solidFill>
              </a:rPr>
              <a:t> </a:t>
            </a:r>
            <a:r>
              <a:rPr sz="2600" spc="-10" dirty="0">
                <a:solidFill>
                  <a:srgbClr val="124679"/>
                </a:solidFill>
              </a:rPr>
              <a:t>yếu</a:t>
            </a:r>
            <a:r>
              <a:rPr sz="2600" spc="15" dirty="0">
                <a:solidFill>
                  <a:srgbClr val="124679"/>
                </a:solidFill>
              </a:rPr>
              <a:t> </a:t>
            </a:r>
            <a:r>
              <a:rPr sz="2600" spc="-5" dirty="0">
                <a:solidFill>
                  <a:srgbClr val="124679"/>
                </a:solidFill>
              </a:rPr>
              <a:t>tố</a:t>
            </a:r>
            <a:r>
              <a:rPr sz="2600" spc="-15" dirty="0">
                <a:solidFill>
                  <a:srgbClr val="124679"/>
                </a:solidFill>
              </a:rPr>
              <a:t> </a:t>
            </a:r>
            <a:r>
              <a:rPr sz="2600" spc="5" dirty="0">
                <a:solidFill>
                  <a:srgbClr val="124679"/>
                </a:solidFill>
              </a:rPr>
              <a:t>nguy</a:t>
            </a:r>
            <a:r>
              <a:rPr sz="2600" spc="-10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cơ</a:t>
            </a:r>
            <a:r>
              <a:rPr sz="2600" spc="-15" dirty="0">
                <a:solidFill>
                  <a:srgbClr val="124679"/>
                </a:solidFill>
              </a:rPr>
              <a:t> </a:t>
            </a:r>
            <a:r>
              <a:rPr sz="2600" spc="5" dirty="0">
                <a:solidFill>
                  <a:srgbClr val="124679"/>
                </a:solidFill>
              </a:rPr>
              <a:t>có</a:t>
            </a:r>
            <a:r>
              <a:rPr sz="2600" spc="-5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thể</a:t>
            </a:r>
            <a:r>
              <a:rPr sz="2600" spc="-15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thay</a:t>
            </a:r>
            <a:r>
              <a:rPr sz="2600" spc="-10" dirty="0">
                <a:solidFill>
                  <a:srgbClr val="124679"/>
                </a:solidFill>
              </a:rPr>
              <a:t> </a:t>
            </a:r>
            <a:r>
              <a:rPr sz="2600" spc="5" dirty="0">
                <a:solidFill>
                  <a:srgbClr val="124679"/>
                </a:solidFill>
              </a:rPr>
              <a:t>đổi</a:t>
            </a:r>
            <a:endParaRPr sz="26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C368EE1-69CC-4071-9558-B55AEB122418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52" y="946810"/>
            <a:ext cx="8270240" cy="409194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Clr>
                <a:srgbClr val="F79546"/>
              </a:buClr>
              <a:buSzPct val="79166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20" dirty="0">
                <a:solidFill>
                  <a:srgbClr val="07182B"/>
                </a:solidFill>
                <a:latin typeface="Microsoft Sans Serif"/>
                <a:cs typeface="Microsoft Sans Serif"/>
              </a:rPr>
              <a:t>Tránh</a:t>
            </a: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khói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thuốc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lá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396875">
              <a:lnSpc>
                <a:spcPct val="100000"/>
              </a:lnSpc>
              <a:spcBef>
                <a:spcPts val="525"/>
              </a:spcBef>
              <a:buClr>
                <a:srgbClr val="F79546"/>
              </a:buClr>
              <a:buFont typeface="Wingdings"/>
              <a:buChar char="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Khuyên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90" dirty="0">
                <a:solidFill>
                  <a:srgbClr val="124679"/>
                </a:solidFill>
                <a:latin typeface="Microsoft Sans Serif"/>
                <a:cs typeface="Microsoft Sans Serif"/>
              </a:rPr>
              <a:t>hướng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dẫn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cai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215" dirty="0">
                <a:solidFill>
                  <a:srgbClr val="124679"/>
                </a:solidFill>
                <a:latin typeface="Microsoft Sans Serif"/>
                <a:cs typeface="Microsoft Sans Serif"/>
              </a:rPr>
              <a:t>ở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mỗi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lần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khám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396875">
              <a:lnSpc>
                <a:spcPct val="100000"/>
              </a:lnSpc>
              <a:spcBef>
                <a:spcPts val="530"/>
              </a:spcBef>
              <a:buClr>
                <a:srgbClr val="F79546"/>
              </a:buClr>
              <a:buFont typeface="Wingdings"/>
              <a:buChar char="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Khuyên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tránh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để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trẻ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tiếp</a:t>
            </a:r>
            <a:r>
              <a:rPr sz="2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xúc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65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khói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(trong</a:t>
            </a:r>
            <a:r>
              <a:rPr sz="22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nhà,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xe)</a:t>
            </a:r>
            <a:endParaRPr sz="22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lr>
                <a:srgbClr val="F79546"/>
              </a:buClr>
              <a:buSzPct val="79166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Hoạt</a:t>
            </a:r>
            <a:r>
              <a:rPr sz="24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động</a:t>
            </a:r>
            <a:r>
              <a:rPr sz="2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thể</a:t>
            </a:r>
            <a:r>
              <a:rPr sz="24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80" dirty="0">
                <a:solidFill>
                  <a:srgbClr val="07182B"/>
                </a:solidFill>
                <a:latin typeface="Microsoft Sans Serif"/>
                <a:cs typeface="Microsoft Sans Serif"/>
              </a:rPr>
              <a:t>lực</a:t>
            </a:r>
            <a:endParaRPr sz="2400">
              <a:latin typeface="Microsoft Sans Serif"/>
              <a:cs typeface="Microsoft Sans Serif"/>
            </a:endParaRPr>
          </a:p>
          <a:p>
            <a:pPr marL="756285" lvl="1" indent="-396875">
              <a:lnSpc>
                <a:spcPct val="100000"/>
              </a:lnSpc>
              <a:spcBef>
                <a:spcPts val="530"/>
              </a:spcBef>
              <a:buClr>
                <a:srgbClr val="F79546"/>
              </a:buClr>
              <a:buFont typeface="Wingdings"/>
              <a:buChar char="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Khuyến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khích 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vì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lợi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cho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80" dirty="0">
                <a:solidFill>
                  <a:srgbClr val="124679"/>
                </a:solidFill>
                <a:latin typeface="Microsoft Sans Serif"/>
                <a:cs typeface="Microsoft Sans Serif"/>
              </a:rPr>
              <a:t>sức</a:t>
            </a:r>
            <a:r>
              <a:rPr sz="2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khỏe.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396875">
              <a:lnSpc>
                <a:spcPct val="100000"/>
              </a:lnSpc>
              <a:spcBef>
                <a:spcPts val="525"/>
              </a:spcBef>
              <a:buClr>
                <a:srgbClr val="F79546"/>
              </a:buClr>
              <a:buFont typeface="Wingdings"/>
              <a:buChar char=""/>
              <a:tabLst>
                <a:tab pos="756285" algn="l"/>
                <a:tab pos="756920" algn="l"/>
              </a:tabLst>
            </a:pPr>
            <a:r>
              <a:rPr sz="22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Đưa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ra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lời</a:t>
            </a:r>
            <a:r>
              <a:rPr sz="2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khuyên</a:t>
            </a:r>
            <a:r>
              <a:rPr sz="22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về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vấn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đề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co</a:t>
            </a:r>
            <a:r>
              <a:rPr sz="2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thắt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phế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quản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sau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vận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động</a:t>
            </a:r>
            <a:endParaRPr sz="22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lr>
                <a:srgbClr val="F79546"/>
              </a:buClr>
              <a:buSzPct val="79166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nghề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nghiệp</a:t>
            </a:r>
            <a:endParaRPr sz="2400">
              <a:latin typeface="Microsoft Sans Serif"/>
              <a:cs typeface="Microsoft Sans Serif"/>
            </a:endParaRPr>
          </a:p>
          <a:p>
            <a:pPr marL="756285" marR="13970" lvl="1" indent="-396240">
              <a:lnSpc>
                <a:spcPct val="100000"/>
              </a:lnSpc>
              <a:spcBef>
                <a:spcPts val="525"/>
              </a:spcBef>
              <a:buClr>
                <a:srgbClr val="F79546"/>
              </a:buClr>
              <a:buFont typeface="Wingdings"/>
              <a:buChar char=""/>
              <a:tabLst>
                <a:tab pos="756285" algn="l"/>
                <a:tab pos="756920" algn="l"/>
              </a:tabLst>
            </a:pP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Hỏi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về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lịch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124679"/>
                </a:solidFill>
                <a:latin typeface="Microsoft Sans Serif"/>
                <a:cs typeface="Microsoft Sans Serif"/>
              </a:rPr>
              <a:t>sử</a:t>
            </a:r>
            <a:r>
              <a:rPr sz="2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công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việc,</a:t>
            </a:r>
            <a:r>
              <a:rPr sz="22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5" dirty="0">
                <a:solidFill>
                  <a:srgbClr val="124679"/>
                </a:solidFill>
                <a:latin typeface="Microsoft Sans Serif"/>
                <a:cs typeface="Microsoft Sans Serif"/>
              </a:rPr>
              <a:t>loại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bỏ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yếu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tố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nhạy </a:t>
            </a:r>
            <a:r>
              <a:rPr sz="2200" spc="-57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cảm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ngay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22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thể.</a:t>
            </a:r>
            <a:endParaRPr sz="2200">
              <a:latin typeface="Microsoft Sans Serif"/>
              <a:cs typeface="Microsoft Sans Serif"/>
            </a:endParaRPr>
          </a:p>
          <a:p>
            <a:pPr marL="756285" lvl="1" indent="-396875">
              <a:lnSpc>
                <a:spcPct val="100000"/>
              </a:lnSpc>
              <a:spcBef>
                <a:spcPts val="530"/>
              </a:spcBef>
              <a:buClr>
                <a:srgbClr val="F79546"/>
              </a:buClr>
              <a:buFont typeface="Wingdings"/>
              <a:buChar char="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Khám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120" dirty="0">
                <a:solidFill>
                  <a:srgbClr val="124679"/>
                </a:solidFill>
                <a:latin typeface="Microsoft Sans Serif"/>
                <a:cs typeface="Microsoft Sans Serif"/>
              </a:rPr>
              <a:t>tư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vấn</a:t>
            </a:r>
            <a:r>
              <a:rPr sz="22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chuyên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gia</a:t>
            </a:r>
            <a:r>
              <a:rPr sz="22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nếu</a:t>
            </a:r>
            <a:r>
              <a:rPr sz="22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2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thể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55" y="5564336"/>
            <a:ext cx="775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184" y="233552"/>
            <a:ext cx="41382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124679"/>
                </a:solidFill>
              </a:rPr>
              <a:t>Điều</a:t>
            </a:r>
            <a:r>
              <a:rPr sz="2600" spc="-15" dirty="0">
                <a:solidFill>
                  <a:srgbClr val="124679"/>
                </a:solidFill>
              </a:rPr>
              <a:t> </a:t>
            </a:r>
            <a:r>
              <a:rPr sz="2600" spc="-5" dirty="0">
                <a:solidFill>
                  <a:srgbClr val="124679"/>
                </a:solidFill>
              </a:rPr>
              <a:t>trị</a:t>
            </a:r>
            <a:r>
              <a:rPr sz="2600" dirty="0">
                <a:solidFill>
                  <a:srgbClr val="124679"/>
                </a:solidFill>
              </a:rPr>
              <a:t> </a:t>
            </a:r>
            <a:r>
              <a:rPr sz="2600" spc="-35" dirty="0">
                <a:solidFill>
                  <a:srgbClr val="124679"/>
                </a:solidFill>
              </a:rPr>
              <a:t>không</a:t>
            </a:r>
            <a:r>
              <a:rPr sz="2600" spc="155" dirty="0">
                <a:solidFill>
                  <a:srgbClr val="124679"/>
                </a:solidFill>
              </a:rPr>
              <a:t> </a:t>
            </a:r>
            <a:r>
              <a:rPr sz="2600" spc="-45" dirty="0">
                <a:solidFill>
                  <a:srgbClr val="124679"/>
                </a:solidFill>
              </a:rPr>
              <a:t>dùng</a:t>
            </a:r>
            <a:r>
              <a:rPr sz="2600" spc="145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thuốc</a:t>
            </a:r>
            <a:endParaRPr sz="26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2EA25CA-6E65-4AE5-A59A-B15A7FA5058D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914273"/>
            <a:ext cx="8360409" cy="448945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81000" indent="-343535">
              <a:lnSpc>
                <a:spcPct val="100000"/>
              </a:lnSpc>
              <a:spcBef>
                <a:spcPts val="965"/>
              </a:spcBef>
              <a:buClr>
                <a:srgbClr val="F79546"/>
              </a:buClr>
              <a:buSzPct val="79166"/>
              <a:buFont typeface="Wingdings"/>
              <a:buChar char=""/>
              <a:tabLst>
                <a:tab pos="381000" algn="l"/>
                <a:tab pos="381635" algn="l"/>
              </a:tabLst>
            </a:pPr>
            <a:r>
              <a:rPr sz="2400" spc="-20" dirty="0">
                <a:solidFill>
                  <a:srgbClr val="07182B"/>
                </a:solidFill>
                <a:latin typeface="Microsoft Sans Serif"/>
                <a:cs typeface="Microsoft Sans Serif"/>
              </a:rPr>
              <a:t>Tránh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2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thuốc</a:t>
            </a:r>
            <a:r>
              <a:rPr sz="2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2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thể</a:t>
            </a:r>
            <a:r>
              <a:rPr sz="2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làm</a:t>
            </a:r>
            <a:r>
              <a:rPr sz="2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nặng</a:t>
            </a:r>
            <a:r>
              <a:rPr sz="2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endParaRPr sz="2400">
              <a:latin typeface="Microsoft Sans Serif"/>
              <a:cs typeface="Microsoft Sans Serif"/>
            </a:endParaRPr>
          </a:p>
          <a:p>
            <a:pPr marL="781685" marR="335280" lvl="1" indent="-396240">
              <a:lnSpc>
                <a:spcPct val="110000"/>
              </a:lnSpc>
              <a:spcBef>
                <a:spcPts val="575"/>
              </a:spcBef>
              <a:buClr>
                <a:srgbClr val="F79546"/>
              </a:buClr>
              <a:buFont typeface="Wingdings"/>
              <a:buChar char=""/>
              <a:tabLst>
                <a:tab pos="782320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Luôn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hỏi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tiền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135" dirty="0">
                <a:solidFill>
                  <a:srgbClr val="124679"/>
                </a:solidFill>
                <a:latin typeface="Microsoft Sans Serif"/>
                <a:cs typeface="Microsoft Sans Serif"/>
              </a:rPr>
              <a:t>sử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100" dirty="0">
                <a:solidFill>
                  <a:srgbClr val="124679"/>
                </a:solidFill>
                <a:latin typeface="Microsoft Sans Serif"/>
                <a:cs typeface="Microsoft Sans Serif"/>
              </a:rPr>
              <a:t>trước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khi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kê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NSAIDs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 </a:t>
            </a:r>
            <a:r>
              <a:rPr sz="2400" spc="-6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chẹn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beta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giao</a:t>
            </a:r>
            <a:r>
              <a:rPr sz="24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cảm</a:t>
            </a:r>
            <a:endParaRPr sz="2400">
              <a:latin typeface="Microsoft Sans Serif"/>
              <a:cs typeface="Microsoft Sans Serif"/>
            </a:endParaRPr>
          </a:p>
          <a:p>
            <a:pPr marL="381000" indent="-343535">
              <a:lnSpc>
                <a:spcPct val="100000"/>
              </a:lnSpc>
              <a:spcBef>
                <a:spcPts val="865"/>
              </a:spcBef>
              <a:buClr>
                <a:srgbClr val="F79546"/>
              </a:buClr>
              <a:buSzPct val="79166"/>
              <a:buFont typeface="Wingdings"/>
              <a:buChar char=""/>
              <a:tabLst>
                <a:tab pos="381000" algn="l"/>
                <a:tab pos="381635" algn="l"/>
              </a:tabLst>
            </a:pPr>
            <a:r>
              <a:rPr sz="2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Giải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quyết</a:t>
            </a:r>
            <a:r>
              <a:rPr sz="2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tình</a:t>
            </a:r>
            <a:r>
              <a:rPr sz="24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trạng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ẩm</a:t>
            </a:r>
            <a:r>
              <a:rPr sz="2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mốc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trong</a:t>
            </a:r>
            <a:r>
              <a:rPr sz="2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nhà</a:t>
            </a:r>
            <a:endParaRPr sz="2400">
              <a:latin typeface="Microsoft Sans Serif"/>
              <a:cs typeface="Microsoft Sans Serif"/>
            </a:endParaRPr>
          </a:p>
          <a:p>
            <a:pPr marL="781685" marR="30480" lvl="1" indent="-396240">
              <a:lnSpc>
                <a:spcPct val="110000"/>
              </a:lnSpc>
              <a:spcBef>
                <a:spcPts val="580"/>
              </a:spcBef>
              <a:buClr>
                <a:srgbClr val="F79546"/>
              </a:buClr>
              <a:buFont typeface="Wingdings"/>
              <a:buChar char=""/>
              <a:tabLst>
                <a:tab pos="782320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Giúp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giảm</a:t>
            </a:r>
            <a:r>
              <a:rPr sz="24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giảm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dùng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235" dirty="0">
                <a:solidFill>
                  <a:srgbClr val="124679"/>
                </a:solidFill>
                <a:latin typeface="Microsoft Sans Serif"/>
                <a:cs typeface="Microsoft Sans Serif"/>
              </a:rPr>
              <a:t>ở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90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 </a:t>
            </a:r>
            <a:r>
              <a:rPr sz="2400" spc="-6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80" dirty="0">
                <a:solidFill>
                  <a:srgbClr val="124679"/>
                </a:solidFill>
                <a:latin typeface="Microsoft Sans Serif"/>
                <a:cs typeface="Microsoft Sans Serif"/>
              </a:rPr>
              <a:t>trưởng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thành</a:t>
            </a:r>
            <a:endParaRPr sz="2400">
              <a:latin typeface="Microsoft Sans Serif"/>
              <a:cs typeface="Microsoft Sans Serif"/>
            </a:endParaRPr>
          </a:p>
          <a:p>
            <a:pPr marL="381000" indent="-343535">
              <a:lnSpc>
                <a:spcPct val="100000"/>
              </a:lnSpc>
              <a:spcBef>
                <a:spcPts val="865"/>
              </a:spcBef>
              <a:buClr>
                <a:srgbClr val="F79546"/>
              </a:buClr>
              <a:buSzPct val="79166"/>
              <a:buFont typeface="Wingdings"/>
              <a:buChar char=""/>
              <a:tabLst>
                <a:tab pos="381000" algn="l"/>
                <a:tab pos="381635" algn="l"/>
              </a:tabLst>
            </a:pPr>
            <a:r>
              <a:rPr sz="2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Liệu</a:t>
            </a:r>
            <a:r>
              <a:rPr sz="2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pháp</a:t>
            </a:r>
            <a:r>
              <a:rPr sz="24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miễn</a:t>
            </a:r>
            <a:r>
              <a:rPr sz="2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dịch</a:t>
            </a:r>
            <a:r>
              <a:rPr sz="24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đặc</a:t>
            </a:r>
            <a:r>
              <a:rPr sz="2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hiệu</a:t>
            </a:r>
            <a:r>
              <a:rPr sz="2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07182B"/>
                </a:solidFill>
                <a:latin typeface="Microsoft Sans Serif"/>
                <a:cs typeface="Microsoft Sans Serif"/>
              </a:rPr>
              <a:t>dưới</a:t>
            </a:r>
            <a:r>
              <a:rPr sz="24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114" dirty="0">
                <a:solidFill>
                  <a:srgbClr val="07182B"/>
                </a:solidFill>
                <a:latin typeface="Microsoft Sans Serif"/>
                <a:cs typeface="Microsoft Sans Serif"/>
              </a:rPr>
              <a:t>lưỡi</a:t>
            </a:r>
            <a:r>
              <a:rPr sz="2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(SLIT)</a:t>
            </a:r>
            <a:endParaRPr sz="2400">
              <a:latin typeface="Microsoft Sans Serif"/>
              <a:cs typeface="Microsoft Sans Serif"/>
            </a:endParaRPr>
          </a:p>
          <a:p>
            <a:pPr marL="788035" marR="62865" lvl="1" indent="-402590">
              <a:lnSpc>
                <a:spcPct val="110000"/>
              </a:lnSpc>
              <a:spcBef>
                <a:spcPts val="575"/>
              </a:spcBef>
              <a:buClr>
                <a:srgbClr val="F79546"/>
              </a:buClr>
              <a:buSzPct val="79166"/>
              <a:buFont typeface="Wingdings"/>
              <a:buChar char=""/>
              <a:tabLst>
                <a:tab pos="788035" algn="l"/>
                <a:tab pos="788670" algn="l"/>
              </a:tabLst>
            </a:pP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Cân</a:t>
            </a:r>
            <a:r>
              <a:rPr sz="2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nhắc</a:t>
            </a:r>
            <a:r>
              <a:rPr sz="2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2400" spc="5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trị</a:t>
            </a:r>
            <a:r>
              <a:rPr sz="24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phối</a:t>
            </a:r>
            <a:r>
              <a:rPr sz="24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hợp</a:t>
            </a:r>
            <a:r>
              <a:rPr sz="2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235" dirty="0">
                <a:solidFill>
                  <a:srgbClr val="07182B"/>
                </a:solidFill>
                <a:latin typeface="Microsoft Sans Serif"/>
                <a:cs typeface="Microsoft Sans Serif"/>
              </a:rPr>
              <a:t>ở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các</a:t>
            </a:r>
            <a:r>
              <a:rPr sz="2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24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</a:t>
            </a:r>
            <a:r>
              <a:rPr sz="24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hen</a:t>
            </a:r>
            <a:r>
              <a:rPr sz="2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nhạy </a:t>
            </a: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 cảm</a:t>
            </a:r>
            <a:r>
              <a:rPr sz="2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mạt</a:t>
            </a:r>
            <a:r>
              <a:rPr sz="2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bọ</a:t>
            </a:r>
            <a:r>
              <a:rPr sz="2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nhà</a:t>
            </a:r>
            <a:r>
              <a:rPr sz="24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2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mắc</a:t>
            </a:r>
            <a:r>
              <a:rPr sz="2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kèm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VMDU,</a:t>
            </a:r>
            <a:r>
              <a:rPr sz="2400" spc="4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vẫn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24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07182B"/>
                </a:solidFill>
                <a:latin typeface="Microsoft Sans Serif"/>
                <a:cs typeface="Microsoft Sans Serif"/>
              </a:rPr>
              <a:t>đợt</a:t>
            </a:r>
            <a:r>
              <a:rPr sz="24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cấp</a:t>
            </a:r>
            <a:r>
              <a:rPr sz="2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dù </a:t>
            </a:r>
            <a:r>
              <a:rPr sz="2400" spc="-6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24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trị</a:t>
            </a:r>
            <a:r>
              <a:rPr sz="24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7182B"/>
                </a:solidFill>
                <a:latin typeface="Microsoft Sans Serif"/>
                <a:cs typeface="Microsoft Sans Serif"/>
              </a:rPr>
              <a:t>ICS,</a:t>
            </a:r>
            <a:r>
              <a:rPr sz="2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FEV</a:t>
            </a:r>
            <a:r>
              <a:rPr sz="2400" spc="-15" baseline="-20833" dirty="0">
                <a:solidFill>
                  <a:srgbClr val="07182B"/>
                </a:solidFill>
                <a:latin typeface="Microsoft Sans Serif"/>
                <a:cs typeface="Microsoft Sans Serif"/>
              </a:rPr>
              <a:t>1</a:t>
            </a:r>
            <a:r>
              <a:rPr sz="2400" spc="44" baseline="-20833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&gt;70%</a:t>
            </a:r>
            <a:r>
              <a:rPr sz="24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07182B"/>
                </a:solidFill>
                <a:latin typeface="Microsoft Sans Serif"/>
                <a:cs typeface="Microsoft Sans Serif"/>
              </a:rPr>
              <a:t>GTLT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455" y="5564336"/>
            <a:ext cx="7759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</a:rPr>
              <a:t>022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7184" y="233552"/>
            <a:ext cx="41382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124679"/>
                </a:solidFill>
              </a:rPr>
              <a:t>Điều</a:t>
            </a:r>
            <a:r>
              <a:rPr sz="2600" spc="-15" dirty="0">
                <a:solidFill>
                  <a:srgbClr val="124679"/>
                </a:solidFill>
              </a:rPr>
              <a:t> </a:t>
            </a:r>
            <a:r>
              <a:rPr sz="2600" spc="-5" dirty="0">
                <a:solidFill>
                  <a:srgbClr val="124679"/>
                </a:solidFill>
              </a:rPr>
              <a:t>trị</a:t>
            </a:r>
            <a:r>
              <a:rPr sz="2600" dirty="0">
                <a:solidFill>
                  <a:srgbClr val="124679"/>
                </a:solidFill>
              </a:rPr>
              <a:t> </a:t>
            </a:r>
            <a:r>
              <a:rPr sz="2600" spc="-35" dirty="0">
                <a:solidFill>
                  <a:srgbClr val="124679"/>
                </a:solidFill>
              </a:rPr>
              <a:t>không</a:t>
            </a:r>
            <a:r>
              <a:rPr sz="2600" spc="155" dirty="0">
                <a:solidFill>
                  <a:srgbClr val="124679"/>
                </a:solidFill>
              </a:rPr>
              <a:t> </a:t>
            </a:r>
            <a:r>
              <a:rPr sz="2600" spc="-45" dirty="0">
                <a:solidFill>
                  <a:srgbClr val="124679"/>
                </a:solidFill>
              </a:rPr>
              <a:t>dùng</a:t>
            </a:r>
            <a:r>
              <a:rPr sz="2600" spc="145" dirty="0">
                <a:solidFill>
                  <a:srgbClr val="124679"/>
                </a:solidFill>
              </a:rPr>
              <a:t> </a:t>
            </a:r>
            <a:r>
              <a:rPr sz="2600" dirty="0">
                <a:solidFill>
                  <a:srgbClr val="124679"/>
                </a:solidFill>
              </a:rPr>
              <a:t>thuốc</a:t>
            </a:r>
            <a:endParaRPr sz="26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E0B0EC1-8568-4A08-B4BC-B44F63772DB2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6844" y="1866264"/>
            <a:ext cx="56515" cy="227329"/>
          </a:xfrm>
          <a:custGeom>
            <a:avLst/>
            <a:gdLst/>
            <a:ahLst/>
            <a:cxnLst/>
            <a:rect l="l" t="t" r="r" b="b"/>
            <a:pathLst>
              <a:path w="56515" h="227330">
                <a:moveTo>
                  <a:pt x="56388" y="0"/>
                </a:moveTo>
                <a:lnTo>
                  <a:pt x="0" y="0"/>
                </a:lnTo>
                <a:lnTo>
                  <a:pt x="0" y="227075"/>
                </a:lnTo>
                <a:lnTo>
                  <a:pt x="56388" y="227075"/>
                </a:lnTo>
                <a:lnTo>
                  <a:pt x="5638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2554" y="983741"/>
            <a:ext cx="8328025" cy="41871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490220" indent="-342900">
              <a:lnSpc>
                <a:spcPts val="1939"/>
              </a:lnSpc>
              <a:spcBef>
                <a:spcPts val="345"/>
              </a:spcBef>
              <a:buClr>
                <a:srgbClr val="F79546"/>
              </a:buClr>
              <a:buSzPct val="8055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Nhiều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7182B"/>
                </a:solidFill>
                <a:latin typeface="Microsoft Sans Serif"/>
                <a:cs typeface="Microsoft Sans Serif"/>
              </a:rPr>
              <a:t>loại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vaccine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covid-19</a:t>
            </a:r>
            <a:r>
              <a:rPr sz="1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đã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85" dirty="0">
                <a:solidFill>
                  <a:srgbClr val="07182B"/>
                </a:solidFill>
                <a:latin typeface="Microsoft Sans Serif"/>
                <a:cs typeface="Microsoft Sans Serif"/>
              </a:rPr>
              <a:t>được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nghiên</a:t>
            </a:r>
            <a:r>
              <a:rPr sz="1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cứu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100" dirty="0">
                <a:solidFill>
                  <a:srgbClr val="07182B"/>
                </a:solidFill>
                <a:latin typeface="Microsoft Sans Serif"/>
                <a:cs typeface="Microsoft Sans Serif"/>
              </a:rPr>
              <a:t>sử</a:t>
            </a:r>
            <a:r>
              <a:rPr sz="18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dụng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175" dirty="0">
                <a:solidFill>
                  <a:srgbClr val="07182B"/>
                </a:solidFill>
                <a:latin typeface="Microsoft Sans Serif"/>
                <a:cs typeface="Microsoft Sans Serif"/>
              </a:rPr>
              <a:t>ở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1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nhân </a:t>
            </a:r>
            <a:r>
              <a:rPr sz="1800" spc="-46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HPQ</a:t>
            </a: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195"/>
              </a:spcBef>
              <a:buClr>
                <a:srgbClr val="F79546"/>
              </a:buClr>
              <a:buSzPct val="8055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spc="-25" dirty="0">
                <a:solidFill>
                  <a:srgbClr val="07182B"/>
                </a:solidFill>
                <a:latin typeface="Microsoft Sans Serif"/>
                <a:cs typeface="Microsoft Sans Serif"/>
              </a:rPr>
              <a:t>Vaccine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COVID-19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có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an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toàn</a:t>
            </a:r>
            <a:r>
              <a:rPr sz="1800" spc="1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180" dirty="0">
                <a:solidFill>
                  <a:srgbClr val="07182B"/>
                </a:solidFill>
                <a:latin typeface="Microsoft Sans Serif"/>
                <a:cs typeface="Microsoft Sans Serif"/>
              </a:rPr>
              <a:t>ở</a:t>
            </a:r>
            <a:r>
              <a:rPr sz="18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07182B"/>
                </a:solidFill>
                <a:latin typeface="Microsoft Sans Serif"/>
                <a:cs typeface="Microsoft Sans Serif"/>
              </a:rPr>
              <a:t>người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bệnh</a:t>
            </a:r>
            <a:r>
              <a:rPr sz="1800" spc="3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dị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45" dirty="0">
                <a:solidFill>
                  <a:srgbClr val="07182B"/>
                </a:solidFill>
                <a:latin typeface="Microsoft Sans Serif"/>
                <a:cs typeface="Microsoft Sans Serif"/>
              </a:rPr>
              <a:t>ứng?</a:t>
            </a:r>
            <a:endParaRPr sz="1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20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Nói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chung,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phản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ứng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dị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ứng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vaccine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covid-19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hiếm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gặp</a:t>
            </a:r>
            <a:endParaRPr sz="1600">
              <a:latin typeface="Microsoft Sans Serif"/>
              <a:cs typeface="Microsoft Sans Serif"/>
            </a:endParaRPr>
          </a:p>
          <a:p>
            <a:pPr marL="756285" marR="359410" lvl="1" indent="-287020">
              <a:lnSpc>
                <a:spcPts val="1730"/>
              </a:lnSpc>
              <a:spcBef>
                <a:spcPts val="409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tiền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90" dirty="0">
                <a:solidFill>
                  <a:srgbClr val="124679"/>
                </a:solidFill>
                <a:latin typeface="Microsoft Sans Serif"/>
                <a:cs typeface="Microsoft Sans Serif"/>
              </a:rPr>
              <a:t>sử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dị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ứng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1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thành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phần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vaccine COVID-19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124679"/>
                </a:solidFill>
                <a:latin typeface="Microsoft Sans Serif"/>
                <a:cs typeface="Microsoft Sans Serif"/>
              </a:rPr>
              <a:t>(v.d.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PEG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 </a:t>
            </a:r>
            <a:r>
              <a:rPr sz="16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vaccine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24679"/>
                </a:solidFill>
                <a:latin typeface="Microsoft Sans Serif"/>
                <a:cs typeface="Microsoft Sans Serif"/>
              </a:rPr>
              <a:t>Pfizer/BioNTech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Moderna,</a:t>
            </a:r>
            <a:r>
              <a:rPr sz="16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polysorbate</a:t>
            </a:r>
            <a:r>
              <a:rPr sz="16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80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cho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vaccine</a:t>
            </a:r>
            <a:r>
              <a:rPr sz="1600" spc="-7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Astra- </a:t>
            </a:r>
            <a:r>
              <a:rPr sz="1600" spc="-409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Zeneca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Janssen),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nên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nhận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được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1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dạng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vaccine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COVID-19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khác.</a:t>
            </a:r>
            <a:endParaRPr sz="1600">
              <a:latin typeface="Microsoft Sans Serif"/>
              <a:cs typeface="Microsoft Sans Serif"/>
            </a:endParaRPr>
          </a:p>
          <a:p>
            <a:pPr marL="756285" marR="5080" lvl="1" indent="-287020">
              <a:lnSpc>
                <a:spcPts val="1730"/>
              </a:lnSpc>
              <a:spcBef>
                <a:spcPts val="38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Những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TS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dị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ứng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thức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ăn,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nọc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côn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trùng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thuốc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khác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thể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dùng </a:t>
            </a:r>
            <a:r>
              <a:rPr sz="1600" spc="-409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vaccine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COVID-19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an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toàn</a:t>
            </a:r>
            <a:endParaRPr sz="16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165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124679"/>
                </a:solidFill>
                <a:latin typeface="Microsoft Sans Serif"/>
                <a:cs typeface="Microsoft Sans Serif"/>
              </a:rPr>
              <a:t>Tuân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thủ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khuyến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cáo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về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theo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dõi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sau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tiêm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vaccine</a:t>
            </a:r>
            <a:r>
              <a:rPr sz="1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COVID-19.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F79546"/>
              </a:buClr>
              <a:buSzPct val="8055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Thận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trọng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khi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tiêm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vaccine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phòng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COVID-19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175" dirty="0">
                <a:latin typeface="Microsoft Sans Serif"/>
                <a:cs typeface="Microsoft Sans Serif"/>
              </a:rPr>
              <a:t>ở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65" dirty="0">
                <a:latin typeface="Microsoft Sans Serif"/>
                <a:cs typeface="Microsoft Sans Serif"/>
              </a:rPr>
              <a:t>người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bệnh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hen:</a:t>
            </a:r>
            <a:endParaRPr sz="1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20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Hỏi</a:t>
            </a:r>
            <a:r>
              <a:rPr sz="1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xem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tiền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sử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dị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ứng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</a:t>
            </a:r>
            <a:r>
              <a:rPr sz="1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thành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phần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nào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vaccine</a:t>
            </a:r>
            <a:endParaRPr sz="1600">
              <a:latin typeface="Microsoft Sans Serif"/>
              <a:cs typeface="Microsoft Sans Serif"/>
            </a:endParaRPr>
          </a:p>
          <a:p>
            <a:pPr marL="756285" marR="76835" lvl="1" indent="-287020">
              <a:lnSpc>
                <a:spcPts val="1730"/>
              </a:lnSpc>
              <a:spcBef>
                <a:spcPts val="409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Nếu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bị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sốt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hoặc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nhiễm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trùng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khác,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trì</a:t>
            </a:r>
            <a:r>
              <a:rPr sz="16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hoãn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việc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tiêm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chủng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đến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khi </a:t>
            </a:r>
            <a:r>
              <a:rPr sz="1600" spc="-409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chúng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ổn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định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050"/>
              </a:lnSpc>
              <a:spcBef>
                <a:spcPts val="180"/>
              </a:spcBef>
              <a:buClr>
                <a:srgbClr val="F79546"/>
              </a:buClr>
              <a:buSzPct val="8055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1800" dirty="0">
                <a:latin typeface="Microsoft Sans Serif"/>
                <a:cs typeface="Microsoft Sans Serif"/>
              </a:rPr>
              <a:t>GINA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khuyến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cáo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65" dirty="0">
                <a:latin typeface="Microsoft Sans Serif"/>
                <a:cs typeface="Microsoft Sans Serif"/>
              </a:rPr>
              <a:t>người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bệnh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hen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nên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85" dirty="0">
                <a:latin typeface="Microsoft Sans Serif"/>
                <a:cs typeface="Microsoft Sans Serif"/>
              </a:rPr>
              <a:t>được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tiêm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vaccine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phòng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COVID-19</a:t>
            </a:r>
            <a:endParaRPr sz="1800">
              <a:latin typeface="Microsoft Sans Serif"/>
              <a:cs typeface="Microsoft Sans Serif"/>
            </a:endParaRPr>
          </a:p>
          <a:p>
            <a:pPr marL="355600">
              <a:lnSpc>
                <a:spcPts val="2050"/>
              </a:lnSpc>
            </a:pPr>
            <a:r>
              <a:rPr sz="1800" spc="-10" dirty="0">
                <a:latin typeface="Microsoft Sans Serif"/>
                <a:cs typeface="Microsoft Sans Serif"/>
              </a:rPr>
              <a:t>đầy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đủ,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kể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cả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liều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tăng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70" dirty="0">
                <a:latin typeface="Microsoft Sans Serif"/>
                <a:cs typeface="Microsoft Sans Serif"/>
              </a:rPr>
              <a:t>cường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nếu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có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542" y="5534225"/>
            <a:ext cx="141605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Updated</a:t>
            </a:r>
            <a:r>
              <a:rPr sz="11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April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7068" y="223520"/>
            <a:ext cx="53543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spc="-30" dirty="0">
                <a:solidFill>
                  <a:srgbClr val="124679"/>
                </a:solidFill>
                <a:latin typeface="Microsoft Sans Serif"/>
                <a:cs typeface="Microsoft Sans Serif"/>
              </a:rPr>
              <a:t>Vaccine</a:t>
            </a: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 COVID-19</a:t>
            </a:r>
            <a:r>
              <a:rPr sz="2600" b="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600" b="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26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phế</a:t>
            </a:r>
            <a:r>
              <a:rPr sz="26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quản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BFB0A27-0C02-4B17-B13A-E3B2F5BF56D6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" y="5544311"/>
            <a:ext cx="8819515" cy="170815"/>
          </a:xfrm>
          <a:custGeom>
            <a:avLst/>
            <a:gdLst/>
            <a:ahLst/>
            <a:cxnLst/>
            <a:rect l="l" t="t" r="r" b="b"/>
            <a:pathLst>
              <a:path w="8819515" h="170814">
                <a:moveTo>
                  <a:pt x="8771382" y="0"/>
                </a:moveTo>
                <a:lnTo>
                  <a:pt x="47993" y="0"/>
                </a:lnTo>
                <a:lnTo>
                  <a:pt x="29312" y="2826"/>
                </a:lnTo>
                <a:lnTo>
                  <a:pt x="14057" y="10534"/>
                </a:lnTo>
                <a:lnTo>
                  <a:pt x="3771" y="21967"/>
                </a:lnTo>
                <a:lnTo>
                  <a:pt x="0" y="35966"/>
                </a:lnTo>
                <a:lnTo>
                  <a:pt x="0" y="170686"/>
                </a:lnTo>
                <a:lnTo>
                  <a:pt x="8819388" y="170686"/>
                </a:lnTo>
                <a:lnTo>
                  <a:pt x="8819388" y="35966"/>
                </a:lnTo>
                <a:lnTo>
                  <a:pt x="8815619" y="21967"/>
                </a:lnTo>
                <a:lnTo>
                  <a:pt x="8805338" y="10534"/>
                </a:lnTo>
                <a:lnTo>
                  <a:pt x="8790080" y="2826"/>
                </a:lnTo>
                <a:lnTo>
                  <a:pt x="8771382" y="0"/>
                </a:lnTo>
                <a:close/>
              </a:path>
            </a:pathLst>
          </a:custGeom>
          <a:solidFill>
            <a:srgbClr val="124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15823"/>
            <a:ext cx="8819515" cy="1088390"/>
            <a:chOff x="152400" y="115823"/>
            <a:chExt cx="8819515" cy="108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15823"/>
              <a:ext cx="8819388" cy="10880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1376" y="153923"/>
              <a:ext cx="967739" cy="8290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180580" y="5539841"/>
            <a:ext cx="16662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7000" y="1481327"/>
            <a:ext cx="3835907" cy="277368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822704" y="4629403"/>
            <a:ext cx="5899150" cy="473709"/>
            <a:chOff x="1822704" y="4629403"/>
            <a:chExt cx="5899150" cy="473709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9280" y="4652771"/>
              <a:ext cx="5862066" cy="45034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2704" y="4629403"/>
              <a:ext cx="5860542" cy="448754"/>
            </a:xfrm>
            <a:prstGeom prst="rect">
              <a:avLst/>
            </a:prstGeom>
          </p:spPr>
        </p:pic>
      </p:grpSp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6E0A9B2-1D84-4769-983F-B320390CA811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1566" y="1755266"/>
            <a:ext cx="116205" cy="227329"/>
          </a:xfrm>
          <a:custGeom>
            <a:avLst/>
            <a:gdLst/>
            <a:ahLst/>
            <a:cxnLst/>
            <a:rect l="l" t="t" r="r" b="b"/>
            <a:pathLst>
              <a:path w="116205" h="227330">
                <a:moveTo>
                  <a:pt x="115824" y="0"/>
                </a:moveTo>
                <a:lnTo>
                  <a:pt x="59436" y="0"/>
                </a:lnTo>
                <a:lnTo>
                  <a:pt x="0" y="0"/>
                </a:lnTo>
                <a:lnTo>
                  <a:pt x="0" y="227076"/>
                </a:lnTo>
                <a:lnTo>
                  <a:pt x="59436" y="227076"/>
                </a:lnTo>
                <a:lnTo>
                  <a:pt x="115824" y="227076"/>
                </a:lnTo>
                <a:lnTo>
                  <a:pt x="11582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5823" y="1096867"/>
            <a:ext cx="7762240" cy="26746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40"/>
              </a:spcBef>
              <a:buClr>
                <a:srgbClr val="F79546"/>
              </a:buClr>
              <a:buSzPct val="8055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1800" spc="-25" dirty="0">
                <a:solidFill>
                  <a:srgbClr val="07182B"/>
                </a:solidFill>
                <a:latin typeface="Microsoft Sans Serif"/>
                <a:cs typeface="Microsoft Sans Serif"/>
              </a:rPr>
              <a:t>Tiêm</a:t>
            </a:r>
            <a:r>
              <a:rPr sz="18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phòng</a:t>
            </a:r>
            <a:r>
              <a:rPr sz="1800" spc="3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vaccine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COVID-19</a:t>
            </a:r>
            <a:r>
              <a:rPr sz="18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7182B"/>
                </a:solidFill>
                <a:latin typeface="Microsoft Sans Serif"/>
                <a:cs typeface="Microsoft Sans Serif"/>
              </a:rPr>
              <a:t>và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điều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trị</a:t>
            </a:r>
            <a:r>
              <a:rPr sz="1800" spc="2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sinh</a:t>
            </a:r>
            <a:r>
              <a:rPr sz="18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học</a:t>
            </a:r>
            <a:endParaRPr sz="1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395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Liều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đầu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tiên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liệu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pháp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sinh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học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cho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vaccine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 COVID-19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không</a:t>
            </a:r>
            <a:endParaRPr sz="1600">
              <a:latin typeface="Microsoft Sans Serif"/>
              <a:cs typeface="Microsoft Sans Serif"/>
            </a:endParaRPr>
          </a:p>
          <a:p>
            <a:pPr marL="756285">
              <a:lnSpc>
                <a:spcPct val="100000"/>
              </a:lnSpc>
            </a:pPr>
            <a:r>
              <a:rPr sz="16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được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cho</a:t>
            </a:r>
            <a:r>
              <a:rPr sz="1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cùng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ngày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425"/>
              </a:spcBef>
              <a:buClr>
                <a:srgbClr val="F79546"/>
              </a:buClr>
              <a:buSzPct val="8055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1800" spc="-25" dirty="0">
                <a:solidFill>
                  <a:srgbClr val="07182B"/>
                </a:solidFill>
                <a:latin typeface="Microsoft Sans Serif"/>
                <a:cs typeface="Microsoft Sans Serif"/>
              </a:rPr>
              <a:t>Tiêm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 vaccine</a:t>
            </a:r>
            <a:r>
              <a:rPr sz="18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cúm</a:t>
            </a:r>
            <a:endParaRPr sz="18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39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Nhắc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tiêm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phòng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cúm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hàng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năm</a:t>
            </a:r>
            <a:endParaRPr sz="1600">
              <a:latin typeface="Microsoft Sans Serif"/>
              <a:cs typeface="Microsoft Sans Serif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124679"/>
                </a:solidFill>
                <a:latin typeface="Microsoft Sans Serif"/>
                <a:cs typeface="Microsoft Sans Serif"/>
              </a:rPr>
              <a:t>Vaccine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cúm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vaccine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COVID-19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thể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được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cho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cùng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ngày</a:t>
            </a:r>
            <a:endParaRPr sz="16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Clr>
                <a:srgbClr val="F79546"/>
              </a:buClr>
              <a:buSzPct val="8055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Sau</a:t>
            </a:r>
            <a:r>
              <a:rPr sz="1800" spc="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7182B"/>
                </a:solidFill>
                <a:latin typeface="Microsoft Sans Serif"/>
                <a:cs typeface="Microsoft Sans Serif"/>
              </a:rPr>
              <a:t>tiêm</a:t>
            </a:r>
            <a:r>
              <a:rPr sz="1800" spc="10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phòng</a:t>
            </a:r>
            <a:r>
              <a:rPr sz="1800" spc="25" dirty="0">
                <a:solidFill>
                  <a:srgbClr val="07182B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7182B"/>
                </a:solidFill>
                <a:latin typeface="Microsoft Sans Serif"/>
                <a:cs typeface="Microsoft Sans Serif"/>
              </a:rPr>
              <a:t>COVID-19</a:t>
            </a:r>
            <a:endParaRPr sz="1800">
              <a:latin typeface="Microsoft Sans Serif"/>
              <a:cs typeface="Microsoft Sans Serif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390"/>
              </a:spcBef>
              <a:buClr>
                <a:srgbClr val="F79546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600" spc="120" dirty="0">
                <a:solidFill>
                  <a:srgbClr val="124679"/>
                </a:solidFill>
                <a:latin typeface="Microsoft Sans Serif"/>
                <a:cs typeface="Microsoft Sans Serif"/>
              </a:rPr>
              <a:t>Ở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những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nơi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đang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lây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nhiễm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COVID-19,</a:t>
            </a:r>
            <a:r>
              <a:rPr sz="16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60" dirty="0">
                <a:solidFill>
                  <a:srgbClr val="124679"/>
                </a:solidFill>
                <a:latin typeface="Microsoft Sans Serif"/>
                <a:cs typeface="Microsoft Sans Serif"/>
              </a:rPr>
              <a:t>người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vẫn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nên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tuân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thủ </a:t>
            </a:r>
            <a:r>
              <a:rPr sz="1600" spc="-409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biện</a:t>
            </a:r>
            <a:r>
              <a:rPr sz="1600" spc="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pháp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phòng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hộ</a:t>
            </a:r>
            <a:r>
              <a:rPr sz="16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</a:t>
            </a:r>
            <a:r>
              <a:rPr sz="16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nhân</a:t>
            </a:r>
            <a:r>
              <a:rPr sz="16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ngừa</a:t>
            </a:r>
            <a:r>
              <a:rPr sz="16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lây</a:t>
            </a:r>
            <a:r>
              <a:rPr sz="1600" spc="1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nhiễm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542" y="5534225"/>
            <a:ext cx="141605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Updated</a:t>
            </a:r>
            <a:r>
              <a:rPr sz="11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1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April</a:t>
            </a:r>
            <a:r>
              <a:rPr sz="11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7068" y="223520"/>
            <a:ext cx="53543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spc="-30" dirty="0">
                <a:solidFill>
                  <a:srgbClr val="124679"/>
                </a:solidFill>
                <a:latin typeface="Microsoft Sans Serif"/>
                <a:cs typeface="Microsoft Sans Serif"/>
              </a:rPr>
              <a:t>Vaccine</a:t>
            </a: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 COVID-19</a:t>
            </a:r>
            <a:r>
              <a:rPr sz="2600" b="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600" b="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26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phế</a:t>
            </a:r>
            <a:r>
              <a:rPr sz="2600" b="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600" b="0" dirty="0">
                <a:solidFill>
                  <a:srgbClr val="124679"/>
                </a:solidFill>
                <a:latin typeface="Microsoft Sans Serif"/>
                <a:cs typeface="Microsoft Sans Serif"/>
              </a:rPr>
              <a:t>quản</a:t>
            </a:r>
            <a:endParaRPr sz="2600">
              <a:latin typeface="Microsoft Sans Serif"/>
              <a:cs typeface="Microsoft Sans Serif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95F7F38-4204-46AE-8048-DC4E2FDF9295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93770" y="5507532"/>
            <a:ext cx="2154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24679"/>
                </a:solidFill>
                <a:latin typeface="Arial"/>
                <a:cs typeface="Arial"/>
              </a:rPr>
              <a:t>©</a:t>
            </a:r>
            <a:r>
              <a:rPr sz="1200" b="1" spc="-2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24679"/>
                </a:solidFill>
                <a:latin typeface="Arial"/>
                <a:cs typeface="Arial"/>
              </a:rPr>
              <a:t>Global</a:t>
            </a:r>
            <a:r>
              <a:rPr sz="1200" b="1" spc="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24679"/>
                </a:solidFill>
                <a:latin typeface="Arial"/>
                <a:cs typeface="Arial"/>
              </a:rPr>
              <a:t>Initiative</a:t>
            </a:r>
            <a:r>
              <a:rPr sz="1200" b="1" spc="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24679"/>
                </a:solidFill>
                <a:latin typeface="Arial"/>
                <a:cs typeface="Arial"/>
              </a:rPr>
              <a:t>for</a:t>
            </a:r>
            <a:r>
              <a:rPr sz="1200" b="1" spc="-4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24679"/>
                </a:solidFill>
                <a:latin typeface="Arial"/>
                <a:cs typeface="Arial"/>
              </a:rPr>
              <a:t>Asthma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495" y="83818"/>
            <a:ext cx="8855964" cy="563117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51710" y="3495497"/>
            <a:ext cx="46685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GINA</a:t>
            </a:r>
            <a:r>
              <a:rPr sz="2500" spc="-10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Global</a:t>
            </a:r>
            <a:r>
              <a:rPr sz="25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Strategy</a:t>
            </a:r>
            <a:r>
              <a:rPr sz="25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for</a:t>
            </a:r>
            <a:r>
              <a:rPr sz="2500" spc="-8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Asthma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7410" y="3877183"/>
            <a:ext cx="41014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Management</a:t>
            </a:r>
            <a:r>
              <a:rPr sz="25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and</a:t>
            </a:r>
            <a:r>
              <a:rPr sz="25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Prevention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3773" y="3919910"/>
            <a:ext cx="705485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sz="25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2017</a:t>
            </a:r>
            <a:endParaRPr sz="25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3611" y="2008632"/>
            <a:ext cx="1706880" cy="145999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80033" y="4347768"/>
            <a:ext cx="669988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This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slide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set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is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restricted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for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academic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and educational purposes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124679"/>
                </a:solidFill>
                <a:latin typeface="Microsoft Sans Serif"/>
                <a:cs typeface="Microsoft Sans Serif"/>
              </a:rPr>
              <a:t>only.</a:t>
            </a:r>
            <a:r>
              <a:rPr sz="1800" spc="-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Use of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the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slide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set,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or of </a:t>
            </a:r>
            <a:r>
              <a:rPr sz="18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individual slides,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for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commercial or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promotional</a:t>
            </a:r>
            <a:r>
              <a:rPr sz="1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purposes</a:t>
            </a:r>
            <a:r>
              <a:rPr sz="18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requires</a:t>
            </a:r>
            <a:r>
              <a:rPr sz="18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approval</a:t>
            </a:r>
            <a:r>
              <a:rPr sz="18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from</a:t>
            </a:r>
            <a:r>
              <a:rPr sz="18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24679"/>
                </a:solidFill>
                <a:latin typeface="Microsoft Sans Serif"/>
                <a:cs typeface="Microsoft Sans Serif"/>
              </a:rPr>
              <a:t>GINA.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88338" y="704545"/>
            <a:ext cx="5739765" cy="1184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98575" marR="5080" indent="-1286510">
              <a:lnSpc>
                <a:spcPct val="100000"/>
              </a:lnSpc>
              <a:spcBef>
                <a:spcPts val="105"/>
              </a:spcBef>
            </a:pPr>
            <a:r>
              <a:rPr sz="3800" spc="-5" dirty="0">
                <a:solidFill>
                  <a:srgbClr val="FFFFFF"/>
                </a:solidFill>
              </a:rPr>
              <a:t>Định</a:t>
            </a:r>
            <a:r>
              <a:rPr sz="3800" spc="-25" dirty="0">
                <a:solidFill>
                  <a:srgbClr val="FFFFFF"/>
                </a:solidFill>
              </a:rPr>
              <a:t> </a:t>
            </a:r>
            <a:r>
              <a:rPr sz="3800" dirty="0">
                <a:solidFill>
                  <a:srgbClr val="FFFFFF"/>
                </a:solidFill>
              </a:rPr>
              <a:t>nghĩa</a:t>
            </a:r>
            <a:r>
              <a:rPr sz="3800" spc="-35" dirty="0">
                <a:solidFill>
                  <a:srgbClr val="FFFFFF"/>
                </a:solidFill>
              </a:rPr>
              <a:t> </a:t>
            </a:r>
            <a:r>
              <a:rPr sz="3800" spc="5" dirty="0">
                <a:solidFill>
                  <a:srgbClr val="FFFFFF"/>
                </a:solidFill>
              </a:rPr>
              <a:t>và</a:t>
            </a:r>
            <a:r>
              <a:rPr sz="3800" spc="-25" dirty="0">
                <a:solidFill>
                  <a:srgbClr val="FFFFFF"/>
                </a:solidFill>
              </a:rPr>
              <a:t> </a:t>
            </a:r>
            <a:r>
              <a:rPr sz="3800" dirty="0">
                <a:solidFill>
                  <a:srgbClr val="FFFFFF"/>
                </a:solidFill>
              </a:rPr>
              <a:t>chẩn</a:t>
            </a:r>
            <a:r>
              <a:rPr sz="3800" spc="-30" dirty="0">
                <a:solidFill>
                  <a:srgbClr val="FFFFFF"/>
                </a:solidFill>
              </a:rPr>
              <a:t> </a:t>
            </a:r>
            <a:r>
              <a:rPr sz="3800" dirty="0">
                <a:solidFill>
                  <a:srgbClr val="FFFFFF"/>
                </a:solidFill>
              </a:rPr>
              <a:t>đoán </a:t>
            </a:r>
            <a:r>
              <a:rPr sz="3800" spc="-1040" dirty="0">
                <a:solidFill>
                  <a:srgbClr val="FFFFFF"/>
                </a:solidFill>
              </a:rPr>
              <a:t> </a:t>
            </a:r>
            <a:r>
              <a:rPr sz="3800" dirty="0">
                <a:solidFill>
                  <a:srgbClr val="FFFFFF"/>
                </a:solidFill>
              </a:rPr>
              <a:t>hen</a:t>
            </a:r>
            <a:r>
              <a:rPr sz="3800" spc="-15" dirty="0">
                <a:solidFill>
                  <a:srgbClr val="FFFFFF"/>
                </a:solidFill>
              </a:rPr>
              <a:t> </a:t>
            </a:r>
            <a:r>
              <a:rPr sz="3800" dirty="0">
                <a:solidFill>
                  <a:srgbClr val="FFFFFF"/>
                </a:solidFill>
              </a:rPr>
              <a:t>phế</a:t>
            </a:r>
            <a:r>
              <a:rPr sz="3800" spc="-20" dirty="0">
                <a:solidFill>
                  <a:srgbClr val="FFFFFF"/>
                </a:solidFill>
              </a:rPr>
              <a:t> </a:t>
            </a:r>
            <a:r>
              <a:rPr sz="3800" dirty="0">
                <a:solidFill>
                  <a:srgbClr val="FFFFFF"/>
                </a:solidFill>
              </a:rPr>
              <a:t>quản</a:t>
            </a:r>
            <a:endParaRPr sz="3800"/>
          </a:p>
        </p:txBody>
      </p:sp>
      <p:sp>
        <p:nvSpPr>
          <p:cNvPr id="11" name="object 11"/>
          <p:cNvSpPr txBox="1"/>
          <p:nvPr/>
        </p:nvSpPr>
        <p:spPr>
          <a:xfrm>
            <a:off x="6256020" y="3887723"/>
            <a:ext cx="838200" cy="43180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22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2022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A714A63-68B2-47B7-8F93-7D8963BD5824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996" y="304876"/>
            <a:ext cx="4273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124679"/>
                </a:solidFill>
              </a:rPr>
              <a:t>Định</a:t>
            </a:r>
            <a:r>
              <a:rPr spc="-15" dirty="0">
                <a:solidFill>
                  <a:srgbClr val="124679"/>
                </a:solidFill>
              </a:rPr>
              <a:t> </a:t>
            </a:r>
            <a:r>
              <a:rPr spc="-5" dirty="0">
                <a:solidFill>
                  <a:srgbClr val="124679"/>
                </a:solidFill>
              </a:rPr>
              <a:t>nghĩa</a:t>
            </a:r>
            <a:r>
              <a:rPr spc="10" dirty="0">
                <a:solidFill>
                  <a:srgbClr val="124679"/>
                </a:solidFill>
              </a:rPr>
              <a:t> </a:t>
            </a:r>
            <a:r>
              <a:rPr spc="-5" dirty="0">
                <a:solidFill>
                  <a:srgbClr val="124679"/>
                </a:solidFill>
              </a:rPr>
              <a:t>hen</a:t>
            </a:r>
            <a:r>
              <a:rPr spc="-10" dirty="0">
                <a:solidFill>
                  <a:srgbClr val="124679"/>
                </a:solidFill>
              </a:rPr>
              <a:t> phế</a:t>
            </a:r>
            <a:r>
              <a:rPr dirty="0">
                <a:solidFill>
                  <a:srgbClr val="124679"/>
                </a:solidFill>
              </a:rPr>
              <a:t> </a:t>
            </a:r>
            <a:r>
              <a:rPr spc="-10" dirty="0">
                <a:solidFill>
                  <a:srgbClr val="124679"/>
                </a:solidFill>
              </a:rPr>
              <a:t>quản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80580" y="5551823"/>
            <a:ext cx="166623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©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Global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Initiative</a:t>
            </a:r>
            <a:r>
              <a:rPr sz="1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Asthma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746" y="1465703"/>
            <a:ext cx="8072755" cy="2887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189230" indent="-457200">
              <a:lnSpc>
                <a:spcPct val="120000"/>
              </a:lnSpc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là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một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bệnh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lý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đa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dạng,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thường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đặc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trưng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124679"/>
                </a:solidFill>
                <a:latin typeface="Microsoft Sans Serif"/>
                <a:cs typeface="Microsoft Sans Serif"/>
              </a:rPr>
              <a:t>bởi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tình </a:t>
            </a:r>
            <a:r>
              <a:rPr sz="2400" spc="-6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trạng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viêm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đường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80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mạn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tính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ct val="120000"/>
              </a:lnSpc>
              <a:spcBef>
                <a:spcPts val="180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Hen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124679"/>
                </a:solidFill>
                <a:latin typeface="Microsoft Sans Serif"/>
                <a:cs typeface="Microsoft Sans Serif"/>
              </a:rPr>
              <a:t>được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xác</a:t>
            </a:r>
            <a:r>
              <a:rPr sz="24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định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124679"/>
                </a:solidFill>
                <a:latin typeface="Microsoft Sans Serif"/>
                <a:cs typeface="Microsoft Sans Serif"/>
              </a:rPr>
              <a:t>bởi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tiền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135" dirty="0">
                <a:solidFill>
                  <a:srgbClr val="124679"/>
                </a:solidFill>
                <a:latin typeface="Microsoft Sans Serif"/>
                <a:cs typeface="Microsoft Sans Serif"/>
              </a:rPr>
              <a:t>sử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hô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hấp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124679"/>
                </a:solidFill>
                <a:latin typeface="Microsoft Sans Serif"/>
                <a:cs typeface="Microsoft Sans Serif"/>
              </a:rPr>
              <a:t>như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i="1" dirty="0">
                <a:solidFill>
                  <a:srgbClr val="124679"/>
                </a:solidFill>
                <a:latin typeface="Arial"/>
                <a:cs typeface="Arial"/>
              </a:rPr>
              <a:t>khò</a:t>
            </a:r>
            <a:r>
              <a:rPr sz="2400" i="1" spc="-1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khè,</a:t>
            </a:r>
            <a:r>
              <a:rPr sz="2400" i="1" spc="1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24679"/>
                </a:solidFill>
                <a:latin typeface="Arial"/>
                <a:cs typeface="Arial"/>
              </a:rPr>
              <a:t>khó</a:t>
            </a:r>
            <a:r>
              <a:rPr sz="2400" i="1" spc="-1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thở,</a:t>
            </a:r>
            <a:r>
              <a:rPr sz="2400" i="1" spc="-1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nặng</a:t>
            </a:r>
            <a:r>
              <a:rPr sz="2400" i="1" spc="1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ngực</a:t>
            </a:r>
            <a:r>
              <a:rPr sz="2400" i="1" spc="5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124679"/>
                </a:solidFill>
                <a:latin typeface="Arial"/>
                <a:cs typeface="Arial"/>
              </a:rPr>
              <a:t>và</a:t>
            </a:r>
            <a:r>
              <a:rPr sz="2400" i="1" spc="-10" dirty="0">
                <a:solidFill>
                  <a:srgbClr val="124679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24679"/>
                </a:solidFill>
                <a:latin typeface="Arial"/>
                <a:cs typeface="Arial"/>
              </a:rPr>
              <a:t>ho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,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các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triệu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124679"/>
                </a:solidFill>
                <a:latin typeface="Microsoft Sans Serif"/>
                <a:cs typeface="Microsoft Sans Serif"/>
              </a:rPr>
              <a:t>chứng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này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thay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đổi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theo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thời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gian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và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về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100" dirty="0">
                <a:solidFill>
                  <a:srgbClr val="124679"/>
                </a:solidFill>
                <a:latin typeface="Microsoft Sans Serif"/>
                <a:cs typeface="Microsoft Sans Serif"/>
              </a:rPr>
              <a:t>cường</a:t>
            </a:r>
            <a:r>
              <a:rPr sz="2400" spc="4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độ,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cùng </a:t>
            </a:r>
            <a:r>
              <a:rPr sz="2400" spc="-6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với</a:t>
            </a:r>
            <a:r>
              <a:rPr sz="2400" spc="2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135" dirty="0">
                <a:solidFill>
                  <a:srgbClr val="124679"/>
                </a:solidFill>
                <a:latin typeface="Microsoft Sans Serif"/>
                <a:cs typeface="Microsoft Sans Serif"/>
              </a:rPr>
              <a:t>sự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tắc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nghẽn</a:t>
            </a:r>
            <a:r>
              <a:rPr sz="2400" spc="4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có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dao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24679"/>
                </a:solidFill>
                <a:latin typeface="Microsoft Sans Serif"/>
                <a:cs typeface="Microsoft Sans Serif"/>
              </a:rPr>
              <a:t>động</a:t>
            </a:r>
            <a:r>
              <a:rPr sz="2400" spc="5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của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24679"/>
                </a:solidFill>
                <a:latin typeface="Microsoft Sans Serif"/>
                <a:cs typeface="Microsoft Sans Serif"/>
              </a:rPr>
              <a:t>luồng</a:t>
            </a:r>
            <a:r>
              <a:rPr sz="2400" spc="30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35" dirty="0">
                <a:solidFill>
                  <a:srgbClr val="124679"/>
                </a:solidFill>
                <a:latin typeface="Microsoft Sans Serif"/>
                <a:cs typeface="Microsoft Sans Serif"/>
              </a:rPr>
              <a:t>khí</a:t>
            </a:r>
            <a:r>
              <a:rPr sz="2400" spc="2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24679"/>
                </a:solidFill>
                <a:latin typeface="Microsoft Sans Serif"/>
                <a:cs typeface="Microsoft Sans Serif"/>
              </a:rPr>
              <a:t>thở</a:t>
            </a:r>
            <a:r>
              <a:rPr sz="2400" spc="15" dirty="0">
                <a:solidFill>
                  <a:srgbClr val="12467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24679"/>
                </a:solidFill>
                <a:latin typeface="Microsoft Sans Serif"/>
                <a:cs typeface="Microsoft Sans Serif"/>
              </a:rPr>
              <a:t>ra.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5AF1DFB-E6B6-432C-83D5-91C5D40F8BC0}" type="datetime10">
              <a:rPr lang="en-US" smtClean="0"/>
              <a:t>13:12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6098</Words>
  <Application>Microsoft Office PowerPoint</Application>
  <PresentationFormat>On-screen Show (16:10)</PresentationFormat>
  <Paragraphs>673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Chẩn đoán và điều trị  dự phòng hen phế quản (Cập nhật GINA 2022)</vt:lpstr>
      <vt:lpstr>Vài nét về gánh nặng do hen phế quản</vt:lpstr>
      <vt:lpstr>COVID-19 và hen phế quản</vt:lpstr>
      <vt:lpstr>COVID-19 và thuốc điều trị hen phế quản</vt:lpstr>
      <vt:lpstr>Hen phế quản và phòng ngừa lây nhiễm COVID-19</vt:lpstr>
      <vt:lpstr>Vaccine COVID-19 và hen phế quản</vt:lpstr>
      <vt:lpstr>Vaccine COVID-19 và hen phế quản</vt:lpstr>
      <vt:lpstr>Định nghĩa và chẩn đoán  hen phế quản</vt:lpstr>
      <vt:lpstr>Định nghĩa hen phế quản</vt:lpstr>
      <vt:lpstr>Chẩn đoán HPQ</vt:lpstr>
      <vt:lpstr>Chẩn đoán HPQ – Triệu chứng</vt:lpstr>
      <vt:lpstr>PowerPoint Presentation</vt:lpstr>
      <vt:lpstr>Chẩn đoán HPQ – Tắc nghẽn đường thở có hồi phục</vt:lpstr>
      <vt:lpstr>Chẩn đoán HPQ – Khám thực thể</vt:lpstr>
      <vt:lpstr>CÁC BƯỚC  CHẨN ĐOÁN HPQ  TRÊN LÂM SÀNG</vt:lpstr>
      <vt:lpstr>Chẩn đoán HPQ ở BN đang dùng thuốc kiểm soát hen</vt:lpstr>
      <vt:lpstr>Chẩn đoán HPQ ở BN đang dùng thuốc kiểm soát hen</vt:lpstr>
      <vt:lpstr>Đánh giá hen phế quản</vt:lpstr>
      <vt:lpstr>Đánh giá hen phế quản</vt:lpstr>
      <vt:lpstr>Đánh giá kiểm soát hen theo GINA</vt:lpstr>
      <vt:lpstr>Đánh giá kiểm soát hen theo GINA</vt:lpstr>
      <vt:lpstr>Đánh giá yếu tố nguy cơ kết cục hen xấu</vt:lpstr>
      <vt:lpstr>Đánh giá yếu tố nguy cơ kết cục hen xấu</vt:lpstr>
      <vt:lpstr>Điều trị dự phòng hen phế quản</vt:lpstr>
      <vt:lpstr>Mục tiêu điều trị</vt:lpstr>
      <vt:lpstr>Chu trình điều trị hen dựa trên mức độ kiểm soát</vt:lpstr>
      <vt:lpstr>PowerPoint Presentation</vt:lpstr>
      <vt:lpstr>PowerPoint Presentation</vt:lpstr>
      <vt:lpstr>Lựa chọn 1: liều thấp ICS-formoterol cắt cơn</vt:lpstr>
      <vt:lpstr>PowerPoint Presentation</vt:lpstr>
      <vt:lpstr>Lựa chọn 2: dùng thuốc cắt cơn SABA</vt:lpstr>
      <vt:lpstr>PowerPoint Presentation</vt:lpstr>
      <vt:lpstr>Bằng chứng cho ICS-formoterol khi cần ở bậc 2 (n=9,565)</vt:lpstr>
      <vt:lpstr>Các cân nhắc khác đối với ICS-formoterol khi cần ở Bậc 2</vt:lpstr>
      <vt:lpstr>Vì sao GINA mở rộng ICS-formoterol khi cần sang Bậc 1?</vt:lpstr>
      <vt:lpstr>Khởi đầu điều trị dự phòng ở người bệnh ≥ 12 tuổi</vt:lpstr>
      <vt:lpstr>PowerPoint Presentation</vt:lpstr>
      <vt:lpstr>PowerPoint Presentation</vt:lpstr>
      <vt:lpstr>Đánh giá đáp ứng điều trị</vt:lpstr>
      <vt:lpstr>Tăng bậc điều trị</vt:lpstr>
      <vt:lpstr>Tăng bậc điều trị</vt:lpstr>
      <vt:lpstr>Tăng bậc điều trị</vt:lpstr>
      <vt:lpstr>Tăng bậc điều trị</vt:lpstr>
      <vt:lpstr>Mục đích</vt:lpstr>
      <vt:lpstr>PowerPoint Presentation</vt:lpstr>
      <vt:lpstr>PowerPoint Presentation</vt:lpstr>
      <vt:lpstr>PowerPoint Presentation</vt:lpstr>
      <vt:lpstr>Giảm bậc điều trị</vt:lpstr>
      <vt:lpstr>Giảm bậc điều trị</vt:lpstr>
      <vt:lpstr>Giảm bậc điều trị</vt:lpstr>
      <vt:lpstr>Giảm bậc điều trị</vt:lpstr>
      <vt:lpstr>Mức liều ICS ở người bệnh ≥ 12 tuổi</vt:lpstr>
      <vt:lpstr>Mức liều ICS ở trẻ em ≥ 6-11 tuổi</vt:lpstr>
      <vt:lpstr>Liều thấp, trung bình, cao của các ICS khác nhau</vt:lpstr>
      <vt:lpstr>Tác dụng phụ của montelukast</vt:lpstr>
      <vt:lpstr>Xử trí các yếu tố nguy cơ có thể thay đổi</vt:lpstr>
      <vt:lpstr>Xử trí các yếu tố nguy cơ có thể thay đổi</vt:lpstr>
      <vt:lpstr>Điều trị không dùng thuốc</vt:lpstr>
      <vt:lpstr>Điều trị không dùng thuốc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K. Reddel</dc:creator>
  <cp:lastModifiedBy>Admin</cp:lastModifiedBy>
  <cp:revision>1</cp:revision>
  <cp:lastPrinted>2023-06-30T06:12:50Z</cp:lastPrinted>
  <dcterms:created xsi:type="dcterms:W3CDTF">2022-09-20T03:55:29Z</dcterms:created>
  <dcterms:modified xsi:type="dcterms:W3CDTF">2023-06-30T06:13:06Z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2022-09-20T00:00:00Z</vt:filetime>
  </property>
</Properties>
</file>